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64D6E-F1EA-41A9-86C6-0A82A5FBA8AC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4D003-A781-47A2-A62A-FDAA478CA5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1%EA%E0%E7%EA%E0_%EE_%F0%FB%E1%E0%EA%E5_%E8_%F0%FB%E1%EA%E5" TargetMode="External"/><Relationship Id="rId3" Type="http://schemas.openxmlformats.org/officeDocument/2006/relationships/hyperlink" Target="http://skaz-pushkina.ru/rr_1.html" TargetMode="External"/><Relationship Id="rId7" Type="http://schemas.openxmlformats.org/officeDocument/2006/relationships/hyperlink" Target="http://ru.wikipedia.org/" TargetMode="External"/><Relationship Id="rId2" Type="http://schemas.openxmlformats.org/officeDocument/2006/relationships/hyperlink" Target="http://skaz-pushkin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tovim-doma.ru/forum/viewtopic.php?f=510&amp;t=16164&amp;start=195" TargetMode="External"/><Relationship Id="rId5" Type="http://schemas.openxmlformats.org/officeDocument/2006/relationships/hyperlink" Target="http://stranamasterov.ru/node/" TargetMode="External"/><Relationship Id="rId4" Type="http://schemas.openxmlformats.org/officeDocument/2006/relationships/hyperlink" Target="http://bredenvtomske.ru/set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1%83%D1%81%D1%81%D0%BA%D0%B8%D0%B5_%D1%81%D0%BA%D0%B0%D0%B7%D0%BA%D0%B8" TargetMode="External"/><Relationship Id="rId2" Type="http://schemas.openxmlformats.org/officeDocument/2006/relationships/hyperlink" Target="http://ru.wikipedia.org/wiki/%D0%91%D1%80%D0%B0%D1%82%D1%8C%D1%8F_%D0%93%D1%80%D0%B8%D0%BC%D0%B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0%D0%B2%D0%B8%D0%BB%D0%BE%D0%BD%D1%81%D0%BA%D0%B0%D1%8F_%D0%B1%D0%B0%D1%88%D0%BD%D1%8F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ru.wikipedia.org/wiki/%D0%9F%D0%B0%D0%BF%D0%B0_%D1%80%D0%B8%D0%BC%D1%81%D0%BA%D0%B8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http://ru.wikipedia.org/wiki/%D0%9F%D0%B0%D0%BF%D1%81%D0%BA%D0%B0%D1%8F_%D1%82%D0%B8%D0%B0%D1%80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А.С.Пушк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446" y="3041928"/>
            <a:ext cx="4143404" cy="3149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4" descr="Сказка о рыбаке и рыбк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2346" y="150217"/>
            <a:ext cx="4065662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215842" y="764704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«Сказка ложь, да в ней намек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Добрым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молодцам урок»</a:t>
            </a:r>
          </a:p>
          <a:p>
            <a:pPr algn="ctr"/>
            <a:r>
              <a:rPr lang="ru-RU" sz="3200" b="1" dirty="0" smtClean="0">
                <a:latin typeface="Mistral" pitchFamily="66" charset="0"/>
              </a:rPr>
              <a:t>А.С. Пушкин</a:t>
            </a:r>
            <a:endParaRPr lang="ru-RU" sz="3200" b="1" dirty="0">
              <a:latin typeface="Mistral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43750" y="4956839"/>
            <a:ext cx="32303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Андриянова </a:t>
            </a:r>
            <a:r>
              <a:rPr lang="ru-RU" dirty="0"/>
              <a:t>Е</a:t>
            </a:r>
            <a:r>
              <a:rPr lang="ru-RU" dirty="0" smtClean="0"/>
              <a:t>лена Викторовна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гимназии №1</a:t>
            </a:r>
          </a:p>
          <a:p>
            <a:r>
              <a:rPr lang="ru-RU" dirty="0" smtClean="0"/>
              <a:t>Г. Липецка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2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836712"/>
            <a:ext cx="6419056" cy="20448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«Сказка ложь, да в ней намек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Добрым молодцам – урок»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      А.С. Пушкин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Picture 2" descr="А.С.Пушк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446" y="3041928"/>
            <a:ext cx="4143404" cy="3149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81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hlinkClick r:id="rId2"/>
              </a:rPr>
              <a:t>skaz-</a:t>
            </a:r>
            <a:r>
              <a:rPr lang="en-US" b="1" dirty="0" err="1">
                <a:hlinkClick r:id="rId2"/>
              </a:rPr>
              <a:t>pushkin</a:t>
            </a:r>
            <a:r>
              <a:rPr lang="en-US" dirty="0" err="1">
                <a:hlinkClick r:id="rId2"/>
              </a:rPr>
              <a:t>a.ru</a:t>
            </a:r>
            <a:r>
              <a:rPr lang="en-US" dirty="0"/>
              <a:t>›</a:t>
            </a:r>
            <a:r>
              <a:rPr lang="ru-RU" b="1" u="sng" dirty="0">
                <a:hlinkClick r:id="rId3"/>
              </a:rPr>
              <a:t>О</a:t>
            </a:r>
            <a:r>
              <a:rPr lang="ru-RU" u="sng" dirty="0">
                <a:hlinkClick r:id="rId3"/>
              </a:rPr>
              <a:t> </a:t>
            </a:r>
            <a:r>
              <a:rPr lang="ru-RU" b="1" u="sng" dirty="0">
                <a:hlinkClick r:id="rId3"/>
              </a:rPr>
              <a:t>рыбаке</a:t>
            </a:r>
            <a:r>
              <a:rPr lang="ru-RU" u="sng" dirty="0">
                <a:hlinkClick r:id="rId3"/>
              </a:rPr>
              <a:t> </a:t>
            </a:r>
            <a:r>
              <a:rPr lang="ru-RU" b="1" u="sng" dirty="0">
                <a:hlinkClick r:id="rId3"/>
              </a:rPr>
              <a:t>и</a:t>
            </a:r>
            <a:r>
              <a:rPr lang="ru-RU" u="sng" dirty="0">
                <a:hlinkClick r:id="rId3"/>
              </a:rPr>
              <a:t> </a:t>
            </a:r>
            <a:r>
              <a:rPr lang="ru-RU" b="1" u="sng" dirty="0" smtClean="0">
                <a:hlinkClick r:id="rId3"/>
              </a:rPr>
              <a:t>рыбке</a:t>
            </a:r>
            <a:endParaRPr lang="ru-RU" b="1" u="sng" dirty="0" smtClean="0"/>
          </a:p>
          <a:p>
            <a:r>
              <a:rPr lang="en-US" dirty="0">
                <a:hlinkClick r:id="rId4"/>
              </a:rPr>
              <a:t>http://bredenvtomske.ru/seti</a:t>
            </a:r>
            <a:r>
              <a:rPr lang="en-US" dirty="0" smtClean="0">
                <a:hlinkClick r:id="rId4"/>
              </a:rPr>
              <a:t>/</a:t>
            </a:r>
            <a:endParaRPr lang="ru-RU" dirty="0"/>
          </a:p>
          <a:p>
            <a:r>
              <a:rPr lang="en-US" dirty="0">
                <a:hlinkClick r:id="rId5"/>
              </a:rPr>
              <a:t>http://stranamasterov.ru/node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://gotovim-doma.ru/forum/v…</a:t>
            </a:r>
            <a:endParaRPr lang="en-US" dirty="0"/>
          </a:p>
          <a:p>
            <a:r>
              <a:rPr lang="en-US" dirty="0" err="1">
                <a:hlinkClick r:id="rId7"/>
              </a:rPr>
              <a:t>ru.wikipedia.org</a:t>
            </a:r>
            <a:r>
              <a:rPr lang="en-US" dirty="0" err="1"/>
              <a:t>›</a:t>
            </a:r>
            <a:r>
              <a:rPr lang="en-US" u="sng" dirty="0" err="1">
                <a:hlinkClick r:id="rId8"/>
              </a:rPr>
              <a:t>wiki</a:t>
            </a:r>
            <a:r>
              <a:rPr lang="en-US" u="sng" dirty="0">
                <a:hlinkClick r:id="rId8"/>
              </a:rPr>
              <a:t>/</a:t>
            </a:r>
            <a:r>
              <a:rPr lang="ru-RU" b="1" u="sng" dirty="0" err="1">
                <a:hlinkClick r:id="rId8"/>
              </a:rPr>
              <a:t>Сказка</a:t>
            </a:r>
            <a:r>
              <a:rPr lang="ru-RU" u="sng" dirty="0" err="1">
                <a:hlinkClick r:id="rId8"/>
              </a:rPr>
              <a:t>_</a:t>
            </a:r>
            <a:r>
              <a:rPr lang="ru-RU" b="1" u="sng" dirty="0" err="1">
                <a:hlinkClick r:id="rId8"/>
              </a:rPr>
              <a:t>о</a:t>
            </a:r>
            <a:r>
              <a:rPr lang="ru-RU" u="sng" dirty="0" err="1">
                <a:hlinkClick r:id="rId8"/>
              </a:rPr>
              <a:t>_</a:t>
            </a:r>
            <a:r>
              <a:rPr lang="ru-RU" b="1" u="sng" dirty="0" err="1">
                <a:hlinkClick r:id="rId8"/>
              </a:rPr>
              <a:t>рыбаке</a:t>
            </a:r>
            <a:r>
              <a:rPr lang="ru-RU" u="sng" dirty="0" err="1">
                <a:hlinkClick r:id="rId8"/>
              </a:rPr>
              <a:t>_</a:t>
            </a:r>
            <a:r>
              <a:rPr lang="ru-RU" b="1" u="sng" dirty="0" err="1">
                <a:hlinkClick r:id="rId8"/>
              </a:rPr>
              <a:t>и</a:t>
            </a:r>
            <a:r>
              <a:rPr lang="ru-RU" u="sng" dirty="0" err="1" smtClean="0">
                <a:hlinkClick r:id="rId8"/>
              </a:rPr>
              <a:t>_</a:t>
            </a:r>
            <a:r>
              <a:rPr lang="ru-RU" u="sng" dirty="0" smtClean="0">
                <a:hlinkClick r:id="rId8"/>
              </a:rPr>
              <a:t> </a:t>
            </a:r>
            <a:r>
              <a:rPr lang="ru-RU" b="1" u="sng" dirty="0" smtClean="0">
                <a:hlinkClick r:id="rId8"/>
              </a:rPr>
              <a:t>рыбке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static4.read.ru/images/illustrations/1365163049406160836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4021868" cy="53006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09312" y="642918"/>
            <a:ext cx="45205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«Сказка  о рыбаке и рыбке» –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написана 14 октября 1833 года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1848" y="3717032"/>
            <a:ext cx="45205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Впервые напечатана в 1835 году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 журнале «Библиотека для чтения».</a:t>
            </a:r>
            <a:endParaRPr lang="ru-RU" sz="40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  <a:latin typeface="Monotype Corsiva" pitchFamily="66" charset="0"/>
              </a:rPr>
              <a:t>Сюжет сказки</a:t>
            </a:r>
            <a:endParaRPr lang="ru-RU" sz="66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500174"/>
            <a:ext cx="4357718" cy="507207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Считается, что сюжет сказки </a:t>
            </a:r>
            <a:r>
              <a:rPr lang="ru-RU" dirty="0" smtClean="0"/>
              <a:t>основан</a:t>
            </a:r>
            <a:r>
              <a:rPr lang="ru-RU" baseline="30000" dirty="0"/>
              <a:t> </a:t>
            </a:r>
            <a:r>
              <a:rPr lang="ru-RU" dirty="0"/>
              <a:t> на </a:t>
            </a:r>
            <a:r>
              <a:rPr lang="ru-RU" dirty="0" smtClean="0"/>
              <a:t>сказке </a:t>
            </a:r>
            <a:r>
              <a:rPr lang="ru-RU" dirty="0"/>
              <a:t>«О рыбаке и его жене» </a:t>
            </a:r>
            <a:r>
              <a:rPr lang="en-US" dirty="0" smtClean="0"/>
              <a:t> </a:t>
            </a:r>
            <a:r>
              <a:rPr lang="ru-RU" dirty="0"/>
              <a:t>из сборника </a:t>
            </a:r>
            <a:r>
              <a:rPr lang="ru-RU" dirty="0">
                <a:hlinkClick r:id="rId2" tooltip="Братья Гримм"/>
              </a:rPr>
              <a:t>братьев </a:t>
            </a:r>
            <a:r>
              <a:rPr lang="ru-RU" dirty="0" smtClean="0">
                <a:hlinkClick r:id="rId2" tooltip="Братья Гримм"/>
              </a:rPr>
              <a:t>Гримм</a:t>
            </a:r>
            <a:r>
              <a:rPr lang="ru-RU" baseline="30000" dirty="0"/>
              <a:t> </a:t>
            </a:r>
            <a:r>
              <a:rPr lang="ru-RU" dirty="0" smtClean="0"/>
              <a:t>, </a:t>
            </a:r>
            <a:r>
              <a:rPr lang="ru-RU" dirty="0"/>
              <a:t>с которой имеет очень близкие совпадения, а также перекликается с </a:t>
            </a:r>
            <a:r>
              <a:rPr lang="ru-RU" dirty="0">
                <a:hlinkClick r:id="rId3" tooltip="Русские сказки"/>
              </a:rPr>
              <a:t>русской народной сказкой</a:t>
            </a:r>
            <a:r>
              <a:rPr lang="ru-RU" dirty="0"/>
              <a:t>«Жадная старуха» (где вместо рыбки выступает волшебное </a:t>
            </a:r>
            <a:r>
              <a:rPr lang="ru-RU" dirty="0" smtClean="0"/>
              <a:t>дерево)</a:t>
            </a:r>
            <a:endParaRPr lang="ru-RU" dirty="0"/>
          </a:p>
        </p:txBody>
      </p:sp>
      <p:pic>
        <p:nvPicPr>
          <p:cNvPr id="28674" name="Picture 2" descr="Grim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5" y="1727416"/>
            <a:ext cx="4033135" cy="4234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500042"/>
            <a:ext cx="4357718" cy="6000792"/>
          </a:xfrm>
        </p:spPr>
        <p:txBody>
          <a:bodyPr>
            <a:normAutofit/>
          </a:bodyPr>
          <a:lstStyle/>
          <a:p>
            <a:r>
              <a:rPr lang="ru-RU" dirty="0"/>
              <a:t>В конце сказки братьев Гримм старуха хочет стать </a:t>
            </a:r>
            <a:r>
              <a:rPr lang="ru-RU" dirty="0">
                <a:hlinkClick r:id="rId2" tooltip="Папа римский"/>
              </a:rPr>
              <a:t>римским </a:t>
            </a:r>
            <a:r>
              <a:rPr lang="ru-RU" dirty="0" smtClean="0">
                <a:hlinkClick r:id="rId2" tooltip="Папа римский"/>
              </a:rPr>
              <a:t>папой</a:t>
            </a:r>
            <a:r>
              <a:rPr lang="ru-RU" dirty="0" smtClean="0"/>
              <a:t>. </a:t>
            </a:r>
            <a:r>
              <a:rPr lang="ru-RU" dirty="0"/>
              <a:t>В первой рукописной редакции сказки у Пушкина старуха сидела на </a:t>
            </a:r>
            <a:r>
              <a:rPr lang="ru-RU" dirty="0">
                <a:hlinkClick r:id="rId3" tooltip="Вавилонская башня"/>
              </a:rPr>
              <a:t>Вавилонской башне</a:t>
            </a:r>
            <a:r>
              <a:rPr lang="ru-RU" dirty="0"/>
              <a:t>, а на ней была </a:t>
            </a:r>
            <a:r>
              <a:rPr lang="ru-RU" dirty="0">
                <a:hlinkClick r:id="rId4" tooltip="Папская тиара"/>
              </a:rPr>
              <a:t>папская </a:t>
            </a:r>
            <a:r>
              <a:rPr lang="ru-RU" dirty="0" smtClean="0">
                <a:hlinkClick r:id="rId4" tooltip="Папская тиара"/>
              </a:rPr>
              <a:t>тиара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7650" name="Picture 2" descr="http://upload.wikimedia.org/wikipedia/commons/6/6c/Tiara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929066"/>
            <a:ext cx="2500330" cy="2788552"/>
          </a:xfrm>
          <a:prstGeom prst="rect">
            <a:avLst/>
          </a:prstGeom>
          <a:noFill/>
        </p:spPr>
      </p:pic>
      <p:pic>
        <p:nvPicPr>
          <p:cNvPr id="27652" name="Picture 4" descr="http://upload.wikimedia.org/wikipedia/commons/thumb/f/fc/Pieter_Bruegel_the_Elder_-_The_Tower_of_Babel_%28Vienna%29_-_Google_Art_Project_-_edited.jpg/250px-Pieter_Bruegel_the_Elder_-_The_Tower_of_Babel_%28Vienna%29_-_Google_Art_Project_-_edite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142852"/>
            <a:ext cx="4286280" cy="3203689"/>
          </a:xfrm>
          <a:prstGeom prst="rect">
            <a:avLst/>
          </a:prstGeom>
          <a:noFill/>
        </p:spPr>
      </p:pic>
      <p:pic>
        <p:nvPicPr>
          <p:cNvPr id="27654" name="Picture 6" descr="Pope Francis in March 201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3214686"/>
            <a:ext cx="269620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</a:rPr>
              <a:t>Невод</a:t>
            </a:r>
            <a:r>
              <a:rPr lang="ru-RU" dirty="0" smtClean="0">
                <a:solidFill>
                  <a:srgbClr val="0070C0"/>
                </a:solidFill>
              </a:rPr>
              <a:t>-  большая рыболовная сеть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9698" name="Picture 2" descr="http://900igr.net/datai/pedagogika/Uchitel-eto-chelovek/0007-010-Bez-truda-ne-vynesh-rybku-iz-pr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5143493" cy="38576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700" name="Picture 4" descr="http://travelcity.com.ua/-/uploads/ua/00/00/09/99/overlay-21943293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071546"/>
            <a:ext cx="8601082" cy="5424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</a:rPr>
              <a:t>Столбовая дворянка</a:t>
            </a:r>
            <a:r>
              <a:rPr lang="ru-RU" dirty="0" smtClean="0">
                <a:solidFill>
                  <a:srgbClr val="0070C0"/>
                </a:solidFill>
              </a:rPr>
              <a:t> —особо почетная дворянка древнего рода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600200"/>
            <a:ext cx="5757874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1746" name="Picture 2" descr="http://young.rzd.ru/dbmm/images/41/4080/55376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215370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4143404" cy="10112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Кичка —праздничный головной убор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14290"/>
            <a:ext cx="4429156" cy="12144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7000" b="1" dirty="0" smtClean="0">
                <a:solidFill>
                  <a:srgbClr val="0070C0"/>
                </a:solidFill>
              </a:rPr>
              <a:t>Душегрейка — женская теплая кофта без рукавов</a:t>
            </a:r>
          </a:p>
          <a:p>
            <a:endParaRPr lang="ru-RU" dirty="0"/>
          </a:p>
        </p:txBody>
      </p:sp>
      <p:pic>
        <p:nvPicPr>
          <p:cNvPr id="32770" name="Picture 2" descr="http://s001.radikal.ru/i196/1011/c9/cc3e55bd438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3929090" cy="4966998"/>
          </a:xfrm>
          <a:prstGeom prst="rect">
            <a:avLst/>
          </a:prstGeom>
          <a:noFill/>
        </p:spPr>
      </p:pic>
      <p:pic>
        <p:nvPicPr>
          <p:cNvPr id="32772" name="Picture 4" descr="http://img-fotki.yandex.ru/get/4110/swirelka.4e/0_396cc_f458af9f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71612"/>
            <a:ext cx="4143404" cy="485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4186238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Бояре</a:t>
            </a:r>
            <a:r>
              <a:rPr lang="ru-RU" b="1" dirty="0" smtClean="0">
                <a:solidFill>
                  <a:srgbClr val="0070C0"/>
                </a:solidFill>
              </a:rPr>
              <a:t> - богатые земледельцы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571480"/>
            <a:ext cx="4143404" cy="10001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    </a:t>
            </a:r>
            <a:r>
              <a:rPr lang="ru-RU" sz="1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Была на   посылках </a:t>
            </a:r>
            <a:r>
              <a:rPr lang="ru-RU" sz="11200" b="1" dirty="0" smtClean="0">
                <a:solidFill>
                  <a:srgbClr val="0070C0"/>
                </a:solidFill>
              </a:rPr>
              <a:t>-прислуживала</a:t>
            </a:r>
            <a:endParaRPr lang="ru-RU" sz="11200" b="1" dirty="0">
              <a:solidFill>
                <a:srgbClr val="0070C0"/>
              </a:solidFill>
            </a:endParaRPr>
          </a:p>
        </p:txBody>
      </p:sp>
      <p:pic>
        <p:nvPicPr>
          <p:cNvPr id="33794" name="Picture 2" descr="http://www.esacademic.com/pictures/eswiki/66/Bojar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4323902" cy="40568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14876" y="1928802"/>
            <a:ext cx="4143404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Перечить</a:t>
            </a:r>
            <a:r>
              <a:rPr lang="ru-RU" sz="2800" dirty="0" smtClean="0">
                <a:solidFill>
                  <a:srgbClr val="0070C0"/>
                </a:solidFill>
              </a:rPr>
              <a:t> - </a:t>
            </a:r>
            <a:r>
              <a:rPr lang="ru-RU" sz="2800" b="1" dirty="0" smtClean="0">
                <a:solidFill>
                  <a:srgbClr val="0070C0"/>
                </a:solidFill>
              </a:rPr>
              <a:t>возражать, спорить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3214686"/>
            <a:ext cx="414340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Простофиля</a:t>
            </a:r>
            <a:r>
              <a:rPr lang="ru-RU" sz="2800" b="1" dirty="0" smtClean="0">
                <a:solidFill>
                  <a:srgbClr val="0070C0"/>
                </a:solidFill>
              </a:rPr>
              <a:t> -  глупый человек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4500570"/>
            <a:ext cx="4143404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Невежа</a:t>
            </a:r>
            <a:r>
              <a:rPr lang="ru-RU" sz="2800" b="1" dirty="0" smtClean="0">
                <a:solidFill>
                  <a:srgbClr val="0070C0"/>
                </a:solidFill>
              </a:rPr>
              <a:t> 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-  грубый, невежливый человек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5715016"/>
            <a:ext cx="414340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Откуп</a:t>
            </a:r>
            <a:r>
              <a:rPr lang="ru-RU" sz="2800" dirty="0" smtClean="0">
                <a:solidFill>
                  <a:srgbClr val="0070C0"/>
                </a:solidFill>
              </a:rPr>
              <a:t> - </a:t>
            </a:r>
            <a:r>
              <a:rPr lang="ru-RU" sz="2800" b="1" dirty="0" smtClean="0">
                <a:solidFill>
                  <a:srgbClr val="0070C0"/>
                </a:solidFill>
              </a:rPr>
              <a:t>плата за что-то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544"/>
            <a:ext cx="754501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Диагностическое задание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208912" cy="2043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герой?</a:t>
            </a:r>
          </a:p>
          <a:p>
            <a:pPr marL="0" indent="0">
              <a:buNone/>
            </a:pPr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/>
              <a:t>А) – Дурачина ты, простофиля! –</a:t>
            </a:r>
          </a:p>
          <a:p>
            <a:pPr marL="0" indent="0">
              <a:buNone/>
            </a:pPr>
            <a:endParaRPr lang="ru-RU" b="1" dirty="0" smtClean="0"/>
          </a:p>
        </p:txBody>
      </p:sp>
      <p:pic>
        <p:nvPicPr>
          <p:cNvPr id="5" name="Picture 4" descr="Сказка о рыбаке и рыбке"/>
          <p:cNvPicPr>
            <a:picLocks noChangeAspect="1" noChangeArrowheads="1"/>
          </p:cNvPicPr>
          <p:nvPr/>
        </p:nvPicPr>
        <p:blipFill rotWithShape="1">
          <a:blip r:embed="rId2"/>
          <a:srcRect l="36326" t="13346" r="37959" b="62854"/>
          <a:stretch/>
        </p:blipFill>
        <p:spPr bwMode="auto">
          <a:xfrm>
            <a:off x="6816020" y="3140968"/>
            <a:ext cx="2162416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http://skaz-pushkina.ru/kadr/rr41.jpg"/>
          <p:cNvPicPr>
            <a:picLocks noChangeAspect="1" noChangeArrowheads="1"/>
          </p:cNvPicPr>
          <p:nvPr/>
        </p:nvPicPr>
        <p:blipFill rotWithShape="1">
          <a:blip r:embed="rId3"/>
          <a:srcRect l="8785" t="2957" r="36034" b="8189"/>
          <a:stretch/>
        </p:blipFill>
        <p:spPr bwMode="auto">
          <a:xfrm>
            <a:off x="6613079" y="4869160"/>
            <a:ext cx="1530085" cy="1770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4" descr="Сказки Пушкина. У старухи новое корыто"/>
          <p:cNvPicPr>
            <a:picLocks noChangeAspect="1" noChangeArrowheads="1"/>
          </p:cNvPicPr>
          <p:nvPr/>
        </p:nvPicPr>
        <p:blipFill rotWithShape="1">
          <a:blip r:embed="rId4"/>
          <a:srcRect l="4259" t="23322" r="55244" b="32276"/>
          <a:stretch/>
        </p:blipFill>
        <p:spPr bwMode="auto">
          <a:xfrm>
            <a:off x="6787028" y="1217416"/>
            <a:ext cx="1961436" cy="16187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107504" y="3950528"/>
            <a:ext cx="7200800" cy="70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 smtClean="0"/>
              <a:t>Б) – Добро! Будет старуха царицей! – </a:t>
            </a:r>
          </a:p>
          <a:p>
            <a:pPr marL="0" indent="0">
              <a:buFont typeface="Arial" pitchFamily="34" charset="0"/>
              <a:buNone/>
            </a:pPr>
            <a:endParaRPr lang="ru-RU" b="1" dirty="0" smtClean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07504" y="4383636"/>
            <a:ext cx="7200800" cy="1663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b="1" dirty="0" smtClean="0"/>
          </a:p>
          <a:p>
            <a:pPr marL="0" indent="0">
              <a:buFont typeface="Arial" pitchFamily="34" charset="0"/>
              <a:buNone/>
            </a:pPr>
            <a:r>
              <a:rPr lang="ru-RU" b="1" dirty="0" smtClean="0"/>
              <a:t>В) – Ни ступить, ни молвить не умеешь! –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7547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139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Сюжет сказки</vt:lpstr>
      <vt:lpstr>Презентация PowerPoint</vt:lpstr>
      <vt:lpstr> Невод-  большая рыболовная сеть </vt:lpstr>
      <vt:lpstr>  Столбовая дворянка —особо почетная дворянка древнего рода </vt:lpstr>
      <vt:lpstr>Кичка —праздничный головной убор</vt:lpstr>
      <vt:lpstr> Бояре - богатые земледельцы </vt:lpstr>
      <vt:lpstr>Диагностическое задание</vt:lpstr>
      <vt:lpstr>Презентация PowerPoint</vt:lpstr>
      <vt:lpstr>Презентация PowerPoint</vt:lpstr>
      <vt:lpstr>Источники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«Добрым молодцам урок» А.С. Пушкин  </dc:title>
  <dc:creator>-</dc:creator>
  <cp:lastModifiedBy>Сергей</cp:lastModifiedBy>
  <cp:revision>17</cp:revision>
  <dcterms:created xsi:type="dcterms:W3CDTF">2013-09-15T15:04:12Z</dcterms:created>
  <dcterms:modified xsi:type="dcterms:W3CDTF">2014-11-20T20:32:44Z</dcterms:modified>
</cp:coreProperties>
</file>