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21"/>
  </p:notesMasterIdLst>
  <p:sldIdLst>
    <p:sldId id="266" r:id="rId2"/>
    <p:sldId id="321" r:id="rId3"/>
    <p:sldId id="331" r:id="rId4"/>
    <p:sldId id="332" r:id="rId5"/>
    <p:sldId id="326" r:id="rId6"/>
    <p:sldId id="327" r:id="rId7"/>
    <p:sldId id="325" r:id="rId8"/>
    <p:sldId id="305" r:id="rId9"/>
    <p:sldId id="323" r:id="rId10"/>
    <p:sldId id="315" r:id="rId11"/>
    <p:sldId id="316" r:id="rId12"/>
    <p:sldId id="330" r:id="rId13"/>
    <p:sldId id="320" r:id="rId14"/>
    <p:sldId id="317" r:id="rId15"/>
    <p:sldId id="307" r:id="rId16"/>
    <p:sldId id="308" r:id="rId17"/>
    <p:sldId id="309" r:id="rId18"/>
    <p:sldId id="306" r:id="rId19"/>
    <p:sldId id="290" r:id="rId20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99FFCC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1411" autoAdjust="0"/>
    <p:restoredTop sz="94660"/>
  </p:normalViewPr>
  <p:slideViewPr>
    <p:cSldViewPr>
      <p:cViewPr>
        <p:scale>
          <a:sx n="75" d="100"/>
          <a:sy n="75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147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FA63F30-0083-44DD-B823-F88AD26EE8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FEC025-7B21-4545-8D06-39602776CE02}" type="slidenum">
              <a:rPr lang="ru-RU"/>
              <a:pPr/>
              <a:t>1</a:t>
            </a:fld>
            <a:endParaRPr lang="ru-RU"/>
          </a:p>
        </p:txBody>
      </p:sp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Выступление </a:t>
            </a:r>
            <a:r>
              <a:rPr lang="ru-RU" dirty="0" smtClean="0"/>
              <a:t>учителя начальных классов </a:t>
            </a:r>
            <a:r>
              <a:rPr lang="ru-RU" dirty="0" err="1" smtClean="0"/>
              <a:t>Шагивалеевой</a:t>
            </a:r>
            <a:r>
              <a:rPr lang="ru-RU" dirty="0" smtClean="0"/>
              <a:t> А.Г. </a:t>
            </a:r>
            <a:r>
              <a:rPr lang="ru-RU" dirty="0"/>
              <a:t>по вопросу «Адаптация первоклассников».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2531AD-1303-496E-A026-AF36FF02F8BB}" type="slidenum">
              <a:rPr lang="ru-RU"/>
              <a:pPr/>
              <a:t>12</a:t>
            </a:fld>
            <a:endParaRPr lang="ru-RU"/>
          </a:p>
        </p:txBody>
      </p:sp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C051C8-1F3A-418E-BA3D-BA12AF344CB5}" type="slidenum">
              <a:rPr lang="ru-RU"/>
              <a:pPr/>
              <a:t>13</a:t>
            </a:fld>
            <a:endParaRPr lang="ru-RU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930C74-42D6-4A49-AC4D-972DD68BEE44}" type="slidenum">
              <a:rPr lang="ru-RU"/>
              <a:pPr/>
              <a:t>15</a:t>
            </a:fld>
            <a:endParaRPr lang="ru-RU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4DC7C-6E06-4BAE-86FD-18925A1ED865}" type="slidenum">
              <a:rPr lang="ru-RU"/>
              <a:pPr/>
              <a:t>16</a:t>
            </a:fld>
            <a:endParaRPr lang="ru-RU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68F426-F4C5-43C4-80DD-4C04CF7D41C2}" type="slidenum">
              <a:rPr lang="ru-RU"/>
              <a:pPr/>
              <a:t>17</a:t>
            </a:fld>
            <a:endParaRPr lang="ru-RU"/>
          </a:p>
        </p:txBody>
      </p:sp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252993-EB5C-4AEE-ACCA-B2474F699628}" type="slidenum">
              <a:rPr lang="ru-RU"/>
              <a:pPr/>
              <a:t>18</a:t>
            </a:fld>
            <a:endParaRPr lang="ru-RU"/>
          </a:p>
        </p:txBody>
      </p:sp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3F09A2B-4D53-49DE-9665-BDB7B6A09FD3}" type="slidenum">
              <a:rPr lang="ru-RU"/>
              <a:pPr/>
              <a:t>19</a:t>
            </a:fld>
            <a:endParaRPr lang="ru-RU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Анализ методической литературы по данному вопросу.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A6F8ACF-2D00-47F4-83CE-0016E7902FFA}" type="slidenum">
              <a:rPr lang="ru-RU"/>
              <a:pPr/>
              <a:t>2</a:t>
            </a:fld>
            <a:endParaRPr lang="ru-RU"/>
          </a:p>
        </p:txBody>
      </p:sp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E25C0B-E726-457A-BFCD-3C26E462F41F}" type="slidenum">
              <a:rPr lang="ru-RU"/>
              <a:pPr/>
              <a:t>5</a:t>
            </a:fld>
            <a:endParaRPr lang="ru-RU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F496B2-BEE4-448A-9C11-ACEED90A6B62}" type="slidenum">
              <a:rPr lang="ru-RU"/>
              <a:pPr/>
              <a:t>6</a:t>
            </a:fld>
            <a:endParaRPr lang="ru-RU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0A0B0C-EDB3-461E-A0D5-40FD800B0E0A}" type="slidenum">
              <a:rPr lang="ru-RU"/>
              <a:pPr/>
              <a:t>7</a:t>
            </a:fld>
            <a:endParaRPr lang="ru-RU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4C3531-104E-4DC9-A7DD-544EEC25A20A}" type="slidenum">
              <a:rPr lang="ru-RU"/>
              <a:pPr/>
              <a:t>8</a:t>
            </a:fld>
            <a:endParaRPr lang="ru-RU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BBD4A9-6F3A-4366-AF5D-B6A2E3CD0893}" type="slidenum">
              <a:rPr lang="ru-RU"/>
              <a:pPr/>
              <a:t>9</a:t>
            </a:fld>
            <a:endParaRPr lang="ru-RU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259988-B029-48BF-96E6-39A7F4A9E418}" type="slidenum">
              <a:rPr lang="ru-RU"/>
              <a:pPr/>
              <a:t>10</a:t>
            </a:fld>
            <a:endParaRPr lang="ru-RU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C49A7BD-C3FF-437D-8901-C4F2933B07B2}" type="slidenum">
              <a:rPr lang="ru-RU"/>
              <a:pPr/>
              <a:t>11</a:t>
            </a:fld>
            <a:endParaRPr lang="ru-RU"/>
          </a:p>
        </p:txBody>
      </p:sp>
      <p:sp>
        <p:nvSpPr>
          <p:cNvPr id="17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55AEB83-FF66-4EA3-8CD2-03040FBFB4F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788D0-42BC-4D61-983E-813CEF20B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0C863-50D7-4FC9-84C5-3689ECC7CC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703B3305-C500-40A5-A13F-FDFD775361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431E3B-02B5-4CD4-A401-3EA6B2ED324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84C56CE-68EE-47D4-8F80-A9CF0F3FA78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B678C-0500-4B8D-9FD7-213369E75A6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B0263-AF5E-46C3-9132-88934E6C7C7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1842FE8-4F31-4D0A-8C18-7870DFF6033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8DC311-FCE6-4803-B58A-E956FDDC540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4625002-A646-4911-8C0A-218180FBB10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A004A8B-7E79-4D3D-B20D-07494ABB5E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842B442-7F6A-4986-9D66-75BF55C667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ctrTitle"/>
          </p:nvPr>
        </p:nvSpPr>
        <p:spPr>
          <a:xfrm>
            <a:off x="571440" y="2428868"/>
            <a:ext cx="8572560" cy="307183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Выступление </a:t>
            </a:r>
            <a:r>
              <a:rPr lang="ru-RU" dirty="0" smtClean="0"/>
              <a:t>учителя начальных классов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«Трудности адаптации незрячих </a:t>
            </a:r>
            <a:r>
              <a:rPr lang="ru-RU" dirty="0" smtClean="0"/>
              <a:t>и </a:t>
            </a:r>
            <a:br>
              <a:rPr lang="ru-RU" dirty="0" smtClean="0"/>
            </a:br>
            <a:r>
              <a:rPr lang="ru-RU" dirty="0" smtClean="0"/>
              <a:t>слабовидящих первоклассников</a:t>
            </a:r>
            <a:r>
              <a:rPr lang="ru-RU" dirty="0"/>
              <a:t>»            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121B6357-00A5-4AEC-88A8-6BFF6E366A04}" type="slidenum">
              <a:rPr lang="ru-RU"/>
              <a:pPr/>
              <a:t>1</a:t>
            </a:fld>
            <a:endParaRPr lang="ru-RU"/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7092950" y="6237288"/>
            <a:ext cx="15701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dirty="0" smtClean="0"/>
              <a:t> </a:t>
            </a:r>
            <a:r>
              <a:rPr lang="ru-RU" dirty="0" smtClean="0"/>
              <a:t>ноябрь </a:t>
            </a:r>
            <a:r>
              <a:rPr lang="ru-RU" dirty="0" smtClean="0"/>
              <a:t>2011</a:t>
            </a:r>
            <a:endParaRPr lang="ru-RU" dirty="0"/>
          </a:p>
        </p:txBody>
      </p:sp>
      <p:pic>
        <p:nvPicPr>
          <p:cNvPr id="5" name="Рисунок 4" descr="_1_~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214290"/>
            <a:ext cx="2816546" cy="28575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964613" cy="1760537"/>
          </a:xfrm>
        </p:spPr>
        <p:txBody>
          <a:bodyPr/>
          <a:lstStyle/>
          <a:p>
            <a:pPr algn="ctr"/>
            <a:r>
              <a:rPr lang="ru-RU">
                <a:latin typeface="Times New Roman" pitchFamily="18" charset="0"/>
              </a:rPr>
              <a:t>Позы учащихся и их чередование в зависимости от характера выполняемой работы.</a:t>
            </a:r>
            <a:r>
              <a:rPr lang="ru-RU" sz="3200"/>
              <a:t> 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6E694-FEB7-4FFD-AB7D-1BD98B2DC682}" type="slidenum">
              <a:rPr lang="ru-RU"/>
              <a:pPr/>
              <a:t>10</a:t>
            </a:fld>
            <a:endParaRPr lang="ru-RU"/>
          </a:p>
        </p:txBody>
      </p:sp>
      <p:sp>
        <p:nvSpPr>
          <p:cNvPr id="133124" name="Rectangle 4"/>
          <p:cNvSpPr>
            <a:spLocks noGrp="1" noChangeArrowheads="1"/>
          </p:cNvSpPr>
          <p:nvPr>
            <p:ph sz="quarter" idx="1"/>
          </p:nvPr>
        </p:nvSpPr>
        <p:spPr>
          <a:xfrm>
            <a:off x="2571736" y="2714620"/>
            <a:ext cx="6335712" cy="3870325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</a:rPr>
              <a:t>Степень естественности позы</a:t>
            </a:r>
            <a:r>
              <a:rPr lang="ru-RU" sz="2400" dirty="0">
                <a:latin typeface="Times New Roman" pitchFamily="18" charset="0"/>
              </a:rPr>
              <a:t> школьников на уроке может служить </a:t>
            </a:r>
            <a:r>
              <a:rPr lang="ru-RU" sz="2400" b="1" dirty="0">
                <a:latin typeface="Times New Roman" pitchFamily="18" charset="0"/>
              </a:rPr>
              <a:t>хорошим индикатором психологического воздействия учителя,</a:t>
            </a:r>
            <a:r>
              <a:rPr lang="ru-RU" sz="2400" dirty="0">
                <a:latin typeface="Times New Roman" pitchFamily="18" charset="0"/>
              </a:rPr>
              <a:t> степени его авторитаризма.</a:t>
            </a:r>
          </a:p>
          <a:p>
            <a:r>
              <a:rPr lang="ru-RU" sz="2400" dirty="0">
                <a:latin typeface="Times New Roman" pitchFamily="18" charset="0"/>
              </a:rPr>
              <a:t> Механизм </a:t>
            </a:r>
            <a:r>
              <a:rPr lang="ru-RU" sz="2400" dirty="0" err="1">
                <a:latin typeface="Times New Roman" pitchFamily="18" charset="0"/>
              </a:rPr>
              <a:t>здоровьеразрушающего</a:t>
            </a:r>
            <a:r>
              <a:rPr lang="ru-RU" sz="2400" dirty="0">
                <a:latin typeface="Times New Roman" pitchFamily="18" charset="0"/>
              </a:rPr>
              <a:t> воздействия авторитарного учителя состоит, в частности, в том, что дети на его уроках </a:t>
            </a:r>
            <a:r>
              <a:rPr lang="ru-RU" sz="2400" b="1" dirty="0">
                <a:latin typeface="Times New Roman" pitchFamily="18" charset="0"/>
              </a:rPr>
              <a:t>избыточно напряжены.</a:t>
            </a:r>
          </a:p>
        </p:txBody>
      </p:sp>
      <p:pic>
        <p:nvPicPr>
          <p:cNvPr id="5" name="Рисунок 4" descr="pervoklashk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2844" y="2500306"/>
            <a:ext cx="2428891" cy="1714512"/>
          </a:xfrm>
          <a:prstGeom prst="rect">
            <a:avLst/>
          </a:prstGeom>
        </p:spPr>
      </p:pic>
      <p:pic>
        <p:nvPicPr>
          <p:cNvPr id="6" name="Рисунок 5" descr="p166_x_9dfd0d8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1" y="4410067"/>
            <a:ext cx="2000264" cy="230508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3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Физкультминутки и физкультпаузы 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400" dirty="0">
                <a:latin typeface="Times New Roman" pitchFamily="18" charset="0"/>
              </a:rPr>
              <a:t>Физкультминутки и </a:t>
            </a:r>
            <a:r>
              <a:rPr lang="ru-RU" sz="2400" dirty="0" err="1">
                <a:latin typeface="Times New Roman" pitchFamily="18" charset="0"/>
              </a:rPr>
              <a:t>физкультпаузы</a:t>
            </a:r>
            <a:r>
              <a:rPr lang="ru-RU" sz="2400" dirty="0">
                <a:latin typeface="Times New Roman" pitchFamily="18" charset="0"/>
              </a:rPr>
              <a:t> являются обязательной составной частью урока. Необходимо обратить внимание на их </a:t>
            </a:r>
            <a:r>
              <a:rPr lang="ru-RU" sz="2400" b="1" dirty="0">
                <a:latin typeface="Times New Roman" pitchFamily="18" charset="0"/>
              </a:rPr>
              <a:t>содержание и продолжительность</a:t>
            </a:r>
            <a:r>
              <a:rPr lang="ru-RU" sz="2400" dirty="0">
                <a:latin typeface="Times New Roman" pitchFamily="18" charset="0"/>
              </a:rPr>
              <a:t> (норма - на 15-20 минуте урока по 1 минуте из трех легких упражнений с 3-4 повторениями каждого), а также </a:t>
            </a:r>
            <a:r>
              <a:rPr lang="ru-RU" sz="2400" b="1" dirty="0">
                <a:latin typeface="Times New Roman" pitchFamily="18" charset="0"/>
              </a:rPr>
              <a:t>эмоциональный климат</a:t>
            </a:r>
            <a:r>
              <a:rPr lang="ru-RU" sz="2400" dirty="0">
                <a:latin typeface="Times New Roman" pitchFamily="18" charset="0"/>
              </a:rPr>
              <a:t> во время выполнения упражнений и наличие у школьников желания их выполнять.</a:t>
            </a:r>
            <a:r>
              <a:rPr lang="ru-RU" sz="3100" dirty="0"/>
              <a:t>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D488E04-DA15-4128-9F48-4B38639457BD}" type="slidenum">
              <a:rPr lang="ru-RU"/>
              <a:pPr/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13414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AutoShape 2"/>
          <p:cNvSpPr>
            <a:spLocks noGrp="1" noChangeArrowheads="1"/>
          </p:cNvSpPr>
          <p:nvPr>
            <p:ph type="title"/>
          </p:nvPr>
        </p:nvSpPr>
        <p:spPr>
          <a:xfrm>
            <a:off x="971550" y="188913"/>
            <a:ext cx="7924800" cy="1143000"/>
          </a:xfrm>
        </p:spPr>
        <p:txBody>
          <a:bodyPr/>
          <a:lstStyle/>
          <a:p>
            <a:pPr algn="ctr"/>
            <a:r>
              <a:rPr lang="ru-RU" sz="3200"/>
              <a:t>Зависимость между этапом урока и отвлекаемостью детей</a:t>
            </a:r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2C5D99-F2A8-4D0B-AAA6-AB4B81CD978E}" type="slidenum">
              <a:rPr lang="ru-RU"/>
              <a:pPr/>
              <a:t>12</a:t>
            </a:fld>
            <a:endParaRPr lang="ru-RU"/>
          </a:p>
        </p:txBody>
      </p:sp>
      <p:sp>
        <p:nvSpPr>
          <p:cNvPr id="151556" name="Rectangle 4"/>
          <p:cNvSpPr>
            <a:spLocks noChangeArrowheads="1"/>
          </p:cNvSpPr>
          <p:nvPr/>
        </p:nvSpPr>
        <p:spPr bwMode="auto">
          <a:xfrm>
            <a:off x="1404938" y="8701088"/>
            <a:ext cx="190500" cy="10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100">
                <a:latin typeface="Times New Roman" pitchFamily="18" charset="0"/>
                <a:cs typeface="Times New Roman" pitchFamily="18" charset="0"/>
              </a:rPr>
              <a:t>*</a:t>
            </a:r>
            <a:endParaRPr lang="ru-RU"/>
          </a:p>
        </p:txBody>
      </p:sp>
      <p:sp>
        <p:nvSpPr>
          <p:cNvPr id="151557" name="Rectangle 5"/>
          <p:cNvSpPr>
            <a:spLocks noChangeArrowheads="1"/>
          </p:cNvSpPr>
          <p:nvPr/>
        </p:nvSpPr>
        <p:spPr bwMode="auto">
          <a:xfrm>
            <a:off x="-290513" y="922338"/>
            <a:ext cx="9144001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pic>
        <p:nvPicPr>
          <p:cNvPr id="151558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1412875"/>
            <a:ext cx="8785225" cy="5087938"/>
          </a:xfrm>
          <a:prstGeom prst="rect">
            <a:avLst/>
          </a:prstGeom>
          <a:noFill/>
        </p:spPr>
      </p:pic>
      <p:graphicFrame>
        <p:nvGraphicFramePr>
          <p:cNvPr id="151559" name="Group 7"/>
          <p:cNvGraphicFramePr>
            <a:graphicFrameLocks noGrp="1"/>
          </p:cNvGraphicFramePr>
          <p:nvPr/>
        </p:nvGraphicFramePr>
        <p:xfrm>
          <a:off x="-290513" y="3025775"/>
          <a:ext cx="208280" cy="1614488"/>
        </p:xfrm>
        <a:graphic>
          <a:graphicData uri="http://schemas.openxmlformats.org/drawingml/2006/table">
            <a:tbl>
              <a:tblPr/>
              <a:tblGrid>
                <a:gridCol w="208280"/>
              </a:tblGrid>
              <a:tr h="161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1565" name="Rectangle 13"/>
          <p:cNvSpPr>
            <a:spLocks noChangeArrowheads="1"/>
          </p:cNvSpPr>
          <p:nvPr/>
        </p:nvSpPr>
        <p:spPr bwMode="auto">
          <a:xfrm>
            <a:off x="1692275" y="6308725"/>
            <a:ext cx="12366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0-30 мин</a:t>
            </a:r>
          </a:p>
        </p:txBody>
      </p:sp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7380288" y="6308725"/>
            <a:ext cx="13827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latin typeface="Tahoma" pitchFamily="34" charset="0"/>
              </a:rPr>
              <a:t>35-45 мин</a:t>
            </a:r>
          </a:p>
        </p:txBody>
      </p:sp>
      <p:sp>
        <p:nvSpPr>
          <p:cNvPr id="151567" name="Rectangle 15"/>
          <p:cNvSpPr>
            <a:spLocks noChangeArrowheads="1"/>
          </p:cNvSpPr>
          <p:nvPr/>
        </p:nvSpPr>
        <p:spPr bwMode="auto">
          <a:xfrm>
            <a:off x="4479925" y="3246438"/>
            <a:ext cx="1006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>
              <a:latin typeface="Tahoma" pitchFamily="34" charset="0"/>
            </a:endParaRPr>
          </a:p>
        </p:txBody>
      </p:sp>
      <p:sp>
        <p:nvSpPr>
          <p:cNvPr id="151568" name="Rectangle 16"/>
          <p:cNvSpPr>
            <a:spLocks noChangeArrowheads="1"/>
          </p:cNvSpPr>
          <p:nvPr/>
        </p:nvSpPr>
        <p:spPr bwMode="auto">
          <a:xfrm>
            <a:off x="4572000" y="6308725"/>
            <a:ext cx="1452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latin typeface="Tahoma" pitchFamily="34" charset="0"/>
              </a:rPr>
              <a:t>30-35 мин</a:t>
            </a:r>
          </a:p>
        </p:txBody>
      </p:sp>
    </p:spTree>
  </p:cSld>
  <p:clrMapOvr>
    <a:masterClrMapping/>
  </p:clrMapOvr>
  <p:transition advTm="3875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AutoShape 2"/>
          <p:cNvSpPr>
            <a:spLocks noGrp="1" noChangeArrowheads="1"/>
          </p:cNvSpPr>
          <p:nvPr>
            <p:ph type="title"/>
          </p:nvPr>
        </p:nvSpPr>
        <p:spPr>
          <a:xfrm>
            <a:off x="755650" y="476250"/>
            <a:ext cx="8083550" cy="1544638"/>
          </a:xfrm>
        </p:spPr>
        <p:txBody>
          <a:bodyPr/>
          <a:lstStyle/>
          <a:p>
            <a:pPr algn="ctr"/>
            <a:r>
              <a:rPr lang="ru-RU" i="1" dirty="0"/>
              <a:t>При </a:t>
            </a:r>
            <a:r>
              <a:rPr lang="ru-RU" i="1" dirty="0" smtClean="0"/>
              <a:t>планировании </a:t>
            </a:r>
            <a:r>
              <a:rPr lang="ru-RU" i="1" dirty="0"/>
              <a:t>урока обращаем внимание на следующие </a:t>
            </a:r>
            <a:br>
              <a:rPr lang="ru-RU" i="1" dirty="0"/>
            </a:br>
            <a:r>
              <a:rPr lang="ru-RU" i="1" dirty="0"/>
              <a:t>аспекты урока:</a:t>
            </a:r>
            <a:r>
              <a:rPr lang="ru-RU" sz="3200" dirty="0"/>
              <a:t> 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9750" y="2349500"/>
            <a:ext cx="8083550" cy="43195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dirty="0">
                <a:latin typeface="Times New Roman" pitchFamily="18" charset="0"/>
              </a:rPr>
              <a:t>Число видов учебной деятельности, используемых учителем;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latin typeface="Times New Roman" pitchFamily="18" charset="0"/>
              </a:rPr>
              <a:t>Средняя продолжительность и частота чередования различных видов учебной деятельности;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latin typeface="Times New Roman" pitchFamily="18" charset="0"/>
              </a:rPr>
              <a:t>Физкультминутки и </a:t>
            </a:r>
            <a:r>
              <a:rPr lang="ru-RU" sz="2000" dirty="0" err="1">
                <a:latin typeface="Times New Roman" pitchFamily="18" charset="0"/>
              </a:rPr>
              <a:t>физкультпаузы</a:t>
            </a:r>
            <a:r>
              <a:rPr lang="ru-RU" sz="2000" dirty="0">
                <a:latin typeface="Times New Roman" pitchFamily="18" charset="0"/>
              </a:rPr>
              <a:t>;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latin typeface="Times New Roman" pitchFamily="18" charset="0"/>
              </a:rPr>
              <a:t>Наличие у учащихся мотивации к учебной деятельности на уроке;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latin typeface="Times New Roman" pitchFamily="18" charset="0"/>
              </a:rPr>
              <a:t>Благоприятный психологический климат на уроке;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</a:rPr>
              <a:t> Момент </a:t>
            </a:r>
            <a:r>
              <a:rPr lang="ru-RU" sz="2000" dirty="0">
                <a:latin typeface="Times New Roman" pitchFamily="18" charset="0"/>
              </a:rPr>
              <a:t>наступления утомления учащихся и снижения их учебной активности;</a:t>
            </a:r>
          </a:p>
          <a:p>
            <a:pPr>
              <a:lnSpc>
                <a:spcPct val="90000"/>
              </a:lnSpc>
            </a:pPr>
            <a:r>
              <a:rPr lang="ru-RU" sz="2000" dirty="0" smtClean="0">
                <a:latin typeface="Times New Roman" pitchFamily="18" charset="0"/>
              </a:rPr>
              <a:t>Темп </a:t>
            </a:r>
            <a:r>
              <a:rPr lang="ru-RU" sz="2000" dirty="0">
                <a:latin typeface="Times New Roman" pitchFamily="18" charset="0"/>
              </a:rPr>
              <a:t>и особенности </a:t>
            </a:r>
            <a:r>
              <a:rPr lang="ru-RU" sz="2000" dirty="0" smtClean="0">
                <a:latin typeface="Times New Roman" pitchFamily="18" charset="0"/>
              </a:rPr>
              <a:t>  </a:t>
            </a:r>
            <a:r>
              <a:rPr lang="ru-RU" sz="2000" dirty="0">
                <a:latin typeface="Times New Roman" pitchFamily="18" charset="0"/>
              </a:rPr>
              <a:t>урока;</a:t>
            </a:r>
          </a:p>
          <a:p>
            <a:pPr>
              <a:lnSpc>
                <a:spcPct val="90000"/>
              </a:lnSpc>
            </a:pPr>
            <a:r>
              <a:rPr lang="ru-RU" sz="2000" dirty="0">
                <a:latin typeface="Times New Roman" pitchFamily="18" charset="0"/>
              </a:rPr>
              <a:t>Состояние и вид учеников, выходящих с урока. 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281573A-8E15-462A-83BC-42E8FBD7B444}" type="slidenum">
              <a:rPr lang="ru-RU"/>
              <a:pPr/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AutoShape 2"/>
          <p:cNvSpPr>
            <a:spLocks noGrp="1" noChangeArrowheads="1"/>
          </p:cNvSpPr>
          <p:nvPr>
            <p:ph type="title"/>
          </p:nvPr>
        </p:nvSpPr>
        <p:spPr>
          <a:xfrm>
            <a:off x="179388" y="836613"/>
            <a:ext cx="8242300" cy="968375"/>
          </a:xfrm>
        </p:spPr>
        <p:txBody>
          <a:bodyPr>
            <a:normAutofit fontScale="90000"/>
          </a:bodyPr>
          <a:lstStyle/>
          <a:p>
            <a:pPr algn="ctr"/>
            <a:r>
              <a:rPr lang="ru-RU">
                <a:latin typeface="Times New Roman" pitchFamily="18" charset="0"/>
              </a:rPr>
              <a:t>Благоприятный психологический климат на уроке.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43213" y="2708275"/>
            <a:ext cx="5665787" cy="34131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/>
              <a:t>     </a:t>
            </a:r>
            <a:endParaRPr lang="ru-RU">
              <a:latin typeface="Times New Roman" pitchFamily="18" charset="0"/>
            </a:endParaRPr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C6B8507-8D5E-4187-9B0A-249CF5FDF9CA}" type="slidenum">
              <a:rPr lang="ru-RU"/>
              <a:pPr/>
              <a:t>14</a:t>
            </a:fld>
            <a:endParaRPr lang="ru-RU"/>
          </a:p>
        </p:txBody>
      </p:sp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1979613" y="2420938"/>
            <a:ext cx="64087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>
                <a:latin typeface="Times New Roman" pitchFamily="18" charset="0"/>
              </a:rPr>
              <a:t>Урок неполноценен, если на нем не было эмоционально-смысловых разрядок: </a:t>
            </a:r>
          </a:p>
          <a:p>
            <a:pPr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улыбок, </a:t>
            </a:r>
          </a:p>
          <a:p>
            <a:pPr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уместных остроумных шуток, </a:t>
            </a:r>
          </a:p>
          <a:p>
            <a:pPr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использования поговорок, </a:t>
            </a:r>
          </a:p>
          <a:p>
            <a:pPr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афоризмов с комментариями, </a:t>
            </a:r>
          </a:p>
          <a:p>
            <a:pPr>
              <a:buFontTx/>
              <a:buChar char="•"/>
            </a:pPr>
            <a:r>
              <a:rPr lang="ru-RU" sz="2800" b="1" i="1">
                <a:latin typeface="Times New Roman" pitchFamily="18" charset="0"/>
              </a:rPr>
              <a:t>музыкальных минуток и т.д.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Уровни адаптации</a:t>
            </a:r>
            <a:r>
              <a:rPr lang="ru-RU"/>
              <a:t>: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28596" y="2420938"/>
            <a:ext cx="4287867" cy="424815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dirty="0">
                <a:solidFill>
                  <a:srgbClr val="000000"/>
                </a:solidFill>
              </a:rPr>
              <a:t>Высокий:</a:t>
            </a:r>
            <a:r>
              <a:rPr lang="ru-RU" b="1" dirty="0">
                <a:solidFill>
                  <a:srgbClr val="000000"/>
                </a:solidFill>
              </a:rPr>
              <a:t> </a:t>
            </a:r>
            <a:endParaRPr lang="ru-RU" b="1" dirty="0" smtClean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2000" b="1" dirty="0">
              <a:solidFill>
                <a:srgbClr val="000000"/>
              </a:solidFill>
            </a:endParaRPr>
          </a:p>
          <a:p>
            <a:pPr>
              <a:lnSpc>
                <a:spcPct val="90000"/>
              </a:lnSpc>
            </a:pPr>
            <a:r>
              <a:rPr lang="ru-RU" sz="2000" dirty="0"/>
              <a:t>Положительное отношение к школе. 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Прилежание. 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Внимательность. 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Выполнение поручений учителя.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Учебный материал усваивается легко.</a:t>
            </a:r>
          </a:p>
          <a:p>
            <a:pPr>
              <a:lnSpc>
                <a:spcPct val="90000"/>
              </a:lnSpc>
            </a:pPr>
            <a:r>
              <a:rPr lang="ru-RU" sz="2000" dirty="0"/>
              <a:t>Занимает благоприятное положение в классе.</a:t>
            </a: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dirty="0"/>
              <a:t>     </a:t>
            </a:r>
          </a:p>
        </p:txBody>
      </p:sp>
      <p:graphicFrame>
        <p:nvGraphicFramePr>
          <p:cNvPr id="124963" name="Group 35"/>
          <p:cNvGraphicFramePr>
            <a:graphicFrameLocks noGrp="1"/>
          </p:cNvGraphicFramePr>
          <p:nvPr>
            <p:ph sz="half" idx="2"/>
          </p:nvPr>
        </p:nvGraphicFramePr>
        <p:xfrm>
          <a:off x="4859338" y="2565400"/>
          <a:ext cx="3025775" cy="2301558"/>
        </p:xfrm>
        <a:graphic>
          <a:graphicData uri="http://schemas.openxmlformats.org/drawingml/2006/table">
            <a:tbl>
              <a:tblPr/>
              <a:tblGrid>
                <a:gridCol w="752475"/>
                <a:gridCol w="2273300"/>
              </a:tblGrid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Самигуллина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Аделина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Потанина Дарья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E7AB9C-96BA-411B-9C5B-CA54501D1C40}" type="slidenum">
              <a:rPr lang="ru-RU"/>
              <a:pPr/>
              <a:t>15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AutoShape 2"/>
          <p:cNvSpPr>
            <a:spLocks noGrp="1" noChangeArrowheads="1"/>
          </p:cNvSpPr>
          <p:nvPr>
            <p:ph type="title"/>
          </p:nvPr>
        </p:nvSpPr>
        <p:spPr>
          <a:xfrm>
            <a:off x="857224" y="214290"/>
            <a:ext cx="7924800" cy="1143000"/>
          </a:xfrm>
        </p:spPr>
        <p:txBody>
          <a:bodyPr/>
          <a:lstStyle/>
          <a:p>
            <a:pPr algn="ctr"/>
            <a:r>
              <a:rPr lang="ru-RU" sz="4000" dirty="0"/>
              <a:t>Уровни адаптации:</a:t>
            </a:r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71472" y="2349500"/>
            <a:ext cx="3617941" cy="4008458"/>
          </a:xfrm>
        </p:spPr>
        <p:txBody>
          <a:bodyPr>
            <a:normAutofit fontScale="55000" lnSpcReduction="20000"/>
          </a:bodyPr>
          <a:lstStyle/>
          <a:p>
            <a:pPr algn="ctr">
              <a:buFont typeface="Wingdings" pitchFamily="2" charset="2"/>
              <a:buNone/>
            </a:pPr>
            <a:r>
              <a:rPr lang="ru-RU" sz="5100" b="1" dirty="0">
                <a:solidFill>
                  <a:srgbClr val="000000"/>
                </a:solidFill>
              </a:rPr>
              <a:t>Средний</a:t>
            </a:r>
            <a:r>
              <a:rPr lang="ru-RU" sz="5100" b="1" dirty="0" smtClean="0">
                <a:solidFill>
                  <a:srgbClr val="000000"/>
                </a:solidFill>
              </a:rPr>
              <a:t>:</a:t>
            </a:r>
          </a:p>
          <a:p>
            <a:pPr algn="ctr">
              <a:buFont typeface="Wingdings" pitchFamily="2" charset="2"/>
              <a:buNone/>
            </a:pPr>
            <a:endParaRPr lang="ru-RU" sz="5100" b="1" dirty="0">
              <a:solidFill>
                <a:srgbClr val="000000"/>
              </a:solidFill>
            </a:endParaRPr>
          </a:p>
          <a:p>
            <a:r>
              <a:rPr lang="ru-RU" sz="3600" dirty="0"/>
              <a:t>Посещение школы не вызывает отрицательных переживаний. </a:t>
            </a:r>
          </a:p>
          <a:p>
            <a:r>
              <a:rPr lang="ru-RU" sz="3600" dirty="0"/>
              <a:t>Выполнение поручений при контроле учителя.</a:t>
            </a:r>
          </a:p>
          <a:p>
            <a:r>
              <a:rPr lang="ru-RU" sz="3600" dirty="0"/>
              <a:t>Учебный материал понимается при хорошем изложении учителя</a:t>
            </a:r>
          </a:p>
          <a:p>
            <a:r>
              <a:rPr lang="ru-RU" sz="3600" dirty="0"/>
              <a:t>Дружит со многими одноклассниками.</a:t>
            </a:r>
          </a:p>
        </p:txBody>
      </p:sp>
      <p:graphicFrame>
        <p:nvGraphicFramePr>
          <p:cNvPr id="125998" name="Group 46"/>
          <p:cNvGraphicFramePr>
            <a:graphicFrameLocks noGrp="1"/>
          </p:cNvGraphicFramePr>
          <p:nvPr>
            <p:ph sz="half" idx="2"/>
          </p:nvPr>
        </p:nvGraphicFramePr>
        <p:xfrm>
          <a:off x="4284663" y="2492375"/>
          <a:ext cx="4032250" cy="2854326"/>
        </p:xfrm>
        <a:graphic>
          <a:graphicData uri="http://schemas.openxmlformats.org/drawingml/2006/table">
            <a:tbl>
              <a:tblPr/>
              <a:tblGrid>
                <a:gridCol w="646112"/>
                <a:gridCol w="3386138"/>
              </a:tblGrid>
              <a:tr h="696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Потанина Надя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0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Голубева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Валерия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Гильванов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Дамир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 человека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223D-3BDA-4464-9738-EEE122A32C93}" type="slidenum">
              <a:rPr lang="ru-RU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AutoShap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7924800" cy="1143000"/>
          </a:xfrm>
        </p:spPr>
        <p:txBody>
          <a:bodyPr/>
          <a:lstStyle/>
          <a:p>
            <a:pPr algn="ctr"/>
            <a:r>
              <a:rPr lang="ru-RU" sz="4000" dirty="0"/>
              <a:t>Уровни адаптации: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2285992"/>
            <a:ext cx="4140200" cy="4151334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None/>
            </a:pPr>
            <a:r>
              <a:rPr lang="ru-RU" sz="2800" b="1" dirty="0">
                <a:solidFill>
                  <a:srgbClr val="000000"/>
                </a:solidFill>
              </a:rPr>
              <a:t>Низкий</a:t>
            </a:r>
            <a:r>
              <a:rPr lang="ru-RU" sz="2800" b="1" dirty="0" smtClean="0">
                <a:solidFill>
                  <a:srgbClr val="000000"/>
                </a:solidFill>
              </a:rPr>
              <a:t>:</a:t>
            </a:r>
          </a:p>
          <a:p>
            <a:pPr algn="ctr">
              <a:buFont typeface="Wingdings" pitchFamily="2" charset="2"/>
              <a:buNone/>
            </a:pPr>
            <a:endParaRPr lang="ru-RU" sz="2000" b="1" dirty="0">
              <a:solidFill>
                <a:srgbClr val="000000"/>
              </a:solidFill>
            </a:endParaRPr>
          </a:p>
          <a:p>
            <a:r>
              <a:rPr lang="ru-RU" sz="2000" dirty="0"/>
              <a:t>Отрицательное отношение к школе. </a:t>
            </a:r>
          </a:p>
          <a:p>
            <a:r>
              <a:rPr lang="ru-RU" sz="2000" dirty="0"/>
              <a:t>Частые нарушения дисциплины, жалобы на здоровье.</a:t>
            </a:r>
          </a:p>
          <a:p>
            <a:r>
              <a:rPr lang="ru-RU" sz="2000" dirty="0"/>
              <a:t>Учебный материал усваивается фрагментарно. Требуется помощь учителя.</a:t>
            </a:r>
          </a:p>
          <a:p>
            <a:r>
              <a:rPr lang="ru-RU" sz="2000" dirty="0"/>
              <a:t>Близких друзей нет. Знает не всех одноклассников.</a:t>
            </a:r>
            <a:endParaRPr lang="ru-RU" sz="1800" dirty="0"/>
          </a:p>
          <a:p>
            <a:endParaRPr lang="ru-RU" sz="3200" dirty="0"/>
          </a:p>
        </p:txBody>
      </p:sp>
      <p:graphicFrame>
        <p:nvGraphicFramePr>
          <p:cNvPr id="127042" name="Group 66"/>
          <p:cNvGraphicFramePr>
            <a:graphicFrameLocks noGrp="1"/>
          </p:cNvGraphicFramePr>
          <p:nvPr>
            <p:ph sz="half" idx="2"/>
          </p:nvPr>
        </p:nvGraphicFramePr>
        <p:xfrm>
          <a:off x="4876800" y="2492375"/>
          <a:ext cx="3440113" cy="2280286"/>
        </p:xfrm>
        <a:graphic>
          <a:graphicData uri="http://schemas.openxmlformats.org/drawingml/2006/table">
            <a:tbl>
              <a:tblPr/>
              <a:tblGrid>
                <a:gridCol w="766770"/>
                <a:gridCol w="2673343"/>
              </a:tblGrid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Сафина 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Наиля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Харасов</a:t>
                      </a: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ru-RU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Камиль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2уч-ся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5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DDA134-8648-41A2-9DED-4ED5B7B4B2B8}" type="slidenum">
              <a:rPr lang="ru-RU"/>
              <a:pPr/>
              <a:t>17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Действия, направленные на успешную адаптацию: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проведение </a:t>
            </a:r>
            <a:r>
              <a:rPr lang="ru-RU" dirty="0" smtClean="0"/>
              <a:t>«ПШК»;</a:t>
            </a:r>
            <a:endParaRPr lang="ru-RU" dirty="0"/>
          </a:p>
          <a:p>
            <a:r>
              <a:rPr lang="ru-RU" dirty="0"/>
              <a:t>проведение родительских собраний  по теме «Адаптация первоклассников»;</a:t>
            </a:r>
          </a:p>
          <a:p>
            <a:r>
              <a:rPr lang="ru-RU" dirty="0"/>
              <a:t>Проведение индивидуальных </a:t>
            </a:r>
            <a:r>
              <a:rPr lang="ru-RU" dirty="0" smtClean="0"/>
              <a:t>консультаций </a:t>
            </a:r>
            <a:r>
              <a:rPr lang="ru-RU" dirty="0"/>
              <a:t>родителей по «Готовности к школе»;</a:t>
            </a:r>
          </a:p>
          <a:p>
            <a:r>
              <a:rPr lang="ru-RU" dirty="0"/>
              <a:t>Проведение коррекционно-развивающих занятий с детьми «не готовыми к школьному обучению».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F70D58E-5C6B-4D89-8044-8C202CA5B5D1}" type="slidenum">
              <a:rPr lang="ru-RU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AutoShape 2"/>
          <p:cNvSpPr>
            <a:spLocks noGrp="1" noChangeArrowheads="1"/>
          </p:cNvSpPr>
          <p:nvPr>
            <p:ph type="title"/>
          </p:nvPr>
        </p:nvSpPr>
        <p:spPr>
          <a:xfrm>
            <a:off x="684213" y="549275"/>
            <a:ext cx="8013700" cy="1150938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ru-RU" sz="3200"/>
              <a:t>ЛЕГКОЙ ТЕБЕ УЧЕБЫ, ПЕРВОКЛАССНИК!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42D6DD9-5388-481A-8D99-1F8B6C34F339}" type="slidenum">
              <a:rPr lang="ru-RU"/>
              <a:pPr/>
              <a:t>19</a:t>
            </a:fld>
            <a:endParaRPr lang="ru-RU"/>
          </a:p>
        </p:txBody>
      </p:sp>
      <p:pic>
        <p:nvPicPr>
          <p:cNvPr id="6" name="Рисунок 5" descr="29080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2643182"/>
            <a:ext cx="4533313" cy="3390918"/>
          </a:xfrm>
          <a:prstGeom prst="rect">
            <a:avLst/>
          </a:prstGeom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25538"/>
            <a:ext cx="8075612" cy="6048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   </a:t>
            </a:r>
            <a:r>
              <a:rPr lang="ru-RU" b="1"/>
              <a:t>непосредственно связано с понятием</a:t>
            </a:r>
          </a:p>
        </p:txBody>
      </p:sp>
      <p:pic>
        <p:nvPicPr>
          <p:cNvPr id="139267" name="Picture 3" descr="j0409048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627313" y="2636838"/>
            <a:ext cx="3775075" cy="2211387"/>
          </a:xfrm>
          <a:noFill/>
          <a:ln w="38100" cmpd="dbl">
            <a:solidFill>
              <a:srgbClr val="800000"/>
            </a:solidFill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FEA1B-EE6E-4E45-A9A7-BEF72B817B18}" type="slidenum">
              <a:rPr lang="ru-RU"/>
              <a:pPr/>
              <a:t>2</a:t>
            </a:fld>
            <a:endParaRPr lang="ru-RU"/>
          </a:p>
        </p:txBody>
      </p:sp>
      <p:sp>
        <p:nvSpPr>
          <p:cNvPr id="139268" name="WordArt 4"/>
          <p:cNvSpPr>
            <a:spLocks noChangeArrowheads="1" noChangeShapeType="1" noTextEdit="1"/>
          </p:cNvSpPr>
          <p:nvPr/>
        </p:nvSpPr>
        <p:spPr bwMode="auto">
          <a:xfrm>
            <a:off x="395288" y="333375"/>
            <a:ext cx="8569325" cy="5032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Century Schoolbook"/>
              </a:rPr>
              <a:t>Понятие адаптации</a:t>
            </a:r>
          </a:p>
        </p:txBody>
      </p:sp>
      <p:sp>
        <p:nvSpPr>
          <p:cNvPr id="139269" name="WordArt 5"/>
          <p:cNvSpPr>
            <a:spLocks noChangeArrowheads="1" noChangeShapeType="1" noTextEdit="1"/>
          </p:cNvSpPr>
          <p:nvPr/>
        </p:nvSpPr>
        <p:spPr bwMode="auto">
          <a:xfrm>
            <a:off x="250825" y="5013325"/>
            <a:ext cx="8569325" cy="12239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Century Schoolbook"/>
              </a:rPr>
              <a:t>"готовность ребенка к школе"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39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39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9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 build="p"/>
      <p:bldP spid="139268" grpId="0" animBg="1"/>
      <p:bldP spid="13926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71480"/>
            <a:ext cx="7924800" cy="1143000"/>
          </a:xfrm>
        </p:spPr>
        <p:txBody>
          <a:bodyPr/>
          <a:lstStyle/>
          <a:p>
            <a:pPr algn="ctr"/>
            <a:r>
              <a:rPr lang="ru-RU" dirty="0" smtClean="0"/>
              <a:t>Аспекты адаптации детей с нарушениями зрения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7305700" cy="372427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1) адаптация  личности к предметному миру;</a:t>
            </a:r>
          </a:p>
          <a:p>
            <a:r>
              <a:rPr lang="ru-RU" sz="2800" dirty="0" smtClean="0"/>
              <a:t>2) адаптация личности к социальной среде;</a:t>
            </a:r>
          </a:p>
          <a:p>
            <a:r>
              <a:rPr lang="ru-RU" sz="2800" dirty="0" smtClean="0"/>
              <a:t>3) адаптация личности к собственному «Я».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B3305-C500-40A5-A13F-FDFD77536148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143000"/>
          </a:xfrm>
        </p:spPr>
        <p:txBody>
          <a:bodyPr/>
          <a:lstStyle/>
          <a:p>
            <a:pPr algn="ctr"/>
            <a:r>
              <a:rPr lang="ru-RU" b="1" dirty="0" smtClean="0"/>
              <a:t>Особенности психофизического развития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143116"/>
            <a:ext cx="7686700" cy="4873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общее отставание  развития незрячего ребенка по сравнению с развитием зрячего;</a:t>
            </a:r>
          </a:p>
          <a:p>
            <a:r>
              <a:rPr lang="ru-RU" sz="2800" dirty="0" smtClean="0"/>
              <a:t>периоды развития незрячих детей не совпадают с периодами развития зрячих;</a:t>
            </a:r>
          </a:p>
          <a:p>
            <a:r>
              <a:rPr lang="ru-RU" sz="2800" dirty="0" smtClean="0"/>
              <a:t>диспропорциональность.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5431E3B-02B5-4CD4-A401-3EA6B2ED324C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AutoShape 2"/>
          <p:cNvSpPr>
            <a:spLocks noGrp="1" noChangeArrowheads="1"/>
          </p:cNvSpPr>
          <p:nvPr>
            <p:ph type="title"/>
          </p:nvPr>
        </p:nvSpPr>
        <p:spPr>
          <a:xfrm>
            <a:off x="714348" y="0"/>
            <a:ext cx="7924800" cy="1944687"/>
          </a:xfrm>
        </p:spPr>
        <p:txBody>
          <a:bodyPr/>
          <a:lstStyle/>
          <a:p>
            <a:pPr algn="ctr"/>
            <a:r>
              <a:rPr lang="ru-RU" sz="3200" dirty="0" smtClean="0">
                <a:latin typeface="Times New Roman" pitchFamily="18" charset="0"/>
              </a:rPr>
              <a:t>Трудности «первоклассной» </a:t>
            </a:r>
            <a:r>
              <a:rPr lang="ru-RU" sz="3200" dirty="0" smtClean="0"/>
              <a:t>адаптации </a:t>
            </a:r>
            <a:r>
              <a:rPr lang="ru-RU" sz="3200" dirty="0">
                <a:latin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</a:rPr>
            </a:br>
            <a:endParaRPr lang="ru-RU" sz="3200" dirty="0">
              <a:latin typeface="Times New Roman" pitchFamily="18" charset="0"/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57224" y="1857364"/>
            <a:ext cx="7693025" cy="4306888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Коммуникативная (смена  коллектива и/или неприятие детским коллективом);</a:t>
            </a:r>
            <a:endParaRPr lang="ru-RU" sz="2400" b="1" dirty="0"/>
          </a:p>
          <a:p>
            <a:r>
              <a:rPr lang="ru-RU" sz="2400" b="1" dirty="0" smtClean="0"/>
              <a:t>Отсутствие мотивации к учебе;</a:t>
            </a:r>
            <a:endParaRPr lang="ru-RU" sz="2400" b="1" dirty="0"/>
          </a:p>
          <a:p>
            <a:r>
              <a:rPr lang="ru-RU" sz="2400" b="1" dirty="0"/>
              <a:t>Неадекватные ожидания со стороны родителей и учителя;</a:t>
            </a:r>
          </a:p>
          <a:p>
            <a:r>
              <a:rPr lang="ru-RU" sz="2400" b="1" dirty="0"/>
              <a:t>Неблагоприятные отношения с педагогами;</a:t>
            </a:r>
          </a:p>
          <a:p>
            <a:r>
              <a:rPr lang="ru-RU" sz="2400" b="1" dirty="0" smtClean="0"/>
              <a:t>Связанные с новым режимом дня;</a:t>
            </a:r>
            <a:endParaRPr lang="ru-RU" sz="2400" b="1" dirty="0"/>
          </a:p>
          <a:p>
            <a:r>
              <a:rPr lang="ru-RU" sz="2400" b="1" dirty="0" smtClean="0"/>
              <a:t>Отставание в двигательном развитии;</a:t>
            </a:r>
          </a:p>
          <a:p>
            <a:r>
              <a:rPr lang="ru-RU" sz="2400" b="1" dirty="0" smtClean="0"/>
              <a:t>Трудности в самообслуживании;</a:t>
            </a:r>
          </a:p>
          <a:p>
            <a:r>
              <a:rPr lang="ru-RU" sz="2400" b="1" dirty="0" smtClean="0"/>
              <a:t>Наличие у детей адекватной самооценки.</a:t>
            </a:r>
            <a:endParaRPr lang="ru-RU" sz="2400" b="1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7BD688-0E36-49E9-839B-877A6F8799D2}" type="slidenum">
              <a:rPr lang="ru-RU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Неблагоприятные отношения с учителями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1714488"/>
            <a:ext cx="8001056" cy="487375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dirty="0"/>
              <a:t>Одинаковые требования к сильным и слабым ученикам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Нетерпимость к нарушителям дисциплины 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Склонность от ошибок учащегося переходить на личность в целом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Завышенные требования, предъявляемые ученику</a:t>
            </a:r>
          </a:p>
          <a:p>
            <a:pPr>
              <a:lnSpc>
                <a:spcPct val="90000"/>
              </a:lnSpc>
            </a:pPr>
            <a:r>
              <a:rPr lang="ru-RU" sz="2800" dirty="0"/>
              <a:t>Избирательное отношение к конкретному ребенку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i="1" dirty="0"/>
          </a:p>
          <a:p>
            <a:pPr>
              <a:lnSpc>
                <a:spcPct val="90000"/>
              </a:lnSpc>
            </a:pPr>
            <a:endParaRPr lang="ru-RU" i="1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DA6C8F5-8462-44F7-9CB9-1D72C1212A91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AutoShape 2"/>
          <p:cNvSpPr>
            <a:spLocks noGrp="1" noChangeArrowheads="1"/>
          </p:cNvSpPr>
          <p:nvPr>
            <p:ph type="title"/>
          </p:nvPr>
        </p:nvSpPr>
        <p:spPr>
          <a:xfrm>
            <a:off x="0" y="260350"/>
            <a:ext cx="8686800" cy="2074863"/>
          </a:xfrm>
        </p:spPr>
        <p:txBody>
          <a:bodyPr/>
          <a:lstStyle/>
          <a:p>
            <a:pPr algn="ctr"/>
            <a:r>
              <a:rPr lang="ru-RU" sz="3200">
                <a:solidFill>
                  <a:srgbClr val="000066"/>
                </a:solidFill>
                <a:latin typeface="Times New Roman" pitchFamily="18" charset="0"/>
              </a:rPr>
              <a:t>Проявления</a:t>
            </a:r>
            <a:r>
              <a:rPr lang="ru-RU" sz="3200" i="1">
                <a:solidFill>
                  <a:srgbClr val="000066"/>
                </a:solidFill>
                <a:latin typeface="Times New Roman" pitchFamily="18" charset="0"/>
              </a:rPr>
              <a:t> дезадаптации</a:t>
            </a:r>
            <a:r>
              <a:rPr lang="ru-RU" sz="3200">
                <a:solidFill>
                  <a:srgbClr val="000066"/>
                </a:solidFill>
                <a:latin typeface="Times New Roman" pitchFamily="18" charset="0"/>
              </a:rPr>
              <a:t> младших школьников: </a:t>
            </a:r>
            <a:br>
              <a:rPr lang="ru-RU" sz="3200">
                <a:solidFill>
                  <a:srgbClr val="000066"/>
                </a:solidFill>
                <a:latin typeface="Times New Roman" pitchFamily="18" charset="0"/>
              </a:rPr>
            </a:br>
            <a:endParaRPr lang="ru-RU" sz="3200">
              <a:solidFill>
                <a:srgbClr val="000066"/>
              </a:solidFill>
              <a:latin typeface="Times New Roman" pitchFamily="18" charset="0"/>
            </a:endParaRPr>
          </a:p>
        </p:txBody>
      </p:sp>
      <p:sp>
        <p:nvSpPr>
          <p:cNvPr id="143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3850" y="2420938"/>
            <a:ext cx="8229600" cy="3887787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ь"/>
            </a:pPr>
            <a:r>
              <a:rPr lang="ru-RU" b="1"/>
              <a:t>низкий уровень учебной мотивации, </a:t>
            </a:r>
          </a:p>
          <a:p>
            <a:pPr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ь"/>
            </a:pPr>
            <a:r>
              <a:rPr lang="ru-RU" b="1"/>
              <a:t>нарушение познавательных процессов, </a:t>
            </a:r>
          </a:p>
          <a:p>
            <a:pPr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ь"/>
            </a:pPr>
            <a:r>
              <a:rPr lang="ru-RU" b="1"/>
              <a:t>высокая тревожность, </a:t>
            </a:r>
          </a:p>
          <a:p>
            <a:pPr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ь"/>
            </a:pPr>
            <a:r>
              <a:rPr lang="ru-RU" b="1"/>
              <a:t>нарушения эмоционально-волевой сферы, </a:t>
            </a:r>
          </a:p>
          <a:p>
            <a:pPr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ь"/>
            </a:pPr>
            <a:r>
              <a:rPr lang="ru-RU" b="1"/>
              <a:t>неадекватная самооценка, </a:t>
            </a:r>
          </a:p>
          <a:p>
            <a:pPr>
              <a:lnSpc>
                <a:spcPct val="90000"/>
              </a:lnSpc>
              <a:buClr>
                <a:srgbClr val="003300"/>
              </a:buClr>
              <a:buFont typeface="Wingdings" pitchFamily="2" charset="2"/>
              <a:buChar char="ь"/>
            </a:pPr>
            <a:r>
              <a:rPr lang="ru-RU" b="1"/>
              <a:t>трудности в общении со взрослыми и сверстниками.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5D0A737-6287-40B9-AFE2-1278BD95F91B}" type="slidenum">
              <a:rPr lang="ru-RU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u="sng"/>
              <a:t>Типичные проявления школьной тревожности:</a:t>
            </a:r>
            <a:endParaRPr lang="ru-RU" sz="3200"/>
          </a:p>
        </p:txBody>
      </p:sp>
      <p:sp>
        <p:nvSpPr>
          <p:cNvPr id="1228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2362200"/>
            <a:ext cx="7847012" cy="4235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Нежелание ходить в школу;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Излишняя старательность при выполнении заданий;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Отказ от выполнения субъективно невыполнимых заданий;</a:t>
            </a:r>
          </a:p>
          <a:p>
            <a:pPr>
              <a:lnSpc>
                <a:spcPct val="80000"/>
              </a:lnSpc>
            </a:pPr>
            <a:r>
              <a:rPr lang="ru-RU" sz="2000" b="1"/>
              <a:t>Раздражительность и агрессивные проявления;</a:t>
            </a:r>
          </a:p>
          <a:p>
            <a:pPr>
              <a:lnSpc>
                <a:spcPct val="80000"/>
              </a:lnSpc>
            </a:pPr>
            <a:r>
              <a:rPr lang="ru-RU" sz="2000" b="1"/>
              <a:t>Рассеянность, снижение концентрации внимания на уроках;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Потеря контроля над физиологическими функциями в стрессогенных ситуациях;</a:t>
            </a:r>
          </a:p>
          <a:p>
            <a:pPr>
              <a:lnSpc>
                <a:spcPct val="80000"/>
              </a:lnSpc>
            </a:pPr>
            <a:r>
              <a:rPr lang="ru-RU" sz="2000" b="1"/>
              <a:t>Страх потерять или испортить школьные принадлежности;</a:t>
            </a:r>
          </a:p>
          <a:p>
            <a:pPr>
              <a:lnSpc>
                <a:spcPct val="80000"/>
              </a:lnSpc>
            </a:pPr>
            <a:r>
              <a:rPr lang="ru-RU" sz="2000" b="1"/>
              <a:t>Страх опоздать в школу;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Отказ отвечать на уроке или ответы тихим голосом.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000" b="1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F5946B1A-71E5-4B7E-9AE9-6142414F02C1}" type="slidenum">
              <a:rPr lang="ru-RU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sz="quarter" idx="1"/>
          </p:nvPr>
        </p:nvSpPr>
        <p:spPr>
          <a:xfrm>
            <a:off x="250825" y="2636838"/>
            <a:ext cx="8229600" cy="4637087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 smtClean="0">
                <a:solidFill>
                  <a:srgbClr val="A50021"/>
                </a:solidFill>
              </a:rPr>
              <a:t>от наличия </a:t>
            </a:r>
            <a:r>
              <a:rPr lang="ru-RU" dirty="0">
                <a:solidFill>
                  <a:srgbClr val="A50021"/>
                </a:solidFill>
              </a:rPr>
              <a:t>у детей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dirty="0">
                <a:solidFill>
                  <a:srgbClr val="A50021"/>
                </a:solidFill>
              </a:rPr>
              <a:t> </a:t>
            </a:r>
            <a:r>
              <a:rPr lang="ru-RU" b="1" dirty="0">
                <a:solidFill>
                  <a:srgbClr val="A50021"/>
                </a:solidFill>
              </a:rPr>
              <a:t>адекватной самооценки</a:t>
            </a:r>
            <a:endParaRPr lang="ru-RU" dirty="0">
              <a:solidFill>
                <a:srgbClr val="A50021"/>
              </a:solidFill>
            </a:endParaRP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ь"/>
            </a:pPr>
            <a:endParaRPr lang="ru-RU" b="1" dirty="0"/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ь"/>
            </a:pPr>
            <a:r>
              <a:rPr lang="ru-RU" b="1" dirty="0"/>
              <a:t>мнение о себе, 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ь"/>
            </a:pPr>
            <a:r>
              <a:rPr lang="ru-RU" b="1" dirty="0"/>
              <a:t>о своих возможностях и способностях,</a:t>
            </a:r>
          </a:p>
          <a:p>
            <a:pPr>
              <a:lnSpc>
                <a:spcPct val="90000"/>
              </a:lnSpc>
              <a:buClr>
                <a:srgbClr val="A50021"/>
              </a:buClr>
              <a:buFont typeface="Wingdings" pitchFamily="2" charset="2"/>
              <a:buChar char="ь"/>
            </a:pPr>
            <a:r>
              <a:rPr lang="ru-RU" b="1" dirty="0"/>
              <a:t>чертах своего характера и человеческих качествах.</a:t>
            </a:r>
            <a:r>
              <a:rPr lang="ru-RU" dirty="0"/>
              <a:t>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4D009D1-3CAA-4357-B002-BF8C101D1A83}" type="slidenum">
              <a:rPr lang="ru-RU"/>
              <a:pPr/>
              <a:t>9</a:t>
            </a:fld>
            <a:endParaRPr lang="ru-RU"/>
          </a:p>
        </p:txBody>
      </p:sp>
      <p:sp>
        <p:nvSpPr>
          <p:cNvPr id="141315" name="WordArt 3"/>
          <p:cNvSpPr>
            <a:spLocks noChangeArrowheads="1" noChangeShapeType="1" noTextEdit="1"/>
          </p:cNvSpPr>
          <p:nvPr/>
        </p:nvSpPr>
        <p:spPr bwMode="auto">
          <a:xfrm>
            <a:off x="395288" y="260350"/>
            <a:ext cx="8064500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Century Schoolbook"/>
              </a:rPr>
              <a:t>Успешность адаптации</a:t>
            </a:r>
          </a:p>
          <a:p>
            <a:pPr algn="ctr"/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800000"/>
                </a:solidFill>
                <a:latin typeface="Century Schoolbook"/>
              </a:rPr>
              <a:t> во многом зависит </a:t>
            </a:r>
          </a:p>
        </p:txBody>
      </p:sp>
      <p:pic>
        <p:nvPicPr>
          <p:cNvPr id="141316" name="Picture 4" descr="MCj03189200000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4388" y="5229225"/>
            <a:ext cx="1824037" cy="142398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2137</TotalTime>
  <Words>747</Words>
  <Application>Microsoft Office PowerPoint</Application>
  <PresentationFormat>Экран (4:3)</PresentationFormat>
  <Paragraphs>164</Paragraphs>
  <Slides>19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Эркер</vt:lpstr>
      <vt:lpstr>Выступление учителя начальных классов «Трудности адаптации незрячих и  слабовидящих первоклассников»            </vt:lpstr>
      <vt:lpstr>Слайд 2</vt:lpstr>
      <vt:lpstr>Аспекты адаптации детей с нарушениями зрения</vt:lpstr>
      <vt:lpstr>Особенности психофизического развития</vt:lpstr>
      <vt:lpstr>Трудности «первоклассной» адаптации  </vt:lpstr>
      <vt:lpstr>Неблагоприятные отношения с учителями</vt:lpstr>
      <vt:lpstr>Проявления дезадаптации младших школьников:  </vt:lpstr>
      <vt:lpstr>Типичные проявления школьной тревожности:</vt:lpstr>
      <vt:lpstr>Слайд 9</vt:lpstr>
      <vt:lpstr>Позы учащихся и их чередование в зависимости от характера выполняемой работы. </vt:lpstr>
      <vt:lpstr>Физкультминутки и физкультпаузы </vt:lpstr>
      <vt:lpstr>Зависимость между этапом урока и отвлекаемостью детей</vt:lpstr>
      <vt:lpstr>При планировании урока обращаем внимание на следующие  аспекты урока: </vt:lpstr>
      <vt:lpstr>Благоприятный психологический климат на уроке.</vt:lpstr>
      <vt:lpstr>Уровни адаптации:</vt:lpstr>
      <vt:lpstr>Уровни адаптации:</vt:lpstr>
      <vt:lpstr>Уровни адаптации:</vt:lpstr>
      <vt:lpstr>Действия, направленные на успешную адаптацию:</vt:lpstr>
      <vt:lpstr>ЛЕГКОЙ ТЕБЕ УЧЕБЫ, ПЕРВОКЛАССНИК!</vt:lpstr>
    </vt:vector>
  </TitlesOfParts>
  <Company>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Выступление психолога  по теме «Адаптация первоклассников»            </dc:title>
  <dc:creator>Сухорученкова Н.Н.</dc:creator>
  <cp:lastModifiedBy>Асия</cp:lastModifiedBy>
  <cp:revision>272</cp:revision>
  <dcterms:created xsi:type="dcterms:W3CDTF">2008-10-14T09:51:08Z</dcterms:created>
  <dcterms:modified xsi:type="dcterms:W3CDTF">2011-12-10T15:05:48Z</dcterms:modified>
</cp:coreProperties>
</file>