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58" r:id="rId4"/>
    <p:sldId id="259" r:id="rId5"/>
    <p:sldId id="260" r:id="rId6"/>
    <p:sldId id="261" r:id="rId7"/>
    <p:sldId id="257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90" autoAdjust="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1643050"/>
            <a:ext cx="7772400" cy="1470025"/>
          </a:xfrm>
        </p:spPr>
        <p:txBody>
          <a:bodyPr/>
          <a:lstStyle>
            <a:lvl1pPr>
              <a:defRPr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52" y="3286124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accent5">
                    <a:lumMod val="75000"/>
                  </a:schemeClr>
                </a:solidFill>
                <a:latin typeface="Segoe Script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46E3-768E-4F35-ADD1-6DBC408A5260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84E29-A16C-4D31-9ADF-59A3E2F9C9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46E3-768E-4F35-ADD1-6DBC408A5260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84E29-A16C-4D31-9ADF-59A3E2F9C9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46E3-768E-4F35-ADD1-6DBC408A5260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84E29-A16C-4D31-9ADF-59A3E2F9C9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46E3-768E-4F35-ADD1-6DBC408A5260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84E29-A16C-4D31-9ADF-59A3E2F9C9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46E3-768E-4F35-ADD1-6DBC408A5260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84E29-A16C-4D31-9ADF-59A3E2F9C9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46E3-768E-4F35-ADD1-6DBC408A5260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84E29-A16C-4D31-9ADF-59A3E2F9C9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46E3-768E-4F35-ADD1-6DBC408A5260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84E29-A16C-4D31-9ADF-59A3E2F9C9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46E3-768E-4F35-ADD1-6DBC408A5260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84E29-A16C-4D31-9ADF-59A3E2F9C9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46E3-768E-4F35-ADD1-6DBC408A5260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84E29-A16C-4D31-9ADF-59A3E2F9C9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46E3-768E-4F35-ADD1-6DBC408A5260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84E29-A16C-4D31-9ADF-59A3E2F9C9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46E3-768E-4F35-ADD1-6DBC408A5260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84E29-A16C-4D31-9ADF-59A3E2F9C9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A46E3-768E-4F35-ADD1-6DBC408A5260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84E29-A16C-4D31-9ADF-59A3E2F9C95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accent5">
              <a:lumMod val="50000"/>
            </a:schemeClr>
          </a:solidFill>
          <a:latin typeface="Segoe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accent5">
              <a:lumMod val="50000"/>
            </a:schemeClr>
          </a:solidFill>
          <a:latin typeface="Segoe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5">
              <a:lumMod val="50000"/>
            </a:schemeClr>
          </a:solidFill>
          <a:latin typeface="Segoe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Segoe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5">
              <a:lumMod val="50000"/>
            </a:schemeClr>
          </a:solidFill>
          <a:latin typeface="Segoe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5">
              <a:lumMod val="50000"/>
            </a:schemeClr>
          </a:solidFill>
          <a:latin typeface="Segoe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 ?><Relationships xmlns="http://schemas.openxmlformats.org/package/2006/relationships"><Relationship Id="rId2" Target="../media/image8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 ?><Relationships xmlns="http://schemas.openxmlformats.org/package/2006/relationships"><Relationship Id="rId2" Target="../media/image9.jpeg" Type="http://schemas.openxmlformats.org/officeDocument/2006/relationships/image"/><Relationship Id="rId1" Target="../slideLayouts/slideLayout8.xml" Type="http://schemas.openxmlformats.org/officeDocument/2006/relationships/slideLayout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 ?><Relationships xmlns="http://schemas.openxmlformats.org/package/2006/relationships"><Relationship Id="rId2" Target="../media/image10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mailto:natysik19681@mail.ru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 ?><Relationships xmlns="http://schemas.openxmlformats.org/package/2006/relationships"><Relationship Id="rId2" Target="../media/image4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 ?><Relationships xmlns="http://schemas.openxmlformats.org/package/2006/relationships"><Relationship Id="rId2" Target="../media/image5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 ?><Relationships xmlns="http://schemas.openxmlformats.org/package/2006/relationships"><Relationship Id="rId2" Target="../media/image6.jpeg" Type="http://schemas.openxmlformats.org/officeDocument/2006/relationships/image"/><Relationship Id="rId1" Target="../slideLayouts/slideLayout8.xml" Type="http://schemas.openxmlformats.org/officeDocument/2006/relationships/slideLayout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 ?><Relationships xmlns="http://schemas.openxmlformats.org/package/2006/relationships"><Relationship Id="rId2" Target="../media/image7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Знаем ли мы своего ребёнка?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Партнёрская акция :</a:t>
            </a:r>
          </a:p>
          <a:p>
            <a:r>
              <a:rPr lang="ru-RU" dirty="0" smtClean="0"/>
              <a:t>Конференция </a:t>
            </a:r>
          </a:p>
          <a:p>
            <a:r>
              <a:rPr lang="ru-RU" dirty="0" smtClean="0"/>
              <a:t>ГБОУ начальная </a:t>
            </a:r>
            <a:r>
              <a:rPr lang="ru-RU" dirty="0" err="1" smtClean="0"/>
              <a:t>школа-детский</a:t>
            </a:r>
            <a:r>
              <a:rPr lang="ru-RU" dirty="0" smtClean="0"/>
              <a:t> сад № 1892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6178698"/>
          </a:xfrm>
        </p:spPr>
        <p:txBody>
          <a:bodyPr/>
          <a:lstStyle/>
          <a:p>
            <a:pPr algn="l"/>
            <a:r>
              <a:rPr lang="ru-RU" sz="2800" dirty="0" smtClean="0"/>
              <a:t>1. Играем и поощряем игры с сюжетом.</a:t>
            </a:r>
            <a:br>
              <a:rPr lang="ru-RU" sz="2800" dirty="0" smtClean="0"/>
            </a:br>
            <a:r>
              <a:rPr lang="ru-RU" sz="2800" dirty="0" smtClean="0"/>
              <a:t>2. Проигрываем ситуации семейной поддержки и взаимовыручки.</a:t>
            </a:r>
            <a:br>
              <a:rPr lang="ru-RU" sz="2800" dirty="0" smtClean="0"/>
            </a:br>
            <a:r>
              <a:rPr lang="ru-RU" sz="2800" dirty="0" smtClean="0"/>
              <a:t>3. Анализируем положительные человеческие качества своего ребёнка и разбираем на примере одноклассников.</a:t>
            </a:r>
            <a:br>
              <a:rPr lang="ru-RU" sz="2800" dirty="0" smtClean="0"/>
            </a:br>
            <a:r>
              <a:rPr lang="ru-RU" sz="2800" dirty="0" smtClean="0"/>
              <a:t>4. Учим прощать и отказываться от мщения.</a:t>
            </a:r>
            <a:br>
              <a:rPr lang="ru-RU" sz="2800" dirty="0" smtClean="0"/>
            </a:br>
            <a:r>
              <a:rPr lang="ru-RU" sz="2800" dirty="0" smtClean="0"/>
              <a:t>5. Учим доказывать своё мнение приводя доказательства и аргументы.</a:t>
            </a:r>
            <a:br>
              <a:rPr lang="ru-RU" sz="2800" dirty="0" smtClean="0"/>
            </a:br>
            <a:r>
              <a:rPr lang="ru-RU" sz="2800" dirty="0" smtClean="0"/>
              <a:t>6. Разбираем конфликт дома на примере игрушек или разыгрываем с помощью взрослых.</a:t>
            </a:r>
            <a:br>
              <a:rPr lang="ru-RU" sz="2800" dirty="0" smtClean="0"/>
            </a:br>
            <a:r>
              <a:rPr lang="ru-RU" sz="2800" dirty="0" smtClean="0"/>
              <a:t>7. Всегда разбираем обе стороны с позитивных позиций.</a:t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04664"/>
            <a:ext cx="8280920" cy="6120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14348" y="332657"/>
            <a:ext cx="7772400" cy="1224136"/>
          </a:xfrm>
        </p:spPr>
        <p:txBody>
          <a:bodyPr/>
          <a:lstStyle/>
          <a:p>
            <a:r>
              <a:rPr lang="ru-RU" dirty="0" smtClean="0"/>
              <a:t>Учимся сочувствовать!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285852" y="1628800"/>
            <a:ext cx="6400800" cy="4320480"/>
          </a:xfrm>
        </p:spPr>
        <p:txBody>
          <a:bodyPr>
            <a:normAutofit fontScale="92500"/>
          </a:bodyPr>
          <a:lstStyle/>
          <a:p>
            <a:pPr algn="l">
              <a:buFontTx/>
              <a:buChar char="-"/>
            </a:pPr>
            <a:r>
              <a:rPr lang="ru-RU" dirty="0" smtClean="0"/>
              <a:t>А если бы так сделали тебе или твоей маме?</a:t>
            </a:r>
          </a:p>
          <a:p>
            <a:pPr algn="l">
              <a:buFontTx/>
              <a:buChar char="-"/>
            </a:pPr>
            <a:r>
              <a:rPr lang="ru-RU" dirty="0" smtClean="0"/>
              <a:t> </a:t>
            </a:r>
            <a:r>
              <a:rPr lang="ru-RU" dirty="0" smtClean="0"/>
              <a:t>А если бы это был малюсенький котёнок – ты бы тоже его  ударил?</a:t>
            </a:r>
          </a:p>
          <a:p>
            <a:pPr algn="l">
              <a:buFontTx/>
              <a:buChar char="-"/>
            </a:pPr>
            <a:r>
              <a:rPr lang="ru-RU" dirty="0" smtClean="0"/>
              <a:t> Е</a:t>
            </a:r>
            <a:r>
              <a:rPr lang="ru-RU" dirty="0" smtClean="0"/>
              <a:t>сли провинится один – накажут всех!</a:t>
            </a:r>
          </a:p>
          <a:p>
            <a:pPr algn="l">
              <a:buFontTx/>
              <a:buChar char="-"/>
            </a:pPr>
            <a:r>
              <a:rPr lang="ru-RU" dirty="0" smtClean="0"/>
              <a:t> </a:t>
            </a:r>
            <a:r>
              <a:rPr lang="ru-RU" dirty="0" smtClean="0"/>
              <a:t>Ведём дневник личного успеха, где есть белые и чёрные страницы. Ребёнок сам оценивает свои поступки и делает вывод – можно применять шкалу личного рейтинга.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9"/>
            <a:ext cx="3008313" cy="432048"/>
          </a:xfrm>
        </p:spPr>
        <p:txBody>
          <a:bodyPr/>
          <a:lstStyle/>
          <a:p>
            <a:r>
              <a:rPr lang="ru-RU" dirty="0" smtClean="0"/>
              <a:t>Учимся дружить!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764704"/>
            <a:ext cx="3008313" cy="5760640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Доверяй другу.</a:t>
            </a:r>
          </a:p>
          <a:p>
            <a:r>
              <a:rPr lang="ru-RU" sz="1800" dirty="0" smtClean="0"/>
              <a:t>Чувствуй симпатию к другу.</a:t>
            </a:r>
          </a:p>
          <a:p>
            <a:r>
              <a:rPr lang="ru-RU" sz="1800" dirty="0" smtClean="0"/>
              <a:t>Не бойся сказать правду.</a:t>
            </a:r>
          </a:p>
          <a:p>
            <a:r>
              <a:rPr lang="ru-RU" sz="1800" dirty="0" smtClean="0"/>
              <a:t>Оценивай поступки, а не человека.</a:t>
            </a:r>
          </a:p>
          <a:p>
            <a:r>
              <a:rPr lang="ru-RU" sz="1800" dirty="0" smtClean="0"/>
              <a:t>Шути смешно, а не обидно.</a:t>
            </a:r>
          </a:p>
          <a:p>
            <a:r>
              <a:rPr lang="ru-RU" sz="1800" dirty="0" smtClean="0"/>
              <a:t>Делись с другом своими секретами и храни его тайны.</a:t>
            </a:r>
          </a:p>
          <a:p>
            <a:r>
              <a:rPr lang="ru-RU" sz="1800" dirty="0" smtClean="0"/>
              <a:t>Находи общее дело и игру!</a:t>
            </a:r>
          </a:p>
          <a:p>
            <a:r>
              <a:rPr lang="ru-RU" sz="1800" dirty="0" smtClean="0"/>
              <a:t>Всегда приходи на помощь!</a:t>
            </a:r>
          </a:p>
          <a:p>
            <a:r>
              <a:rPr lang="ru-RU" sz="1800" dirty="0" smtClean="0"/>
              <a:t>Всегда радуйся успехам друга – ведь это и твои успехи!</a:t>
            </a:r>
          </a:p>
          <a:p>
            <a:endParaRPr lang="ru-RU" sz="1800" dirty="0" smtClean="0"/>
          </a:p>
          <a:p>
            <a:endParaRPr lang="ru-RU" sz="1800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1700809"/>
            <a:ext cx="5050904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Шпаргалка для взрослых!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Быть внимательным к нуждам и потребностям ребёнка! – Не растите в своём сокровище внутренний конфликт и не пытайтесь воплотить в нём всё, что не смогли сами.</a:t>
            </a:r>
          </a:p>
          <a:p>
            <a:r>
              <a:rPr lang="ru-RU" dirty="0" smtClean="0"/>
              <a:t>Демонстрировать личную модель неагрессивного поведения.</a:t>
            </a:r>
          </a:p>
          <a:p>
            <a:r>
              <a:rPr lang="ru-RU" dirty="0" smtClean="0"/>
              <a:t>Наказывать обязательно , но только за конкретные поступки.</a:t>
            </a:r>
          </a:p>
          <a:p>
            <a:r>
              <a:rPr lang="ru-RU" dirty="0" smtClean="0"/>
              <a:t>Не унижать ребёнка нигде и никогда.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6250706"/>
          </a:xfrm>
        </p:spPr>
        <p:txBody>
          <a:bodyPr/>
          <a:lstStyle/>
          <a:p>
            <a:pPr algn="l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* Обучать приемлемым способам выражения гнева.</a:t>
            </a:r>
            <a:br>
              <a:rPr lang="ru-RU" sz="3200" dirty="0" smtClean="0"/>
            </a:br>
            <a:r>
              <a:rPr lang="ru-RU" sz="3200" dirty="0" smtClean="0"/>
              <a:t>* Научить ребёнка правильно проявлять свой гнев.( специальные игрушки, рисунок, игра, спорт).</a:t>
            </a:r>
            <a:br>
              <a:rPr lang="ru-RU" sz="3200" dirty="0" smtClean="0"/>
            </a:br>
            <a:r>
              <a:rPr lang="ru-RU" sz="3200" dirty="0" smtClean="0"/>
              <a:t>* Обучить распознаванию эмоционального состояния ( какое настроение и как поступать).</a:t>
            </a:r>
            <a:br>
              <a:rPr lang="ru-RU" sz="3200" dirty="0" smtClean="0"/>
            </a:br>
            <a:r>
              <a:rPr lang="ru-RU" sz="3200" dirty="0" smtClean="0"/>
              <a:t>* Отработать навык реагирования в конфликтных ситуациях ( доказательство или помощь взрослого).</a:t>
            </a:r>
            <a:br>
              <a:rPr lang="ru-RU" sz="32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6322714"/>
          </a:xfrm>
        </p:spPr>
        <p:txBody>
          <a:bodyPr/>
          <a:lstStyle/>
          <a:p>
            <a:r>
              <a:rPr lang="ru-RU" dirty="0" smtClean="0"/>
              <a:t>Самое главное качество человека – умение брать ответственность на себя!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836712"/>
            <a:ext cx="7200800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60649"/>
            <a:ext cx="7772400" cy="864095"/>
          </a:xfrm>
        </p:spPr>
        <p:txBody>
          <a:bodyPr/>
          <a:lstStyle/>
          <a:p>
            <a:r>
              <a:rPr lang="ru-RU" sz="3200" dirty="0" smtClean="0"/>
              <a:t>Агрессивный или </a:t>
            </a:r>
            <a:r>
              <a:rPr lang="ru-RU" sz="3200" dirty="0" err="1" smtClean="0"/>
              <a:t>гиперактивный</a:t>
            </a:r>
            <a:r>
              <a:rPr lang="ru-RU" sz="3200" dirty="0" smtClean="0"/>
              <a:t>?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980728"/>
            <a:ext cx="6400800" cy="5184576"/>
          </a:xfrm>
        </p:spPr>
        <p:txBody>
          <a:bodyPr>
            <a:normAutofit fontScale="92500" lnSpcReduction="20000"/>
          </a:bodyPr>
          <a:lstStyle/>
          <a:p>
            <a:pPr marL="457200" indent="-457200" algn="l">
              <a:buAutoNum type="arabicPeriod"/>
            </a:pPr>
            <a:r>
              <a:rPr lang="ru-RU" dirty="0" smtClean="0"/>
              <a:t>Непоседлив в учении и усидчив в игре.</a:t>
            </a:r>
          </a:p>
          <a:p>
            <a:pPr marL="457200" indent="-457200" algn="l">
              <a:buAutoNum type="arabicPeriod"/>
            </a:pPr>
            <a:r>
              <a:rPr lang="ru-RU" dirty="0" smtClean="0"/>
              <a:t>Часто спорит и ругается  со взрослыми и детьми.</a:t>
            </a:r>
          </a:p>
          <a:p>
            <a:pPr marL="457200" indent="-457200" algn="l">
              <a:buAutoNum type="arabicPeriod"/>
            </a:pPr>
            <a:r>
              <a:rPr lang="ru-RU" dirty="0" smtClean="0"/>
              <a:t>Отказывается выполнять правила.</a:t>
            </a:r>
          </a:p>
          <a:p>
            <a:pPr marL="457200" indent="-457200" algn="l">
              <a:buAutoNum type="arabicPeriod"/>
            </a:pPr>
            <a:r>
              <a:rPr lang="ru-RU" dirty="0" smtClean="0"/>
              <a:t>Труслив.</a:t>
            </a:r>
          </a:p>
          <a:p>
            <a:pPr marL="457200" indent="-457200" algn="l">
              <a:buAutoNum type="arabicPeriod"/>
            </a:pPr>
            <a:r>
              <a:rPr lang="ru-RU" dirty="0" smtClean="0"/>
              <a:t>Специально раздражает других людей.</a:t>
            </a:r>
          </a:p>
          <a:p>
            <a:pPr marL="457200" indent="-457200" algn="l">
              <a:buAutoNum type="arabicPeriod"/>
            </a:pPr>
            <a:r>
              <a:rPr lang="ru-RU" dirty="0" smtClean="0"/>
              <a:t>Часто жалуется на других  детей.</a:t>
            </a:r>
          </a:p>
          <a:p>
            <a:pPr marL="457200" indent="-457200" algn="l">
              <a:buAutoNum type="arabicPeriod"/>
            </a:pPr>
            <a:r>
              <a:rPr lang="ru-RU" dirty="0" smtClean="0"/>
              <a:t>Злится , отказываясь что-либо сделать.</a:t>
            </a:r>
          </a:p>
          <a:p>
            <a:pPr marL="457200" indent="-457200" algn="l">
              <a:buAutoNum type="arabicPeriod"/>
            </a:pPr>
            <a:r>
              <a:rPr lang="ru-RU" dirty="0" smtClean="0"/>
              <a:t>Завидует.</a:t>
            </a:r>
          </a:p>
          <a:p>
            <a:pPr marL="457200" indent="-457200" algn="l">
              <a:buAutoNum type="arabicPeriod"/>
            </a:pPr>
            <a:r>
              <a:rPr lang="ru-RU" dirty="0" smtClean="0"/>
              <a:t>Если обидели – мстит.</a:t>
            </a:r>
          </a:p>
          <a:p>
            <a:pPr marL="457200" indent="-457200" algn="l">
              <a:buAutoNum type="arabicPeriod"/>
            </a:pPr>
            <a:r>
              <a:rPr lang="ru-RU" dirty="0" smtClean="0"/>
              <a:t>Считает, что его не любят и обсуждают.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6034682"/>
          </a:xfrm>
        </p:spPr>
        <p:txBody>
          <a:bodyPr/>
          <a:lstStyle/>
          <a:p>
            <a:pPr algn="l"/>
            <a:r>
              <a:rPr lang="ru-RU" sz="3200" dirty="0" smtClean="0"/>
              <a:t>Количество «да»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- 3-4 – скрытая склонность к агрессии ( помощь семьи, педагога, психолога);</a:t>
            </a:r>
            <a:br>
              <a:rPr lang="ru-RU" sz="3200" dirty="0" smtClean="0"/>
            </a:br>
            <a:r>
              <a:rPr lang="ru-RU" sz="3200" dirty="0" smtClean="0"/>
              <a:t>- 4-7 – агрессия , поддающаяся коррекции ( семья, психолог, психотерапевт);</a:t>
            </a:r>
            <a:br>
              <a:rPr lang="ru-RU" sz="3200" dirty="0" smtClean="0"/>
            </a:br>
            <a:r>
              <a:rPr lang="ru-RU" sz="3200" dirty="0" smtClean="0"/>
              <a:t>7-10 – ребёнок агрессивен , может быть опасен ( срочная помощь психолога и психиатра , семьи и школы, особый режим обучения</a:t>
            </a:r>
            <a:r>
              <a:rPr lang="ru-RU" dirty="0" smtClean="0"/>
              <a:t>).</a:t>
            </a: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6106690"/>
          </a:xfrm>
        </p:spPr>
        <p:txBody>
          <a:bodyPr/>
          <a:lstStyle/>
          <a:p>
            <a:r>
              <a:rPr lang="ru-RU" dirty="0" smtClean="0"/>
              <a:t>Миф 1</a:t>
            </a:r>
            <a:br>
              <a:rPr lang="ru-RU" dirty="0" smtClean="0"/>
            </a:br>
            <a:r>
              <a:rPr lang="ru-RU" dirty="0" smtClean="0"/>
              <a:t>«Не он обижает – его обижают !»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6250706"/>
          </a:xfrm>
        </p:spPr>
        <p:txBody>
          <a:bodyPr/>
          <a:lstStyle/>
          <a:p>
            <a:pPr algn="l"/>
            <a:r>
              <a:rPr lang="ru-RU" dirty="0" smtClean="0"/>
              <a:t>Рекомендуем:</a:t>
            </a:r>
            <a:br>
              <a:rPr lang="ru-RU" dirty="0" smtClean="0"/>
            </a:br>
            <a:r>
              <a:rPr lang="ru-RU" dirty="0" smtClean="0"/>
              <a:t>Книги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err="1" smtClean="0"/>
              <a:t>В.Оклендер</a:t>
            </a:r>
            <a:r>
              <a:rPr lang="ru-RU" dirty="0" smtClean="0"/>
              <a:t> «Окна в мир ребёнка»</a:t>
            </a:r>
            <a:br>
              <a:rPr lang="ru-RU" dirty="0" smtClean="0"/>
            </a:br>
            <a:r>
              <a:rPr lang="ru-RU" dirty="0" err="1" smtClean="0"/>
              <a:t>Р.Кэмпбелла</a:t>
            </a:r>
            <a:r>
              <a:rPr lang="ru-RU" dirty="0" smtClean="0"/>
              <a:t> « Как справляться с гневом ребёнка»</a:t>
            </a:r>
            <a:br>
              <a:rPr lang="ru-RU" dirty="0" smtClean="0"/>
            </a:br>
            <a:r>
              <a:rPr lang="ru-RU" dirty="0" smtClean="0"/>
              <a:t>Е.Лютова, Г.Монина « Шпаргалка для взрослых . </a:t>
            </a:r>
            <a:r>
              <a:rPr lang="ru-RU" dirty="0" err="1" smtClean="0"/>
              <a:t>Психокоррекционная</a:t>
            </a:r>
            <a:r>
              <a:rPr lang="ru-RU" dirty="0" smtClean="0"/>
              <a:t> работа с </a:t>
            </a:r>
            <a:r>
              <a:rPr lang="ru-RU" dirty="0" err="1" smtClean="0"/>
              <a:t>гиперактивными</a:t>
            </a:r>
            <a:r>
              <a:rPr lang="ru-RU" dirty="0" smtClean="0"/>
              <a:t>, агрессивными, тревожными и </a:t>
            </a:r>
            <a:r>
              <a:rPr lang="ru-RU" dirty="0" err="1" smtClean="0"/>
              <a:t>аутичными</a:t>
            </a:r>
            <a:r>
              <a:rPr lang="ru-RU" dirty="0" smtClean="0"/>
              <a:t> детьми».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5962674"/>
          </a:xfrm>
        </p:spPr>
        <p:txBody>
          <a:bodyPr/>
          <a:lstStyle/>
          <a:p>
            <a:r>
              <a:rPr lang="ru-RU" dirty="0" smtClean="0"/>
              <a:t>Можно задавать  вопросы для индивидуальной консультации нашего психолога через электронную почту </a:t>
            </a:r>
            <a:r>
              <a:rPr lang="en-US" dirty="0" smtClean="0"/>
              <a:t>     </a:t>
            </a:r>
            <a:r>
              <a:rPr lang="en-US" dirty="0" smtClean="0">
                <a:hlinkClick r:id="rId2"/>
              </a:rPr>
              <a:t>natysik19681@mail.ru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 </a:t>
            </a:r>
            <a:r>
              <a:rPr lang="ru-RU" dirty="0" smtClean="0"/>
              <a:t>обсуждаемые вопросы не разглашаются, переписка не сохраняется)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Причина видимого конфликта не бывает однобокой!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ru-RU" dirty="0" smtClean="0"/>
              <a:t>Выделяется одеждой;</a:t>
            </a:r>
          </a:p>
          <a:p>
            <a:pPr>
              <a:buFontTx/>
              <a:buChar char="-"/>
            </a:pPr>
            <a:r>
              <a:rPr lang="ru-RU" dirty="0" smtClean="0"/>
              <a:t>Выделяется дерзким или </a:t>
            </a:r>
            <a:r>
              <a:rPr lang="ru-RU" dirty="0" err="1" smtClean="0"/>
              <a:t>девиантным</a:t>
            </a:r>
            <a:r>
              <a:rPr lang="ru-RU" dirty="0" smtClean="0"/>
              <a:t> поведением;</a:t>
            </a:r>
          </a:p>
          <a:p>
            <a:pPr>
              <a:buFontTx/>
              <a:buChar char="-"/>
            </a:pPr>
            <a:r>
              <a:rPr lang="ru-RU" dirty="0" smtClean="0"/>
              <a:t>Плохо владеет навыками самоконтроля, общения и дружбы.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44824"/>
            <a:ext cx="4248472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5962674"/>
          </a:xfrm>
          <a:effectLst>
            <a:reflection blurRad="6350" stA="52000" endA="300" endPos="35000" dir="5400000" sy="-100000" algn="bl" rotWithShape="0"/>
          </a:effectLst>
        </p:spPr>
        <p:txBody>
          <a:bodyPr/>
          <a:lstStyle/>
          <a:p>
            <a:r>
              <a:rPr lang="ru-RU" dirty="0" smtClean="0"/>
              <a:t>Причины конфликтов всегда двусторонни! </a:t>
            </a:r>
            <a:br>
              <a:rPr lang="ru-RU" dirty="0" smtClean="0"/>
            </a:br>
            <a:r>
              <a:rPr lang="ru-RU" dirty="0" smtClean="0"/>
              <a:t>Одна из целей семейного воспитания- формирование доверия, сочувствия и сопереживания.</a:t>
            </a:r>
            <a:br>
              <a:rPr lang="ru-RU" dirty="0" smtClean="0"/>
            </a:br>
            <a:r>
              <a:rPr lang="ru-RU" dirty="0" smtClean="0"/>
              <a:t>Как не бывает дыма без огня , так не бывает обид без предпосылок.  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Если ребёнка обижают в школе – семья идёт на помощь.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340768"/>
            <a:ext cx="7272808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Типы семейных отношений и успешность ребёнка тесно взаимосвязаны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ru-RU" sz="2800" dirty="0" smtClean="0"/>
              <a:t>Ребёнок слишком опекаемый </a:t>
            </a:r>
            <a:r>
              <a:rPr lang="ru-RU" sz="2800" dirty="0" smtClean="0"/>
              <a:t>в семье подстраивается  под других в школе. (конфликтов мало, но нет собственного взгляда и мнения).</a:t>
            </a:r>
          </a:p>
          <a:p>
            <a:pPr>
              <a:buFontTx/>
              <a:buChar char="-"/>
            </a:pPr>
            <a:r>
              <a:rPr lang="ru-RU" sz="2800" dirty="0" smtClean="0"/>
              <a:t>В семье часто осуждают и обсуждают других людей ( в школе ребёнок не имеет постоянных друзей, любит приврать и посплетничать).</a:t>
            </a:r>
          </a:p>
          <a:p>
            <a:pPr>
              <a:buFontTx/>
              <a:buChar char="-"/>
            </a:pPr>
            <a:r>
              <a:rPr lang="ru-RU" sz="2800" dirty="0" smtClean="0"/>
              <a:t>Ребёнок, которого превозносят дома , требует восхищения от сверстников ( частые конфликты в классе и неудовлетворённость собой).</a:t>
            </a:r>
          </a:p>
          <a:p>
            <a:pPr>
              <a:buNone/>
            </a:pPr>
            <a:r>
              <a:rPr lang="ru-RU" sz="2800" dirty="0" smtClean="0"/>
              <a:t>Таких аспектов очень много – наблюдайте за своей семьёй и поймёте чем живёт ребёнок в школе.</a:t>
            </a:r>
          </a:p>
          <a:p>
            <a:pPr>
              <a:buFontTx/>
              <a:buChar char="-"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563662"/>
          </a:xfrm>
        </p:spPr>
        <p:txBody>
          <a:bodyPr/>
          <a:lstStyle/>
          <a:p>
            <a:r>
              <a:rPr lang="ru-RU" dirty="0" smtClean="0"/>
              <a:t>Главные вопросы: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908720"/>
            <a:ext cx="3008313" cy="5217443"/>
          </a:xfrm>
        </p:spPr>
        <p:txBody>
          <a:bodyPr/>
          <a:lstStyle/>
          <a:p>
            <a:pPr marL="342900" indent="-342900">
              <a:buAutoNum type="arabicPeriod"/>
            </a:pPr>
            <a:r>
              <a:rPr lang="ru-RU" sz="1800" dirty="0" smtClean="0"/>
              <a:t>Учим анализировать ситуацию!</a:t>
            </a:r>
          </a:p>
          <a:p>
            <a:pPr marL="342900" indent="-342900">
              <a:buAutoNum type="arabicPeriod"/>
            </a:pPr>
            <a:r>
              <a:rPr lang="ru-RU" sz="1800" dirty="0" smtClean="0"/>
              <a:t>« Что произошло до ссоры?»</a:t>
            </a:r>
          </a:p>
          <a:p>
            <a:pPr marL="342900" indent="-342900">
              <a:buAutoNum type="arabicPeriod"/>
            </a:pPr>
            <a:r>
              <a:rPr lang="ru-RU" sz="1800" dirty="0" smtClean="0"/>
              <a:t>Как ты думаешь, почему вы поссорились?</a:t>
            </a:r>
          </a:p>
          <a:p>
            <a:pPr marL="342900" indent="-342900">
              <a:buAutoNum type="arabicPeriod"/>
            </a:pPr>
            <a:r>
              <a:rPr lang="ru-RU" sz="1800" dirty="0" smtClean="0"/>
              <a:t>Тебя не любят? А ты любишь ребят? Если нет – так почему они должны любить тебя?</a:t>
            </a:r>
          </a:p>
          <a:p>
            <a:pPr marL="342900" indent="-342900">
              <a:buAutoNum type="arabicPeriod"/>
            </a:pPr>
            <a:r>
              <a:rPr lang="ru-RU" sz="1800" dirty="0" smtClean="0"/>
              <a:t>Попробуй посчитать – сколько раз ты обидел одноклассников , отметь каждый случай галочкой и спрячь эту бумажку.</a:t>
            </a:r>
            <a:endParaRPr lang="ru-RU" sz="18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548680"/>
            <a:ext cx="5544616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1  E" pathEditMode="relative" ptsTypes="">
                                      <p:cBhvr>
                                        <p:cTn id="3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1  E" pathEditMode="relative" ptsTypes="">
                                      <p:cBhvr>
                                        <p:cTn id="40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1  E" pathEditMode="relative" ptsTypes="">
                                      <p:cBhvr>
                                        <p:cTn id="44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1  E" pathEditMode="relative" ptsTypes="">
                                      <p:cBhvr>
                                        <p:cTn id="48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1  E" pathEditMode="relative" ptsTypes="">
                                      <p:cBhvr>
                                        <p:cTn id="52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6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31  E" pathEditMode="relative" ptsTypes="">
                                      <p:cBhvr>
                                        <p:cTn id="5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6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31  E" pathEditMode="relative" ptsTypes="">
                                      <p:cBhvr>
                                        <p:cTn id="60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31  E" pathEditMode="relative" ptsTypes="">
                                      <p:cBhvr>
                                        <p:cTn id="64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6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31  E" pathEditMode="relative" ptsTypes="">
                                      <p:cBhvr>
                                        <p:cTn id="68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6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31  E" pathEditMode="relative" ptsTypes="">
                                      <p:cBhvr>
                                        <p:cTn id="72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4" grpId="1" build="p"/>
      <p:bldP spid="4" grpId="2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6106690"/>
          </a:xfrm>
        </p:spPr>
        <p:txBody>
          <a:bodyPr/>
          <a:lstStyle/>
          <a:p>
            <a:r>
              <a:rPr lang="ru-RU" dirty="0" smtClean="0"/>
              <a:t>Итак! Модель семейных отношений так или иначе переносится ребёнком в школу!</a:t>
            </a:r>
            <a:br>
              <a:rPr lang="ru-RU" dirty="0" smtClean="0"/>
            </a:br>
            <a:r>
              <a:rPr lang="ru-RU" dirty="0" smtClean="0"/>
              <a:t>Совершенствование отношений в семье – правильный путь помощи ребёнку в его становлении в детском коллективе.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Простые советы </a:t>
            </a:r>
            <a:r>
              <a:rPr lang="ru-RU" dirty="0" smtClean="0"/>
              <a:t>:</a:t>
            </a:r>
            <a:r>
              <a:rPr lang="ru-RU" dirty="0" smtClean="0"/>
              <a:t> учимся доверять!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124745"/>
            <a:ext cx="7704856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010389958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E20E8A3-C4C7-4E7F-86EF-5FE6FC56B3C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TS010389958</Template>
  <TotalTime>141</TotalTime>
  <Words>504</Words>
  <Application>Microsoft Office PowerPoint</Application>
  <PresentationFormat>Экран (4:3)</PresentationFormat>
  <Paragraphs>61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TS010389958</vt:lpstr>
      <vt:lpstr>Знаем ли мы своего ребёнка?</vt:lpstr>
      <vt:lpstr>Миф 1 «Не он обижает – его обижают !»</vt:lpstr>
      <vt:lpstr>Причина видимого конфликта не бывает однобокой!</vt:lpstr>
      <vt:lpstr>Причины конфликтов всегда двусторонни!  Одна из целей семейного воспитания- формирование доверия, сочувствия и сопереживания. Как не бывает дыма без огня , так не бывает обид без предпосылок.  </vt:lpstr>
      <vt:lpstr>Если ребёнка обижают в школе – семья идёт на помощь.</vt:lpstr>
      <vt:lpstr>Типы семейных отношений и успешность ребёнка тесно взаимосвязаны.</vt:lpstr>
      <vt:lpstr>Главные вопросы:</vt:lpstr>
      <vt:lpstr>Итак! Модель семейных отношений так или иначе переносится ребёнком в школу! Совершенствование отношений в семье – правильный путь помощи ребёнку в его становлении в детском коллективе.</vt:lpstr>
      <vt:lpstr>Простые советы : учимся доверять!</vt:lpstr>
      <vt:lpstr>1. Играем и поощряем игры с сюжетом. 2. Проигрываем ситуации семейной поддержки и взаимовыручки. 3. Анализируем положительные человеческие качества своего ребёнка и разбираем на примере одноклассников. 4. Учим прощать и отказываться от мщения. 5. Учим доказывать своё мнение приводя доказательства и аргументы. 6. Разбираем конфликт дома на примере игрушек или разыгрываем с помощью взрослых. 7. Всегда разбираем обе стороны с позитивных позиций. </vt:lpstr>
      <vt:lpstr>Слайд 11</vt:lpstr>
      <vt:lpstr>Учимся сочувствовать!</vt:lpstr>
      <vt:lpstr>Учимся дружить!</vt:lpstr>
      <vt:lpstr>Шпаргалка для взрослых!</vt:lpstr>
      <vt:lpstr>  * Обучать приемлемым способам выражения гнева. * Научить ребёнка правильно проявлять свой гнев.( специальные игрушки, рисунок, игра, спорт). * Обучить распознаванию эмоционального состояния ( какое настроение и как поступать). * Отработать навык реагирования в конфликтных ситуациях ( доказательство или помощь взрослого).  </vt:lpstr>
      <vt:lpstr>Самое главное качество человека – умение брать ответственность на себя!</vt:lpstr>
      <vt:lpstr>Слайд 17</vt:lpstr>
      <vt:lpstr>Агрессивный или гиперактивный?</vt:lpstr>
      <vt:lpstr>Количество «да»  - 3-4 – скрытая склонность к агрессии ( помощь семьи, педагога, психолога); - 4-7 – агрессия , поддающаяся коррекции ( семья, психолог, психотерапевт); 7-10 – ребёнок агрессивен , может быть опасен ( срочная помощь психолога и психиатра , семьи и школы, особый режим обучения).</vt:lpstr>
      <vt:lpstr>Рекомендуем: Книги  В.Оклендер «Окна в мир ребёнка» Р.Кэмпбелла « Как справляться с гневом ребёнка» Е.Лютова, Г.Монина « Шпаргалка для взрослых . Психокоррекционная работа с гиперактивными, агрессивными, тревожными и аутичными детьми». </vt:lpstr>
      <vt:lpstr>Можно задавать  вопросы для индивидуальной консультации нашего психолога через электронную почту      natysik19681@mail.ru ( обсуждаемые вопросы не разглашаются, переписка не сохраняется)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Знаем ли мы своего ребёнка?</dc:title>
  <dc:creator>Викторовна</dc:creator>
  <cp:lastModifiedBy>Викторовна</cp:lastModifiedBy>
  <cp:revision>17</cp:revision>
  <dcterms:created xsi:type="dcterms:W3CDTF">2011-12-22T10:20:17Z</dcterms:created>
  <dcterms:modified xsi:type="dcterms:W3CDTF">2011-12-22T12:41:48Z</dcterms:modified>
  <cp:category>Шаблон оформления</cp:category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865318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D5.0.6</vt:lpwstr>
  </property>
  <property fmtid="{D5CDD505-2E9C-101B-9397-08002B2CF9AE}" name="_TemplateID" pid="5">
    <vt:lpwstr>TC103899589990</vt:lpwstr>
  </property>
</Properties>
</file>