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7" r:id="rId11"/>
    <p:sldId id="266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7F66-31AD-44A8-8B4D-31A3F8E873E2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43B9-7062-401D-B1F3-F8B68987E0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7F66-31AD-44A8-8B4D-31A3F8E873E2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43B9-7062-401D-B1F3-F8B68987E0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7F66-31AD-44A8-8B4D-31A3F8E873E2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43B9-7062-401D-B1F3-F8B68987E0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7F66-31AD-44A8-8B4D-31A3F8E873E2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43B9-7062-401D-B1F3-F8B68987E0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7F66-31AD-44A8-8B4D-31A3F8E873E2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43B9-7062-401D-B1F3-F8B68987E0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7F66-31AD-44A8-8B4D-31A3F8E873E2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43B9-7062-401D-B1F3-F8B68987E0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7F66-31AD-44A8-8B4D-31A3F8E873E2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43B9-7062-401D-B1F3-F8B68987E0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7F66-31AD-44A8-8B4D-31A3F8E873E2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43B9-7062-401D-B1F3-F8B68987E0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7F66-31AD-44A8-8B4D-31A3F8E873E2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43B9-7062-401D-B1F3-F8B68987E0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7F66-31AD-44A8-8B4D-31A3F8E873E2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43B9-7062-401D-B1F3-F8B68987E0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7F66-31AD-44A8-8B4D-31A3F8E873E2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43B9-7062-401D-B1F3-F8B68987E0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77F66-31AD-44A8-8B4D-31A3F8E873E2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943B9-7062-401D-B1F3-F8B68987E0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 sz="2000" smtClean="0">
                <a:solidFill>
                  <a:srgbClr val="0066FF"/>
                </a:solidFill>
              </a:rPr>
              <a:t>Проведение физкультурных занятий</a:t>
            </a:r>
            <a:r>
              <a:rPr lang="en-US" sz="2000" smtClean="0">
                <a:solidFill>
                  <a:srgbClr val="0066FF"/>
                </a:solidFill>
              </a:rPr>
              <a:t>,</a:t>
            </a:r>
            <a:r>
              <a:rPr lang="ru-RU" sz="2000" smtClean="0">
                <a:solidFill>
                  <a:srgbClr val="0066FF"/>
                </a:solidFill>
              </a:rPr>
              <a:t> физкульминуток</a:t>
            </a:r>
            <a:r>
              <a:rPr lang="en-US" sz="2000" smtClean="0">
                <a:solidFill>
                  <a:srgbClr val="0066FF"/>
                </a:solidFill>
              </a:rPr>
              <a:t>,</a:t>
            </a:r>
            <a:r>
              <a:rPr lang="ru-RU" sz="2000" smtClean="0">
                <a:solidFill>
                  <a:srgbClr val="0066FF"/>
                </a:solidFill>
              </a:rPr>
              <a:t> закаливания</a:t>
            </a:r>
            <a:r>
              <a:rPr lang="en-US" sz="2000" smtClean="0">
                <a:solidFill>
                  <a:srgbClr val="0066FF"/>
                </a:solidFill>
              </a:rPr>
              <a:t>,</a:t>
            </a:r>
            <a:r>
              <a:rPr lang="ru-RU" sz="2000" smtClean="0">
                <a:solidFill>
                  <a:srgbClr val="0066FF"/>
                </a:solidFill>
              </a:rPr>
              <a:t> зарядки после дневного сна.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1600" smtClean="0"/>
              <a:t>Цель</a:t>
            </a:r>
            <a:r>
              <a:rPr lang="en-US" sz="1600" smtClean="0"/>
              <a:t>:</a:t>
            </a:r>
            <a:r>
              <a:rPr lang="ru-RU" sz="1600" smtClean="0"/>
              <a:t>поддержание высокой работоспособности</a:t>
            </a:r>
            <a:r>
              <a:rPr lang="en-US" sz="1600" smtClean="0"/>
              <a:t>,</a:t>
            </a:r>
            <a:r>
              <a:rPr lang="ru-RU" sz="1600" smtClean="0"/>
              <a:t>сохранение здоровья воспитанников</a:t>
            </a:r>
            <a:r>
              <a:rPr lang="en-US" sz="1600" smtClean="0"/>
              <a:t>,</a:t>
            </a:r>
            <a:r>
              <a:rPr lang="ru-RU" sz="1600" smtClean="0"/>
              <a:t> профилактика различных заболеваний.</a:t>
            </a:r>
          </a:p>
        </p:txBody>
      </p:sp>
      <p:pic>
        <p:nvPicPr>
          <p:cNvPr id="6" name="Picture 2" descr="C:\Users\Администратор\Desktop\Дети\P10701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852936"/>
            <a:ext cx="3744417" cy="2664296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3" descr="C:\Users\Администратор\Desktop\Дети\P107017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2708920"/>
            <a:ext cx="3168352" cy="35174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endParaRPr lang="ru-RU" sz="2000" i="1" dirty="0" smtClean="0">
              <a:solidFill>
                <a:srgbClr val="FF0000"/>
              </a:solidFill>
            </a:endParaRPr>
          </a:p>
        </p:txBody>
      </p:sp>
      <p:pic>
        <p:nvPicPr>
          <p:cNvPr id="17413" name="Picture 12" descr="MC900441878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2160" y="3140968"/>
            <a:ext cx="2811271" cy="3184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F:\Новая папка\кинез. упр\2013-04-09 13.55.2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664" y="1124744"/>
            <a:ext cx="4248472" cy="3359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 sz="1800" smtClean="0">
                <a:solidFill>
                  <a:srgbClr val="0066FF"/>
                </a:solidFill>
              </a:rPr>
              <a:t>Пескотерапия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с песком способствуют: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 развитию мелкой моторики рук;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-развитию речи;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расширению словарного запаса;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освоению навыков звуко-слогового анализа и синтеза; 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развитию фонематического слуха и восприятия;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развитию связной речи, лексико-грамматических представлений;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 изучению букв, освоению навыков чтения и письма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Примеры игр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Узоры на песке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Что спрятано в песке?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(найди букву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насекомое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цифру)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Придумай сказку или историю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Одновременно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”(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нарисовать сразу двумя руками фигуру..)</a:t>
            </a:r>
          </a:p>
        </p:txBody>
      </p:sp>
      <p:pic>
        <p:nvPicPr>
          <p:cNvPr id="18436" name="Picture 4" descr="MP900387577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77050" y="333375"/>
            <a:ext cx="19431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243887" cy="1314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упражнения</a:t>
            </a:r>
            <a:r>
              <a:rPr lang="ru-RU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– это комплекс движений позволяющих активизировать межполушарное воздействие.</a:t>
            </a:r>
            <a:br>
              <a:rPr lang="ru-RU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Они развивают мозолистое тело, повышают </a:t>
            </a:r>
            <a:r>
              <a:rPr lang="ru-RU" sz="2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стрессоустойчивость</a:t>
            </a:r>
            <a:r>
              <a:rPr lang="ru-RU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синхронизируют работу полушарий, улучшают мыслительную деятельность, способствуют улучшению памяти и внимания, облегчают процесс чтения и письма.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19" name="Picture 3" descr="F:\Новая папка\кинез. упр\2013-04-09 13.14.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2276475"/>
            <a:ext cx="4321175" cy="324008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0" name="Picture 4" descr="F:\Новая папка\кинез. упр\2013-04-09 13.32.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088" y="2636838"/>
            <a:ext cx="3457575" cy="259238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8243888" cy="1314450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sz="2000" dirty="0" err="1" smtClean="0">
                <a:solidFill>
                  <a:srgbClr val="3333FF"/>
                </a:solidFill>
              </a:rPr>
              <a:t>Сказкотерапия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3333FF"/>
                </a:solidFill>
                <a:effectLst/>
                <a:latin typeface="Times New Roman" pitchFamily="18" charset="0"/>
                <a:cs typeface="Times New Roman" pitchFamily="18" charset="0"/>
              </a:rPr>
              <a:t>это метод, позволяющий пользоваться приобретенным в ходе исторического развития человечества опытом для интеграции личности, для расширения и совершенствования взаимодействия человека с окружающим миром. </a:t>
            </a:r>
          </a:p>
        </p:txBody>
      </p:sp>
      <p:pic>
        <p:nvPicPr>
          <p:cNvPr id="19462" name="Picture 6" descr="F:\Новая папка\2014-02-06 11.56.4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87802" y="1772816"/>
            <a:ext cx="688394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4" name="Прямоугольник 6"/>
          <p:cNvSpPr>
            <a:spLocks noChangeArrowheads="1"/>
          </p:cNvSpPr>
          <p:nvPr/>
        </p:nvSpPr>
        <p:spPr bwMode="auto">
          <a:xfrm>
            <a:off x="2286000" y="11668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Grp="1" noChangeArrowheads="1"/>
          </p:cNvSpPr>
          <p:nvPr>
            <p:ph type="title"/>
          </p:nvPr>
        </p:nvSpPr>
        <p:spPr>
          <a:xfrm>
            <a:off x="395288" y="2420938"/>
            <a:ext cx="8243887" cy="1314450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5400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 descr="C:\Users\Администратор\Desktop\Дети\P107019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3429000"/>
            <a:ext cx="4879899" cy="3240360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C:\Users\Администратор\Desktop\Дети\P10702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188641"/>
            <a:ext cx="4120804" cy="2736304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0" y="260350"/>
            <a:ext cx="414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7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endParaRPr lang="ru-RU" sz="7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0" name="Прямоугольник 5"/>
          <p:cNvSpPr>
            <a:spLocks noChangeArrowheads="1"/>
          </p:cNvSpPr>
          <p:nvPr/>
        </p:nvSpPr>
        <p:spPr bwMode="auto">
          <a:xfrm>
            <a:off x="3419475" y="3141663"/>
            <a:ext cx="5473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7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7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Прямоугольник 6"/>
          <p:cNvSpPr>
            <a:spLocks noChangeArrowheads="1"/>
          </p:cNvSpPr>
          <p:nvPr/>
        </p:nvSpPr>
        <p:spPr bwMode="auto">
          <a:xfrm>
            <a:off x="468313" y="1412875"/>
            <a:ext cx="27352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endParaRPr lang="ru-RU" sz="72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endParaRPr lang="ru-RU" sz="2000" dirty="0" smtClean="0">
              <a:solidFill>
                <a:srgbClr val="0066FF"/>
              </a:solidFill>
            </a:endParaRPr>
          </a:p>
        </p:txBody>
      </p:sp>
      <p:pic>
        <p:nvPicPr>
          <p:cNvPr id="9219" name="Picture 16" descr="MC900439935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260350"/>
            <a:ext cx="13049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Администратор\Desktop\Дети\P107007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1628800"/>
            <a:ext cx="3117028" cy="20699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66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Users\Администратор\Desktop\Дети\P10701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260648"/>
            <a:ext cx="3687036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66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Администратор\Desktop\Дети\P107016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99992" y="4077072"/>
            <a:ext cx="3659659" cy="243009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Администратор\Desktop\Дети\P10701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548680"/>
            <a:ext cx="4229245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4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2" descr="C:\Users\Администратор\Desktop\Дети\P10701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404664"/>
            <a:ext cx="4104456" cy="272544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4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244" name="Прямоугольник 5"/>
          <p:cNvSpPr>
            <a:spLocks noChangeArrowheads="1"/>
          </p:cNvSpPr>
          <p:nvPr/>
        </p:nvSpPr>
        <p:spPr bwMode="auto">
          <a:xfrm>
            <a:off x="1619250" y="4076700"/>
            <a:ext cx="68405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Гимнастика после дневного сна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в сочетании с контрастными воздушными ваннами помогает улучшить настроение детей, поднять мышечный тонус, а так же способствует профилактике нарушений осанки и стопы.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 sz="2000" smtClean="0">
                <a:solidFill>
                  <a:srgbClr val="0066FF"/>
                </a:solidFill>
              </a:rPr>
              <a:t>Зрительная гимнастика</a:t>
            </a:r>
            <a:br>
              <a:rPr lang="ru-RU" sz="2000" smtClean="0">
                <a:solidFill>
                  <a:srgbClr val="0066FF"/>
                </a:solidFill>
              </a:rPr>
            </a:br>
            <a:r>
              <a:rPr lang="ru-RU" sz="2000" smtClean="0">
                <a:solidFill>
                  <a:srgbClr val="0066FF"/>
                </a:solidFill>
              </a:rPr>
              <a:t>Цель</a:t>
            </a:r>
            <a:r>
              <a:rPr lang="en-US" sz="2000" smtClean="0">
                <a:solidFill>
                  <a:srgbClr val="0066FF"/>
                </a:solidFill>
              </a:rPr>
              <a:t>:</a:t>
            </a:r>
            <a:r>
              <a:rPr lang="ru-RU" sz="2000" smtClean="0">
                <a:solidFill>
                  <a:srgbClr val="0066FF"/>
                </a:solidFill>
              </a:rPr>
              <a:t> снижение зрительной нагрузки у детей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96975"/>
            <a:ext cx="8229600" cy="4456113"/>
          </a:xfrm>
        </p:spPr>
        <p:txBody>
          <a:bodyPr/>
          <a:lstStyle/>
          <a:p>
            <a:pPr eaLnBrk="1" hangingPunct="1"/>
            <a:r>
              <a:rPr lang="ru-RU" sz="2000" smtClean="0"/>
              <a:t>Снижает утомляемость глаз</a:t>
            </a:r>
          </a:p>
          <a:p>
            <a:pPr eaLnBrk="1" hangingPunct="1"/>
            <a:r>
              <a:rPr lang="ru-RU" sz="2000" smtClean="0"/>
              <a:t>Расширяет зрительное поле</a:t>
            </a:r>
          </a:p>
          <a:p>
            <a:pPr eaLnBrk="1" hangingPunct="1"/>
            <a:r>
              <a:rPr lang="ru-RU" sz="2000" smtClean="0"/>
              <a:t>Укрепляет глазодвигательные  мышцы глаз</a:t>
            </a:r>
          </a:p>
          <a:p>
            <a:pPr eaLnBrk="1" hangingPunct="1"/>
            <a:r>
              <a:rPr lang="ru-RU" sz="2000" smtClean="0"/>
              <a:t>Снижает спазм аккомодации  глаз</a:t>
            </a:r>
          </a:p>
          <a:p>
            <a:pPr eaLnBrk="1" hangingPunct="1"/>
            <a:r>
              <a:rPr lang="ru-RU" sz="2000" smtClean="0"/>
              <a:t>Служит профилактикой нарушения зрения</a:t>
            </a:r>
          </a:p>
        </p:txBody>
      </p:sp>
      <p:pic>
        <p:nvPicPr>
          <p:cNvPr id="11268" name="Picture 7" descr="MC900391416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77050" y="1484313"/>
            <a:ext cx="1825625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Администратор\Desktop\Дети\P107017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3212976"/>
            <a:ext cx="4896544" cy="3251611"/>
          </a:xfrm>
          <a:prstGeom prst="rect">
            <a:avLst/>
          </a:prstGeom>
          <a:ln w="76200" cap="rnd">
            <a:solidFill>
              <a:srgbClr val="FFC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-171450"/>
            <a:ext cx="8243888" cy="1314450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sz="1800" dirty="0" smtClean="0">
                <a:solidFill>
                  <a:srgbClr val="0066FF"/>
                </a:solidFill>
              </a:rPr>
              <a:t>Дыхательная гимнастика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eaLnBrk="1" hangingPunct="1"/>
            <a:r>
              <a:rPr lang="ru-RU" sz="1400" smtClean="0"/>
              <a:t>1.Способствует увеличению объема дыхания, улучшает качество дыхательной мускулатуры.</a:t>
            </a:r>
          </a:p>
          <a:p>
            <a:pPr eaLnBrk="1" hangingPunct="1"/>
            <a:r>
              <a:rPr lang="ru-RU" sz="1400" smtClean="0"/>
              <a:t>2.Регулирует дыхательный ритм</a:t>
            </a:r>
          </a:p>
          <a:p>
            <a:pPr eaLnBrk="1" hangingPunct="1"/>
            <a:r>
              <a:rPr lang="ru-RU" sz="1400" smtClean="0"/>
              <a:t>3.Формирует навык правильного </a:t>
            </a:r>
          </a:p>
          <a:p>
            <a:pPr eaLnBrk="1" hangingPunct="1"/>
            <a:r>
              <a:rPr lang="ru-RU" sz="1400" smtClean="0"/>
              <a:t>дыхания</a:t>
            </a:r>
          </a:p>
          <a:p>
            <a:pPr eaLnBrk="1" hangingPunct="1"/>
            <a:r>
              <a:rPr lang="ru-RU" sz="1400" smtClean="0"/>
              <a:t>4.Формирует темпо - ритмические характеристики  речи</a:t>
            </a:r>
          </a:p>
          <a:p>
            <a:pPr eaLnBrk="1" hangingPunct="1">
              <a:buFontTx/>
              <a:buNone/>
            </a:pPr>
            <a:endParaRPr lang="ru-RU" sz="1400" smtClean="0"/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8" name="Picture 3" descr="C:\Users\Администратор\Desktop\Дети\P10701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3573016"/>
            <a:ext cx="4392488" cy="291670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1" name="Picture 7" descr="F:\Новая папка\кинез. упр\2013-04-09 13.09.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908720"/>
            <a:ext cx="3240360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 sz="1800" smtClean="0">
                <a:solidFill>
                  <a:srgbClr val="0066FF"/>
                </a:solidFill>
              </a:rPr>
              <a:t>Пальчиковая гимнастика-развитие мелкой моторики (игры с прищепками</a:t>
            </a:r>
            <a:r>
              <a:rPr lang="en-US" sz="1800" smtClean="0">
                <a:solidFill>
                  <a:srgbClr val="0066FF"/>
                </a:solidFill>
              </a:rPr>
              <a:t>,</a:t>
            </a:r>
            <a:r>
              <a:rPr lang="ru-RU" sz="1800" smtClean="0">
                <a:solidFill>
                  <a:srgbClr val="0066FF"/>
                </a:solidFill>
              </a:rPr>
              <a:t> крупами</a:t>
            </a:r>
            <a:r>
              <a:rPr lang="en-US" sz="1800" smtClean="0">
                <a:solidFill>
                  <a:srgbClr val="0066FF"/>
                </a:solidFill>
              </a:rPr>
              <a:t>,</a:t>
            </a:r>
            <a:r>
              <a:rPr lang="ru-RU" sz="1800" smtClean="0">
                <a:solidFill>
                  <a:srgbClr val="0066FF"/>
                </a:solidFill>
              </a:rPr>
              <a:t> бусинками)</a:t>
            </a: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10" descr="SDC1201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268760"/>
            <a:ext cx="3097213" cy="2322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3" name="Picture 11" descr="SDC1216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363" y="1557338"/>
            <a:ext cx="3311525" cy="2482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4" name="Picture 12" descr="SDC1202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83768" y="3717032"/>
            <a:ext cx="3312790" cy="2484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 sz="1800" dirty="0" smtClean="0">
                <a:solidFill>
                  <a:srgbClr val="0066FF"/>
                </a:solidFill>
              </a:rPr>
              <a:t>Самомассаж (точечный)</a:t>
            </a:r>
            <a:r>
              <a:rPr lang="en-US" sz="1800" dirty="0" smtClean="0">
                <a:solidFill>
                  <a:srgbClr val="0066FF"/>
                </a:solidFill>
              </a:rPr>
              <a:t>,</a:t>
            </a:r>
            <a:r>
              <a:rPr lang="ru-RU" sz="1800" dirty="0" smtClean="0">
                <a:solidFill>
                  <a:srgbClr val="0066FF"/>
                </a:solidFill>
              </a:rPr>
              <a:t> массаж.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600" smtClean="0"/>
          </a:p>
        </p:txBody>
      </p:sp>
      <p:pic>
        <p:nvPicPr>
          <p:cNvPr id="13316" name="Picture 4" descr="F:\Новая папка\кинез. упр\2013-04-09 13.54.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268760"/>
            <a:ext cx="4486965" cy="302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 descr="F:\Новая папка\кинез. упр\ауриколотерапия - массаж ушных раковин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2924944"/>
            <a:ext cx="3672408" cy="3103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ru-RU" sz="1400" smtClean="0">
                <a:solidFill>
                  <a:srgbClr val="0066FF"/>
                </a:solidFill>
              </a:rPr>
              <a:t>Су – джок терапия</a:t>
            </a:r>
            <a:br>
              <a:rPr lang="ru-RU" sz="1400" smtClean="0">
                <a:solidFill>
                  <a:srgbClr val="0066FF"/>
                </a:solidFill>
              </a:rPr>
            </a:br>
            <a:r>
              <a:rPr lang="ru-RU" sz="1400" smtClean="0">
                <a:solidFill>
                  <a:srgbClr val="0066FF"/>
                </a:solidFill>
              </a:rPr>
              <a:t>стимуляция высокоактивных точек соответствия всем органам и системам, расположенных на кистях рук и стопах. Особенно важно воздействие на большой палец, отвечающий за голову человека. Кончики пальцев ногтевые пластины отвечают за головной мозг.</a:t>
            </a:r>
            <a:r>
              <a:rPr lang="ru-RU" sz="1400" b="1" smtClean="0">
                <a:solidFill>
                  <a:srgbClr val="0066FF"/>
                </a:solidFill>
              </a:rPr>
              <a:t/>
            </a:r>
            <a:br>
              <a:rPr lang="ru-RU" sz="1400" b="1" smtClean="0">
                <a:solidFill>
                  <a:srgbClr val="0066FF"/>
                </a:solidFill>
              </a:rPr>
            </a:br>
            <a:endParaRPr lang="ru-RU" sz="1400" b="1" smtClean="0">
              <a:solidFill>
                <a:srgbClr val="0066FF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96975"/>
            <a:ext cx="8229600" cy="4456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600" smtClean="0"/>
              <a:t>Упражнение «Мячики»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600" smtClean="0"/>
              <a:t>Я кругом мячи катаю</a:t>
            </a:r>
            <a:r>
              <a:rPr lang="en-US" sz="1600" smtClean="0"/>
              <a:t>,</a:t>
            </a:r>
            <a:endParaRPr lang="ru-RU" sz="1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600" smtClean="0"/>
              <a:t>Взад – вперед его гоняю</a:t>
            </a:r>
            <a:r>
              <a:rPr lang="en-US" sz="1600" smtClean="0"/>
              <a:t>,</a:t>
            </a:r>
            <a:endParaRPr lang="ru-RU" sz="1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600" smtClean="0"/>
              <a:t>Им поглажу я ладошку, будто я сметаю крошку,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600" smtClean="0"/>
              <a:t>И сожму его немножко, как сжимает лапу кошка.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600" smtClean="0"/>
              <a:t>Каждым пальцем мяч прижму</a:t>
            </a:r>
            <a:r>
              <a:rPr lang="en-US" sz="1600" smtClean="0"/>
              <a:t>,</a:t>
            </a:r>
            <a:endParaRPr lang="ru-RU" sz="1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600" smtClean="0"/>
              <a:t>И другой рукой начну. (дети катают между рук мячик).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600" smtClean="0"/>
              <a:t>          </a:t>
            </a:r>
          </a:p>
        </p:txBody>
      </p:sp>
      <p:pic>
        <p:nvPicPr>
          <p:cNvPr id="15364" name="Picture 4" descr="SDC120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196638" y="-4851400"/>
            <a:ext cx="5286375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F:\Новая папка\2014-02-05 14.59.4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3212976"/>
            <a:ext cx="4392488" cy="326571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 sz="1800" smtClean="0">
                <a:solidFill>
                  <a:srgbClr val="0066FF"/>
                </a:solidFill>
              </a:rPr>
              <a:t>Релаксация-</a:t>
            </a:r>
            <a:br>
              <a:rPr lang="ru-RU" sz="1800" smtClean="0">
                <a:solidFill>
                  <a:srgbClr val="0066FF"/>
                </a:solidFill>
              </a:rPr>
            </a:br>
            <a:r>
              <a:rPr lang="ru-RU" sz="1800" smtClean="0">
                <a:solidFill>
                  <a:srgbClr val="0066FF"/>
                </a:solidFill>
              </a:rPr>
              <a:t>комплекс расслабляющих упражнений</a:t>
            </a:r>
            <a:r>
              <a:rPr lang="en-US" sz="1800" smtClean="0">
                <a:solidFill>
                  <a:srgbClr val="0066FF"/>
                </a:solidFill>
              </a:rPr>
              <a:t>,</a:t>
            </a:r>
            <a:r>
              <a:rPr lang="ru-RU" sz="1800" smtClean="0">
                <a:solidFill>
                  <a:srgbClr val="0066FF"/>
                </a:solidFill>
              </a:rPr>
              <a:t> снимающих напряжение мышц рук</a:t>
            </a:r>
            <a:r>
              <a:rPr lang="en-US" sz="1800" smtClean="0">
                <a:solidFill>
                  <a:srgbClr val="0066FF"/>
                </a:solidFill>
              </a:rPr>
              <a:t>,</a:t>
            </a:r>
            <a:r>
              <a:rPr lang="ru-RU" sz="1800" smtClean="0">
                <a:solidFill>
                  <a:srgbClr val="0066FF"/>
                </a:solidFill>
              </a:rPr>
              <a:t> ног</a:t>
            </a:r>
            <a:r>
              <a:rPr lang="en-US" sz="1800" smtClean="0">
                <a:solidFill>
                  <a:srgbClr val="0066FF"/>
                </a:solidFill>
              </a:rPr>
              <a:t>,</a:t>
            </a:r>
            <a:r>
              <a:rPr lang="ru-RU" sz="1800" smtClean="0">
                <a:solidFill>
                  <a:srgbClr val="0066FF"/>
                </a:solidFill>
              </a:rPr>
              <a:t> мышц шей и речевого аппарата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>
                <a:solidFill>
                  <a:srgbClr val="FF0000"/>
                </a:solidFill>
              </a:rPr>
              <a:t>Упражнение </a:t>
            </a:r>
            <a:r>
              <a:rPr lang="en-US" sz="1400" b="1" smtClean="0">
                <a:solidFill>
                  <a:srgbClr val="FF0000"/>
                </a:solidFill>
              </a:rPr>
              <a:t>“</a:t>
            </a:r>
            <a:r>
              <a:rPr lang="ru-RU" sz="1400" b="1" smtClean="0">
                <a:solidFill>
                  <a:srgbClr val="FF0000"/>
                </a:solidFill>
              </a:rPr>
              <a:t>Любопытная Варвара</a:t>
            </a:r>
            <a:r>
              <a:rPr lang="en-US" sz="1400" b="1" smtClean="0">
                <a:solidFill>
                  <a:srgbClr val="FF0000"/>
                </a:solidFill>
              </a:rPr>
              <a:t>”</a:t>
            </a:r>
            <a:endParaRPr lang="ru-RU" sz="14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И.п.: стоя, ноги на ширине плеч, руки опущены, голова прямо. Повернуть голову максимально влево, затем вправо. Вдох-выдох. Движение повторяется по два раза в каждую сторону. Затем вернуться в и.п., расслабить мышцы.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                                  </a:t>
            </a:r>
            <a:r>
              <a:rPr lang="ru-RU" sz="1400" b="1" smtClean="0"/>
              <a:t>Любопытная Варвара смотрит влево, смотрит вправо.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/>
              <a:t>                                  А потом опять вперед – тут немного отдохнет</a:t>
            </a:r>
            <a:r>
              <a:rPr lang="ru-RU" sz="14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   Поднять голову вверх, смотреть на потолок как можно дольше. Затем вернуться в и.п., расслабить мышцы.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                                  </a:t>
            </a:r>
            <a:r>
              <a:rPr lang="ru-RU" sz="1400" b="1" smtClean="0"/>
              <a:t>А Варвара смотрит вверх дольше всех и дальше всех!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/>
              <a:t>                                  Возвращается обратно – расслабление приятно!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  Медленно опустить голову вниз, прижать подбородок к груди. Затем вернуться в и.п., расслабить мышцы.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                                  </a:t>
            </a:r>
            <a:r>
              <a:rPr lang="ru-RU" sz="1400" b="1" smtClean="0"/>
              <a:t>А теперь посмотрим вниз – мышцы шеи напряглись!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smtClean="0"/>
              <a:t>                                  Возвращается обратно – расслабление приятно!</a:t>
            </a:r>
          </a:p>
        </p:txBody>
      </p:sp>
      <p:pic>
        <p:nvPicPr>
          <p:cNvPr id="16388" name="Picture 4" descr="MC900412026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4652963"/>
            <a:ext cx="2722563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MC900439919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43663" y="4868863"/>
            <a:ext cx="181292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253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Проведение физкультурных занятий, физкульминуток, закаливания, зарядки после дневного сна.</vt:lpstr>
      <vt:lpstr>Слайд 2</vt:lpstr>
      <vt:lpstr>Слайд 3</vt:lpstr>
      <vt:lpstr>Зрительная гимнастика Цель: снижение зрительной нагрузки у детей</vt:lpstr>
      <vt:lpstr>Дыхательная гимнастика</vt:lpstr>
      <vt:lpstr>Пальчиковая гимнастика-развитие мелкой моторики (игры с прищепками, крупами, бусинками)</vt:lpstr>
      <vt:lpstr>Самомассаж (точечный), массаж.</vt:lpstr>
      <vt:lpstr>Су – джок терапия стимуляция высокоактивных точек соответствия всем органам и системам, расположенных на кистях рук и стопах. Особенно важно воздействие на большой палец, отвечающий за голову человека. Кончики пальцев ногтевые пластины отвечают за головной мозг. </vt:lpstr>
      <vt:lpstr>Релаксация- комплекс расслабляющих упражнений, снимающих напряжение мышц рук, ног, мышц шей и речевого аппарата</vt:lpstr>
      <vt:lpstr>Слайд 10</vt:lpstr>
      <vt:lpstr>Пескотерапия</vt:lpstr>
      <vt:lpstr>      Кинезиологические упражнения – это комплекс движений позволяющих активизировать межполушарное воздействие. Они развивают мозолистое тело, повышают стрессоустойчивость, синхронизируют работу полушарий, улучшают мыслительную деятельность, способствуют улучшению памяти и внимания, облегчают процесс чтения и письма.  </vt:lpstr>
      <vt:lpstr>Сказкотерапия - это метод, позволяющий пользоваться приобретенным в ходе исторического развития человечества опытом для интеграции личности, для расширения и совершенствования взаимодействия человека с окружающим миром. </vt:lpstr>
      <vt:lpstr>  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физкультурных занятий, физкульминуток, закаливания, зарядки после дневного сна.</dc:title>
  <dc:creator>XTreme.ws</dc:creator>
  <cp:lastModifiedBy>XTreme.ws</cp:lastModifiedBy>
  <cp:revision>1</cp:revision>
  <dcterms:created xsi:type="dcterms:W3CDTF">2015-02-03T08:27:01Z</dcterms:created>
  <dcterms:modified xsi:type="dcterms:W3CDTF">2015-02-03T08:30:11Z</dcterms:modified>
</cp:coreProperties>
</file>