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36A047-0E3A-4652-9E24-A86761977E99}">
          <p14:sldIdLst>
            <p14:sldId id="257"/>
            <p14:sldId id="258"/>
            <p14:sldId id="259"/>
            <p14:sldId id="260"/>
            <p14:sldId id="261"/>
          </p14:sldIdLst>
        </p14:section>
        <p14:section name="Раздел без заголовка" id="{9688C8F9-3991-4FAF-9ED9-2314AC352BAA}">
          <p14:sldIdLst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65AA5-C7E5-45E2-AE86-F2A36E06BF6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6767-AEF9-44DC-905D-D23C38795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3158" indent="-199022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3986" indent="-199022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4813" indent="-199022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5640" indent="-199022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defTabSz="392477" eaLnBrk="1"/>
            <a:fld id="{A888B2C1-5475-4B0E-9578-58F92B6C4F8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defTabSz="392477"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48C6-4538-4D4A-B2E4-F41600714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4329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450A-D69F-4C75-9878-0D065E0A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4877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B721-8A87-46DE-89C2-B524F821A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795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399B-8480-45F1-A75B-FF55489D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3728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16D1-73E8-4759-9A23-11F73D0CD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6299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98BE-DD10-4202-B289-5204CC3DF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1433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6EB8-7A52-4A64-A2A5-DA31B6DE2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7269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E439-EC58-4A71-B700-DE42ECF4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4663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8E6C-5436-47BC-ABD5-AA5B28CB0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982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B7E5-6732-432A-A09C-085C1D170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5977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1CBB-624B-475F-8088-3D45881B3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3809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42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42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42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1168787-EC90-4915-8518-57E9CE1D55E6}" type="slidenum">
              <a:rPr lang="ru-RU"/>
              <a:pPr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9605" indent="-309605" algn="l" defTabSz="40608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490" indent="-257764" algn="l" defTabSz="40608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376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102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828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852936"/>
            <a:ext cx="3888432" cy="1486311"/>
          </a:xfrm>
          <a:prstGeom prst="rect">
            <a:avLst/>
          </a:prstGeom>
          <a:solidFill>
            <a:srgbClr val="FFC000"/>
          </a:solidFill>
        </p:spPr>
        <p:txBody>
          <a:bodyPr wrap="square" lIns="82936" tIns="41469" rIns="82936" bIns="41469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900" b="1" dirty="0">
                <a:ln w="31550" cmpd="sng">
                  <a:gradFill>
                    <a:gsLst>
                      <a:gs pos="70000">
                        <a:srgbClr val="2D2DB9">
                          <a:shade val="50000"/>
                          <a:satMod val="190000"/>
                        </a:srgbClr>
                      </a:gs>
                      <a:gs pos="0">
                        <a:srgbClr val="2D2D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900" b="1" dirty="0" smtClean="0">
                <a:ln w="31550" cmpd="sng">
                  <a:gradFill>
                    <a:gsLst>
                      <a:gs pos="70000">
                        <a:srgbClr val="2D2DB9">
                          <a:shade val="50000"/>
                          <a:satMod val="190000"/>
                        </a:srgbClr>
                      </a:gs>
                      <a:gs pos="0">
                        <a:srgbClr val="2D2D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ЗВУК  - О</a:t>
            </a:r>
            <a:endParaRPr lang="ru-RU" sz="4900" b="1" dirty="0">
              <a:ln w="31550" cmpd="sng">
                <a:gradFill>
                  <a:gsLst>
                    <a:gs pos="70000">
                      <a:srgbClr val="2D2DB9">
                        <a:shade val="50000"/>
                        <a:satMod val="190000"/>
                      </a:srgbClr>
                    </a:gs>
                    <a:gs pos="0">
                      <a:srgbClr val="2D2D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900" b="1" dirty="0">
                <a:ln w="31550" cmpd="sng">
                  <a:gradFill>
                    <a:gsLst>
                      <a:gs pos="70000">
                        <a:srgbClr val="2D2DB9">
                          <a:shade val="50000"/>
                          <a:satMod val="190000"/>
                        </a:srgbClr>
                      </a:gs>
                      <a:gs pos="0">
                        <a:srgbClr val="2D2D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 </a:t>
            </a:r>
            <a:r>
              <a:rPr lang="ru-RU" sz="4900" b="1" dirty="0" smtClean="0">
                <a:ln w="31550" cmpd="sng">
                  <a:gradFill>
                    <a:gsLst>
                      <a:gs pos="70000">
                        <a:srgbClr val="2D2DB9">
                          <a:shade val="50000"/>
                          <a:satMod val="190000"/>
                        </a:srgbClr>
                      </a:gs>
                      <a:gs pos="0">
                        <a:srgbClr val="2D2D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буква - О</a:t>
            </a:r>
            <a:endParaRPr lang="ru-RU" sz="4900" b="1" dirty="0">
              <a:ln w="31550" cmpd="sng">
                <a:gradFill>
                  <a:gsLst>
                    <a:gs pos="70000">
                      <a:srgbClr val="2D2DB9">
                        <a:shade val="50000"/>
                        <a:satMod val="190000"/>
                      </a:srgbClr>
                    </a:gs>
                    <a:gs pos="0">
                      <a:srgbClr val="2D2D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://im1-tub-ru.yandex.net/i?id=3efa32933aab44e2bd72874ac56dbda1-58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3" y="476672"/>
            <a:ext cx="2806429" cy="20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d2268b265a9b677d2d363c84695be872-50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199"/>
            <a:ext cx="2664296" cy="20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258c8bf2c2af54f5d23983496c8e5654-66-144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6" y="4355828"/>
            <a:ext cx="3708223" cy="20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20f85bdd28b006e12b5aae2ec16b6484-32-144&amp;n=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49" y="4419676"/>
            <a:ext cx="2090115" cy="19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0-tub-ru.yandex.net/i?id=89c9656b0babd81874c4133ec75f3122-73-144&amp;n=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03" y="476672"/>
            <a:ext cx="1836216" cy="20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1-tub-ru.yandex.net/i?id=f4a07a496679502aa9963553048eebd3-38-144&amp;n=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1885"/>
            <a:ext cx="1512168" cy="18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94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1-tub-ru.yandex.net/i?id=985eccc0040ac248481577360164414c-88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78" y="476672"/>
            <a:ext cx="3734762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Кого вы видите на картинке?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7" y="350100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НАЗОВИТЕ  </a:t>
            </a:r>
            <a:r>
              <a:rPr lang="ru-RU" sz="3200" b="1" dirty="0">
                <a:solidFill>
                  <a:srgbClr val="C000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ервый  звук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40953" y="328498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7" y="4437112"/>
            <a:ext cx="640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Дайте ему характеристику.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6016" y="5281648"/>
            <a:ext cx="510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Почему он  гласный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7321" y="2226568"/>
            <a:ext cx="648072" cy="6263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55393" y="2226568"/>
            <a:ext cx="648046" cy="6263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347865" y="2226568"/>
            <a:ext cx="792088" cy="6263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>
            <a:off x="2003439" y="2226568"/>
            <a:ext cx="1344426" cy="62636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 rot="10800000">
            <a:off x="2003438" y="2226566"/>
            <a:ext cx="1344426" cy="626369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1662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1"/>
            <a:ext cx="7632848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 – 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обозначают  буквой -         </a:t>
            </a:r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im0-tub-ru.yandex.net/i?id=7969d0bd7eb4e4a1684890a7cff73e5d-126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8" y="1124744"/>
            <a:ext cx="10177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995231"/>
            <a:ext cx="49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ПОЧЕМУ  БУКВ  ДВЕ?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bebiklad.ru/wp-content/uploads/naydi-slova-na-bukvu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84020"/>
            <a:ext cx="6048672" cy="36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1-tub-ru.yandex.net/i?id=d4e3c80eeeadfc1f4c263c5ec3c01a26-11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" y="2584020"/>
            <a:ext cx="2334452" cy="36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567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0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Где  в  слове  слышится   звук – О  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4" name="Picture 8" descr="http://im0-tub-ru.yandex.net/i?id=49d0611ba8848b9f8489c45c0229dcac-04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4778"/>
            <a:ext cx="2579641" cy="22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0-tub-ru.yandex.net/i?id=c94a1e7a9198abe8d0e316f399a58bef-73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84" y="1228544"/>
            <a:ext cx="2604936" cy="22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0-tub-ru.yandex.net/i?id=807cc3b37fa347aeaa69cfbcfa128170-128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4777"/>
            <a:ext cx="1590675" cy="22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0-tub-ru.yandex.net/i?id=807cc3b37fa347aeaa69cfbcfa128170-128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28544"/>
            <a:ext cx="1590675" cy="22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1168"/>
            <a:ext cx="821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СОСТАВЬ  СХЕМЫ  ЭТИХ  СЛОВ</a:t>
            </a:r>
            <a:r>
              <a:rPr lang="ru-RU" dirty="0" smtClean="0"/>
              <a:t>.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Обозначь  букву 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3569" y="4149080"/>
            <a:ext cx="2088231" cy="529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91880" y="4149080"/>
            <a:ext cx="2016224" cy="529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47457" y="4149080"/>
            <a:ext cx="2023499" cy="529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191965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5286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7"/>
            <a:ext cx="61307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ПРОВЕРЬ  СЕБЯ!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434496"/>
            <a:ext cx="580426" cy="5074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 bwMode="auto">
          <a:xfrm>
            <a:off x="1346919" y="1410025"/>
            <a:ext cx="959087" cy="53195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rot="10800000">
            <a:off x="1336003" y="1434497"/>
            <a:ext cx="970004" cy="483014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06007" y="1423809"/>
            <a:ext cx="648072" cy="5181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 bwMode="auto">
          <a:xfrm>
            <a:off x="4108962" y="1434497"/>
            <a:ext cx="967091" cy="50748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 bwMode="auto">
          <a:xfrm rot="10800000">
            <a:off x="4108962" y="1418129"/>
            <a:ext cx="967091" cy="523851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103228" y="1410025"/>
            <a:ext cx="457200" cy="5319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567921" y="1410025"/>
            <a:ext cx="576064" cy="5319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 bwMode="auto">
          <a:xfrm>
            <a:off x="6743403" y="1484785"/>
            <a:ext cx="807586" cy="4572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>
            <a:off x="7566282" y="1511082"/>
            <a:ext cx="782283" cy="45617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 rot="10800000">
            <a:off x="7484560" y="1449710"/>
            <a:ext cx="814608" cy="467802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 rot="10800000">
            <a:off x="6772111" y="1451307"/>
            <a:ext cx="778878" cy="490678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1328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213285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2508" y="2132856"/>
            <a:ext cx="48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213285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im0-tub-ru.yandex.net/i?id=d58a66c38d7303f299ecb1cad2d04660-29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6" y="2629336"/>
            <a:ext cx="2332613" cy="33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3551697" y="3782469"/>
            <a:ext cx="4608512" cy="792088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4211960" y="3645024"/>
            <a:ext cx="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4592507" y="3782469"/>
            <a:ext cx="1" cy="79208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3551696" y="3782469"/>
            <a:ext cx="1040812" cy="778234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5220072" y="3782469"/>
            <a:ext cx="0" cy="79208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0" name="Прямая соединительная линия 5119"/>
          <p:cNvCxnSpPr/>
          <p:nvPr/>
        </p:nvCxnSpPr>
        <p:spPr bwMode="auto">
          <a:xfrm>
            <a:off x="5220072" y="3782469"/>
            <a:ext cx="792088" cy="79208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3" name="Прямая соединительная линия 5122"/>
          <p:cNvCxnSpPr/>
          <p:nvPr/>
        </p:nvCxnSpPr>
        <p:spPr bwMode="auto">
          <a:xfrm>
            <a:off x="6012160" y="3782469"/>
            <a:ext cx="0" cy="65464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6" name="Прямая соединительная линия 5125"/>
          <p:cNvCxnSpPr/>
          <p:nvPr/>
        </p:nvCxnSpPr>
        <p:spPr bwMode="auto">
          <a:xfrm flipH="1">
            <a:off x="7147196" y="3782469"/>
            <a:ext cx="14354" cy="79208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8" name="Прямая соединительная линия 5127"/>
          <p:cNvCxnSpPr/>
          <p:nvPr/>
        </p:nvCxnSpPr>
        <p:spPr bwMode="auto">
          <a:xfrm>
            <a:off x="6012160" y="3782469"/>
            <a:ext cx="1162159" cy="79208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30" name="Прямая соединительная линия 5129"/>
          <p:cNvCxnSpPr/>
          <p:nvPr/>
        </p:nvCxnSpPr>
        <p:spPr bwMode="auto">
          <a:xfrm>
            <a:off x="6012160" y="4437112"/>
            <a:ext cx="0" cy="123591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31" name="TextBox 5130"/>
          <p:cNvSpPr txBox="1"/>
          <p:nvPr/>
        </p:nvSpPr>
        <p:spPr>
          <a:xfrm>
            <a:off x="3347864" y="2780928"/>
            <a:ext cx="3971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191965"/>
                </a:solidFill>
              </a:rPr>
              <a:t>ПОДУМАЙ !!!!</a:t>
            </a:r>
            <a:endParaRPr lang="ru-RU" sz="4400" b="1" dirty="0">
              <a:solidFill>
                <a:srgbClr val="191965"/>
              </a:solidFill>
            </a:endParaRPr>
          </a:p>
        </p:txBody>
      </p:sp>
      <p:cxnSp>
        <p:nvCxnSpPr>
          <p:cNvPr id="5133" name="Прямая соединительная линия 5132"/>
          <p:cNvCxnSpPr/>
          <p:nvPr/>
        </p:nvCxnSpPr>
        <p:spPr bwMode="auto">
          <a:xfrm flipH="1">
            <a:off x="3588557" y="3782469"/>
            <a:ext cx="19135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330271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3" y="476673"/>
            <a:ext cx="90558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КОНТРОЛЬНЫЕ  ВОПРОСЫ: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1552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91965"/>
                </a:solidFill>
              </a:rPr>
              <a:t>1.Какой новый звук узнали на уроке? Дай ему характеристику.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2. Какими буквами он обозначается?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3. Почему таких букв две?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4.Где пишется большая  заглавная буква?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5.Где употребляются печатные буквы?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6. Придумай  слова с гласным звуком О.</a:t>
            </a:r>
          </a:p>
          <a:p>
            <a:endParaRPr lang="ru-RU" sz="2000" b="1" dirty="0">
              <a:solidFill>
                <a:srgbClr val="191965"/>
              </a:solidFill>
            </a:endParaRPr>
          </a:p>
          <a:p>
            <a:r>
              <a:rPr lang="ru-RU" sz="2000" b="1" dirty="0" smtClean="0">
                <a:solidFill>
                  <a:srgbClr val="191965"/>
                </a:solidFill>
              </a:rPr>
              <a:t>7. Где он слышится в слове?</a:t>
            </a:r>
          </a:p>
          <a:p>
            <a:endParaRPr lang="ru-RU" sz="2000" b="1" dirty="0">
              <a:solidFill>
                <a:srgbClr val="19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199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6318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/>
              </a:rPr>
              <a:t>Круглой формы голова,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Той же формы буква 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</a:rPr>
              <a:t>...</a:t>
            </a:r>
          </a:p>
          <a:p>
            <a:endParaRPr lang="ru-RU" sz="2400" b="1" dirty="0">
              <a:solidFill>
                <a:srgbClr val="C00000"/>
              </a:solidFill>
              <a:latin typeface="Tahoma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ahoma"/>
              </a:rPr>
              <a:t>Овечка, бледная овечка, 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У неё болит сердечко.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Тихо стонет: "О-о-о!"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Ей знакома буква ...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endParaRPr lang="ru-RU" sz="2400" b="1" dirty="0">
              <a:solidFill>
                <a:srgbClr val="000000"/>
              </a:solidFill>
              <a:latin typeface="Tahoma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ahoma"/>
              </a:rPr>
              <a:t>В этой букве нет углов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И она бы укатилась,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Если масса разных слов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ahoma"/>
              </a:rPr>
              <a:t>Без нее бы обходилась!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ЗАГАДКИ: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http://im1-tub-ru.yandex.net/i?id=1a56b625a97bf7ddff8bd0cfe2acb52b-10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7" y="764704"/>
            <a:ext cx="19885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1-tub-ru.yandex.net/i?id=1cedfea3007f9f6e696db26a9d405331-9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46" y="4379790"/>
            <a:ext cx="2540284" cy="2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3-tub-ru.yandex.net/i?id=3657c22a3d604eabbd6d89257f5ad82c-6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65298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4197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Белая вата</a:t>
            </a:r>
            <a:endParaRPr lang="ru-RU" sz="2400" b="1" dirty="0">
              <a:solidFill>
                <a:srgbClr val="C00000"/>
              </a:solidFill>
              <a:latin typeface="Tahoma"/>
            </a:endParaRPr>
          </a:p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Поплыла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куда-то.</a:t>
            </a:r>
          </a:p>
          <a:p>
            <a:pPr marL="270510" indent="-270510" algn="just"/>
            <a:endParaRPr lang="ru-RU" sz="2400" b="1" dirty="0">
              <a:solidFill>
                <a:srgbClr val="C00000"/>
              </a:solidFill>
              <a:latin typeface="Times New Roman"/>
            </a:endParaRPr>
          </a:p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Горшочек маленький,</a:t>
            </a:r>
            <a:endParaRPr lang="ru-RU" sz="2400" b="1" dirty="0">
              <a:solidFill>
                <a:srgbClr val="C00000"/>
              </a:solidFill>
              <a:latin typeface="Tahoma"/>
            </a:endParaRPr>
          </a:p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Кашка сладенькая</a:t>
            </a:r>
            <a:endParaRPr lang="ru-RU" sz="2400" b="1" dirty="0">
              <a:solidFill>
                <a:srgbClr val="C00000"/>
              </a:solidFill>
              <a:latin typeface="Tahoma"/>
            </a:endParaRPr>
          </a:p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Горшочек не разбить –</a:t>
            </a:r>
            <a:endParaRPr lang="ru-RU" sz="2400" b="1" dirty="0">
              <a:solidFill>
                <a:srgbClr val="C00000"/>
              </a:solidFill>
              <a:latin typeface="Tahoma"/>
            </a:endParaRPr>
          </a:p>
          <a:p>
            <a:pPr marL="270510" indent="-270510" algn="just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И кашку не добыть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270510" indent="-270510" algn="just"/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270510" indent="-270510" algn="just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Кто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на своей голове лес носит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?</a:t>
            </a:r>
          </a:p>
          <a:p>
            <a:pPr marL="270510" indent="-270510" algn="just"/>
            <a:endParaRPr lang="ru-RU" sz="2400" b="1" dirty="0">
              <a:solidFill>
                <a:srgbClr val="C00000"/>
              </a:solidFill>
              <a:latin typeface="Times New Roman"/>
            </a:endParaRPr>
          </a:p>
          <a:p>
            <a:pPr marL="270510" indent="-270510" algn="just"/>
            <a:r>
              <a:rPr lang="ru-RU" sz="2400" b="0" i="0" dirty="0" smtClean="0">
                <a:solidFill>
                  <a:srgbClr val="76725B"/>
                </a:solidFill>
                <a:effectLst/>
                <a:latin typeface="Trebuchet MS"/>
              </a:rPr>
              <a:t>•</a:t>
            </a:r>
            <a:r>
              <a:rPr lang="ru-RU" sz="2400" b="1" i="0" dirty="0" smtClean="0">
                <a:solidFill>
                  <a:srgbClr val="C00000"/>
                </a:solidFill>
                <a:effectLst/>
                <a:latin typeface="Trebuchet MS"/>
              </a:rPr>
              <a:t>Кругом вода, а с питьем беда</a:t>
            </a:r>
            <a:r>
              <a:rPr lang="ru-RU" sz="2400" b="0" i="0" dirty="0" smtClean="0">
                <a:solidFill>
                  <a:srgbClr val="76725B"/>
                </a:solidFill>
                <a:effectLst/>
                <a:latin typeface="Trebuchet MS"/>
              </a:rPr>
              <a:t>.</a:t>
            </a:r>
          </a:p>
          <a:p>
            <a:pPr marL="270510" indent="-270510" algn="just"/>
            <a:endParaRPr lang="ru-RU" sz="2400" dirty="0">
              <a:solidFill>
                <a:srgbClr val="76725B"/>
              </a:solidFill>
              <a:latin typeface="Trebuchet MS"/>
            </a:endParaRPr>
          </a:p>
          <a:p>
            <a:pPr marL="270510" indent="-270510" algn="just"/>
            <a:r>
              <a:rPr lang="ru-RU" sz="2400" b="0" i="0" dirty="0" smtClean="0">
                <a:solidFill>
                  <a:srgbClr val="76725B"/>
                </a:solidFill>
                <a:effectLst/>
                <a:latin typeface="Trebuchet MS"/>
              </a:rPr>
              <a:t> .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На дне, где тихо и темно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Лежит усатое бревно.</a:t>
            </a:r>
            <a:endParaRPr lang="ru-RU" sz="2400" b="1" dirty="0">
              <a:solidFill>
                <a:srgbClr val="C00000"/>
              </a:solidFill>
              <a:latin typeface="Tahoma"/>
            </a:endParaRPr>
          </a:p>
        </p:txBody>
      </p:sp>
      <p:pic>
        <p:nvPicPr>
          <p:cNvPr id="6146" name="Picture 2" descr="http://im0-tub-ru.yandex.net/i?id=78ba9c8e767884d9257c1195a9c11c6e-54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66851"/>
            <a:ext cx="2375933" cy="13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ru.yandex.net/i?id=f9af2551c7024129a6be45758689c37f-39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6" y="3573016"/>
            <a:ext cx="22106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2-tub-ru.yandex.net/i?id=8fc20bdd6ad2c1c4f914c1c934c1139f-14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83" y="3284971"/>
            <a:ext cx="11290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1-tub-ru.yandex.net/i?id=fbc2083fe5c09e59e1c51c02742de84d-10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70" y="1813979"/>
            <a:ext cx="24842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1-tub-ru.yandex.net/i?id=3a62406a938256a2b3d32c35f18b4687-139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18" y="385229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4801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144</Words>
  <Application>Microsoft Office PowerPoint</Application>
  <PresentationFormat>Экран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11</cp:revision>
  <dcterms:created xsi:type="dcterms:W3CDTF">2014-09-24T18:46:53Z</dcterms:created>
  <dcterms:modified xsi:type="dcterms:W3CDTF">2014-09-24T20:26:00Z</dcterms:modified>
</cp:coreProperties>
</file>