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59" r:id="rId7"/>
    <p:sldId id="265" r:id="rId8"/>
    <p:sldId id="266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A7D47-FC36-4CD9-AF55-3BE5A81F4242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D39DB-AD61-4CB6-90F8-E52D7854AB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6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39DB-AD61-4CB6-90F8-E52D7854AB8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39DB-AD61-4CB6-90F8-E52D7854AB8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39DB-AD61-4CB6-90F8-E52D7854AB8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39DB-AD61-4CB6-90F8-E52D7854AB8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39DB-AD61-4CB6-90F8-E52D7854AB8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39DB-AD61-4CB6-90F8-E52D7854AB8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39DB-AD61-4CB6-90F8-E52D7854AB8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D39DB-AD61-4CB6-90F8-E52D7854AB8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68446-8AE4-43CA-86AB-61DBAFAA7C3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E975-FEF5-4F59-AE86-18F9B5FE1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D268446-8AE4-43CA-86AB-61DBAFAA7C3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1D5E975-FEF5-4F59-AE86-18F9B5FE1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Verdana" pitchFamily="34" charset="0"/>
              </a:rPr>
              <a:t>«Согласные звуки [в], [</a:t>
            </a:r>
            <a:r>
              <a:rPr lang="ru-RU" sz="3600" b="1" dirty="0" err="1" smtClean="0">
                <a:solidFill>
                  <a:srgbClr val="0070C0"/>
                </a:solidFill>
                <a:latin typeface="Verdana" pitchFamily="34" charset="0"/>
              </a:rPr>
              <a:t>в</a:t>
            </a:r>
            <a:r>
              <a:rPr lang="ru-RU" sz="3600" b="1" baseline="30000" dirty="0" smtClean="0">
                <a:solidFill>
                  <a:srgbClr val="0070C0"/>
                </a:solidFill>
                <a:latin typeface="Verdana" pitchFamily="34" charset="0"/>
              </a:rPr>
              <a:t>,</a:t>
            </a:r>
            <a:r>
              <a:rPr lang="ru-RU" sz="3600" b="1" dirty="0" smtClean="0">
                <a:solidFill>
                  <a:srgbClr val="0070C0"/>
                </a:solidFill>
                <a:latin typeface="Verdana" pitchFamily="34" charset="0"/>
              </a:rPr>
              <a:t>], буквы В, в.» </a:t>
            </a:r>
            <a:endParaRPr lang="ru-RU" sz="3600" b="1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55496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Verdana" pitchFamily="34" charset="0"/>
              </a:rPr>
              <a:t>«Проверь»</a:t>
            </a:r>
            <a:endParaRPr lang="ru-RU" b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3" name="Рисунок 2" descr="сова принесла зад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2160240" cy="2191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78092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andara" pitchFamily="34" charset="0"/>
              </a:rPr>
              <a:t>   </a:t>
            </a:r>
            <a:r>
              <a:rPr lang="ru-RU" sz="4800" b="1" dirty="0" err="1" smtClean="0"/>
              <a:t>аин</a:t>
            </a:r>
            <a:r>
              <a:rPr lang="ru-RU" sz="4800" b="1" dirty="0" err="1" smtClean="0">
                <a:solidFill>
                  <a:srgbClr val="FF0000"/>
                </a:solidFill>
              </a:rPr>
              <a:t>воск</a:t>
            </a:r>
            <a:r>
              <a:rPr lang="ru-RU" sz="4800" b="1" dirty="0" err="1" smtClean="0"/>
              <a:t>тл</a:t>
            </a:r>
            <a:r>
              <a:rPr lang="ru-RU" sz="4800" b="1" dirty="0" err="1" smtClean="0">
                <a:solidFill>
                  <a:srgbClr val="FF0000"/>
                </a:solidFill>
              </a:rPr>
              <a:t>варка</a:t>
            </a:r>
            <a:r>
              <a:rPr lang="ru-RU" sz="4800" b="1" dirty="0" err="1" smtClean="0"/>
              <a:t>выиро</a:t>
            </a:r>
            <a:r>
              <a:rPr lang="ru-RU" sz="4800" b="1" dirty="0" err="1" smtClean="0">
                <a:solidFill>
                  <a:srgbClr val="FF0000"/>
                </a:solidFill>
              </a:rPr>
              <a:t>вкус</a:t>
            </a:r>
            <a:r>
              <a:rPr lang="ru-RU" sz="4800" b="1" dirty="0" err="1" smtClean="0"/>
              <a:t>н</a:t>
            </a:r>
            <a:endParaRPr lang="ru-RU" sz="4800" b="1" dirty="0" smtClean="0"/>
          </a:p>
          <a:p>
            <a:r>
              <a:rPr lang="ru-RU" sz="4800" b="1" dirty="0" smtClean="0"/>
              <a:t>   </a:t>
            </a:r>
            <a:r>
              <a:rPr lang="ru-RU" sz="4800" b="1" dirty="0" err="1" smtClean="0"/>
              <a:t>воин</a:t>
            </a:r>
            <a:r>
              <a:rPr lang="ru-RU" sz="4800" b="1" dirty="0" err="1" smtClean="0">
                <a:solidFill>
                  <a:srgbClr val="FF0000"/>
                </a:solidFill>
              </a:rPr>
              <a:t>восток</a:t>
            </a:r>
            <a:r>
              <a:rPr lang="ru-RU" sz="4800" b="1" dirty="0" err="1" smtClean="0"/>
              <a:t>итнуарл</a:t>
            </a:r>
            <a:r>
              <a:rPr lang="ru-RU" sz="4800" b="1" dirty="0" err="1" smtClean="0">
                <a:solidFill>
                  <a:srgbClr val="FF0000"/>
                </a:solidFill>
              </a:rPr>
              <a:t>вулка</a:t>
            </a:r>
            <a:r>
              <a:rPr lang="ru-RU" sz="4800" b="1" dirty="0" err="1">
                <a:solidFill>
                  <a:srgbClr val="FF0000"/>
                </a:solidFill>
              </a:rPr>
              <a:t>н</a:t>
            </a:r>
            <a:r>
              <a:rPr lang="ru-RU" sz="4800" b="1" dirty="0" err="1" smtClean="0"/>
              <a:t>у</a:t>
            </a:r>
            <a:endParaRPr lang="ru-RU" sz="4800" b="1" dirty="0" smtClean="0"/>
          </a:p>
          <a:p>
            <a:r>
              <a:rPr lang="ru-RU" sz="4800" b="1" dirty="0" smtClean="0"/>
              <a:t>   </a:t>
            </a:r>
            <a:r>
              <a:rPr lang="ru-RU" sz="4800" b="1" dirty="0" err="1" smtClean="0"/>
              <a:t>рыно</a:t>
            </a:r>
            <a:r>
              <a:rPr lang="ru-RU" sz="4800" b="1" dirty="0" err="1" smtClean="0">
                <a:solidFill>
                  <a:srgbClr val="FF0000"/>
                </a:solidFill>
              </a:rPr>
              <a:t>ива</a:t>
            </a:r>
            <a:r>
              <a:rPr lang="ru-RU" sz="4800" b="1" dirty="0" err="1" smtClean="0"/>
              <a:t>стрл</a:t>
            </a:r>
            <a:r>
              <a:rPr lang="ru-RU" sz="4800" b="1" dirty="0" err="1" smtClean="0">
                <a:solidFill>
                  <a:srgbClr val="FF0000"/>
                </a:solidFill>
              </a:rPr>
              <a:t>волк</a:t>
            </a:r>
            <a:r>
              <a:rPr lang="ru-RU" sz="4800" b="1" dirty="0" err="1" smtClean="0"/>
              <a:t>тсуы</a:t>
            </a:r>
            <a:r>
              <a:rPr lang="ru-RU" sz="4800" b="1" dirty="0" err="1" smtClean="0">
                <a:solidFill>
                  <a:srgbClr val="FF0000"/>
                </a:solidFill>
              </a:rPr>
              <a:t>встал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964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273630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B050"/>
                </a:solidFill>
                <a:latin typeface="Verdana" pitchFamily="34" charset="0"/>
              </a:rPr>
              <a:t>Урок с Мудрой совой</a:t>
            </a:r>
            <a:endParaRPr lang="ru-RU" sz="66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pic>
        <p:nvPicPr>
          <p:cNvPr id="6" name="Содержимое 5" descr="сова с указко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2304256" cy="226738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Verdana" pitchFamily="34" charset="0"/>
              </a:rPr>
              <a:t>Слоговая таблица</a:t>
            </a:r>
            <a:endParaRPr lang="ru-RU" b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4" name="Содержимое 3" descr="сова сидит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404813"/>
            <a:ext cx="714375" cy="1047750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6493" y="1196751"/>
          <a:ext cx="8640962" cy="4680520"/>
        </p:xfrm>
        <a:graphic>
          <a:graphicData uri="http://schemas.openxmlformats.org/drawingml/2006/table">
            <a:tbl>
              <a:tblPr/>
              <a:tblGrid>
                <a:gridCol w="1439261"/>
                <a:gridCol w="1445735"/>
                <a:gridCol w="1446814"/>
                <a:gridCol w="1508311"/>
                <a:gridCol w="1446814"/>
                <a:gridCol w="1354027"/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endParaRPr lang="ru-RU" sz="4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1212C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741" marR="40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35696" y="1916832"/>
            <a:ext cx="12634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на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1916832"/>
            <a:ext cx="12426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ну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916832"/>
            <a:ext cx="13083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но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1916832"/>
            <a:ext cx="14879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ны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1844824"/>
            <a:ext cx="13276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ни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2852936"/>
            <a:ext cx="12987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2852936"/>
            <a:ext cx="12743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2780928"/>
            <a:ext cx="13404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2852936"/>
            <a:ext cx="1500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мы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24328" y="2852936"/>
            <a:ext cx="13580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712" y="3717032"/>
            <a:ext cx="10903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та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2040" y="3717032"/>
            <a:ext cx="11267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то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56176" y="3789040"/>
            <a:ext cx="13147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ты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68344" y="3717032"/>
            <a:ext cx="11544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ти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19872" y="3717032"/>
            <a:ext cx="10695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ту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29057" y="4653136"/>
            <a:ext cx="11863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19872" y="4653136"/>
            <a:ext cx="11785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60032" y="4653136"/>
            <a:ext cx="1226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96336" y="4581128"/>
            <a:ext cx="12634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51920" y="1628800"/>
            <a:ext cx="4392488" cy="41044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95936" y="332656"/>
            <a:ext cx="4176464" cy="1143000"/>
          </a:xfrm>
        </p:spPr>
        <p:txBody>
          <a:bodyPr/>
          <a:lstStyle/>
          <a:p>
            <a:r>
              <a:rPr lang="ru-RU" sz="8000" b="1" dirty="0" smtClean="0">
                <a:solidFill>
                  <a:srgbClr val="0070C0"/>
                </a:solidFill>
                <a:latin typeface="Bookman Old Style" pitchFamily="18" charset="0"/>
              </a:rPr>
              <a:t>Буква</a:t>
            </a:r>
            <a:endParaRPr lang="ru-RU" sz="8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сова с книгой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67544" y="404664"/>
            <a:ext cx="2784477" cy="39382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95936" y="1268760"/>
            <a:ext cx="424346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</a:t>
            </a:r>
            <a:endParaRPr lang="ru-RU" sz="3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2592" y="404664"/>
            <a:ext cx="65014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Verdana" pitchFamily="34" charset="0"/>
              </a:rPr>
              <a:t>Читаем вместе </a:t>
            </a:r>
            <a:br>
              <a:rPr lang="ru-RU" b="1" dirty="0" smtClean="0">
                <a:solidFill>
                  <a:srgbClr val="0070C0"/>
                </a:solidFill>
                <a:latin typeface="Verdana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Verdana" pitchFamily="34" charset="0"/>
              </a:rPr>
              <a:t>с Мудрой совой</a:t>
            </a:r>
            <a:endParaRPr lang="ru-RU" b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3" name="Рисунок 2" descr="сова чита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771800" cy="2771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536" y="3068960"/>
            <a:ext cx="15648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err="1">
                <a:latin typeface="Verdana" pitchFamily="34" charset="0"/>
              </a:rPr>
              <a:t>ва</a:t>
            </a:r>
            <a:endParaRPr lang="ru-RU" sz="8000" dirty="0">
              <a:latin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2132856"/>
            <a:ext cx="237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/>
              <a:t> </a:t>
            </a:r>
            <a:r>
              <a:rPr lang="ru-RU" sz="8000" b="1" dirty="0" err="1">
                <a:latin typeface="Verdana" pitchFamily="34" charset="0"/>
              </a:rPr>
              <a:t>ви</a:t>
            </a:r>
            <a:endParaRPr lang="ru-RU" sz="8000" dirty="0">
              <a:latin typeface="Verdana" pitchFamily="34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51520" y="4077072"/>
            <a:ext cx="201622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48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во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27784" y="3356992"/>
            <a:ext cx="15472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err="1">
                <a:latin typeface="Verdana" pitchFamily="34" charset="0"/>
              </a:rPr>
              <a:t>ву</a:t>
            </a:r>
            <a:endParaRPr lang="ru-RU" sz="8000" dirty="0">
              <a:latin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55776" y="4581128"/>
            <a:ext cx="18405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latin typeface="Verdana" pitchFamily="34" charset="0"/>
              </a:rPr>
              <a:t>вы</a:t>
            </a:r>
            <a:endParaRPr lang="ru-RU" sz="8000" dirty="0"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1941" y="1772816"/>
            <a:ext cx="21018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Verdana" pitchFamily="34" charset="0"/>
              </a:rPr>
              <a:t>Вы</a:t>
            </a:r>
            <a:endParaRPr lang="ru-RU" sz="8800" b="1" dirty="0"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4564" y="3068960"/>
            <a:ext cx="24721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Verdana" pitchFamily="34" charset="0"/>
              </a:rPr>
              <a:t>Вас</a:t>
            </a:r>
            <a:endParaRPr lang="ru-RU" sz="8800" b="1" dirty="0"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3506" y="4458017"/>
            <a:ext cx="27334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latin typeface="Verdana" pitchFamily="34" charset="0"/>
              </a:rPr>
              <a:t>Вам</a:t>
            </a:r>
            <a:endParaRPr lang="ru-RU" sz="8800" b="1" dirty="0">
              <a:latin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Verdana" pitchFamily="34" charset="0"/>
              </a:rPr>
              <a:t>Рыболовы</a:t>
            </a:r>
            <a:endParaRPr lang="ru-RU" b="1" dirty="0"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/>
              <a:t>    Вова и Иван были на пруду. Они ловили рыбу. С ними был кот Барсик.</a:t>
            </a:r>
          </a:p>
          <a:p>
            <a:pPr algn="just"/>
            <a:r>
              <a:rPr lang="ru-RU" sz="4000" b="1" dirty="0" smtClean="0"/>
              <a:t>Он лапой ловил рыбу, но упал в воду.  Вова вынул кота.  Иван дал Барсику рыбку.</a:t>
            </a:r>
            <a:endParaRPr lang="ru-RU" sz="4000" b="1" dirty="0"/>
          </a:p>
        </p:txBody>
      </p:sp>
      <p:pic>
        <p:nvPicPr>
          <p:cNvPr id="6" name="Рисунок 5" descr="сова чита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385876" y="3861048"/>
            <a:ext cx="2590863" cy="259086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Когда так говорят?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838" y="1484784"/>
            <a:ext cx="6896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Воробей клевал крошки.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4909" y="1897222"/>
            <a:ext cx="6252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Рыба хорошо клевала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54909" y="2703040"/>
            <a:ext cx="5424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Витя клевал носом.</a:t>
            </a:r>
            <a:endParaRPr lang="ru-RU" sz="4800" b="1" dirty="0"/>
          </a:p>
        </p:txBody>
      </p:sp>
      <p:pic>
        <p:nvPicPr>
          <p:cNvPr id="1026" name="Picture 2" descr="Воробей клюет хлебные крошки; фото 696331, фотограф Argument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188" r="17669" b="23732"/>
          <a:stretch/>
        </p:blipFill>
        <p:spPr bwMode="auto">
          <a:xfrm>
            <a:off x="4491735" y="2347860"/>
            <a:ext cx="414250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ото с рыбалки: 9.12.10 .Блазново,клевало хорошо до 13.30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56" y="2728219"/>
            <a:ext cx="4966822" cy="37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ы фотоконкурса &quot;Любимые дети в Интернете&quot; от Сумма …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4" t="20789" r="3724" b="11005"/>
          <a:stretch/>
        </p:blipFill>
        <p:spPr bwMode="auto">
          <a:xfrm>
            <a:off x="5607199" y="3534037"/>
            <a:ext cx="3549408" cy="31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979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Значение слова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780074"/>
            <a:ext cx="48990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/>
              <a:t>клевать</a:t>
            </a:r>
            <a:endParaRPr lang="ru-RU" sz="9600" b="1" i="1" dirty="0"/>
          </a:p>
        </p:txBody>
      </p:sp>
      <p:pic>
        <p:nvPicPr>
          <p:cNvPr id="4" name="Рисунок 3" descr="сова с книгой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2746" y="2204864"/>
            <a:ext cx="2784477" cy="39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21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55496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Verdana" pitchFamily="34" charset="0"/>
              </a:rPr>
              <a:t>«Найди слово с буквой В,В»</a:t>
            </a:r>
            <a:endParaRPr lang="ru-RU" b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3" name="Рисунок 2" descr="сова принесла зад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2160240" cy="2191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78092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andara" pitchFamily="34" charset="0"/>
              </a:rPr>
              <a:t>   </a:t>
            </a:r>
            <a:r>
              <a:rPr lang="ru-RU" sz="4800" b="1" dirty="0" err="1" smtClean="0">
                <a:latin typeface="Candara" pitchFamily="34" charset="0"/>
              </a:rPr>
              <a:t>аинвосктлваркавыировкусн</a:t>
            </a:r>
            <a:endParaRPr lang="ru-RU" sz="4800" b="1" dirty="0" smtClean="0">
              <a:latin typeface="Candara" pitchFamily="34" charset="0"/>
            </a:endParaRPr>
          </a:p>
          <a:p>
            <a:r>
              <a:rPr lang="ru-RU" sz="4800" b="1" dirty="0" smtClean="0">
                <a:latin typeface="Candara" pitchFamily="34" charset="0"/>
              </a:rPr>
              <a:t>   </a:t>
            </a:r>
            <a:r>
              <a:rPr lang="ru-RU" sz="4800" b="1" dirty="0" err="1" smtClean="0">
                <a:latin typeface="Candara" pitchFamily="34" charset="0"/>
              </a:rPr>
              <a:t>воинвостокитнуарлвулка</a:t>
            </a:r>
            <a:r>
              <a:rPr lang="ru-RU" sz="4800" b="1" dirty="0" err="1">
                <a:latin typeface="Candara" pitchFamily="34" charset="0"/>
              </a:rPr>
              <a:t>н</a:t>
            </a:r>
            <a:r>
              <a:rPr lang="ru-RU" sz="4800" b="1" dirty="0" err="1" smtClean="0">
                <a:latin typeface="Candara" pitchFamily="34" charset="0"/>
              </a:rPr>
              <a:t>у</a:t>
            </a:r>
            <a:endParaRPr lang="ru-RU" sz="4800" b="1" dirty="0" smtClean="0">
              <a:latin typeface="Candara" pitchFamily="34" charset="0"/>
            </a:endParaRPr>
          </a:p>
          <a:p>
            <a:r>
              <a:rPr lang="ru-RU" sz="4800" b="1" dirty="0" smtClean="0">
                <a:latin typeface="Candara" pitchFamily="34" charset="0"/>
              </a:rPr>
              <a:t>   </a:t>
            </a:r>
            <a:r>
              <a:rPr lang="ru-RU" sz="4800" b="1" dirty="0" err="1" smtClean="0">
                <a:latin typeface="Candara" pitchFamily="34" charset="0"/>
              </a:rPr>
              <a:t>рыноивастрлволктсуывстал</a:t>
            </a:r>
            <a:endParaRPr lang="ru-RU" sz="4800" b="1" dirty="0">
              <a:latin typeface="Candar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196</TotalTime>
  <Words>150</Words>
  <Application>Microsoft Office PowerPoint</Application>
  <PresentationFormat>Экран (4:3)</PresentationFormat>
  <Paragraphs>68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Тема4</vt:lpstr>
      <vt:lpstr>«Согласные звуки [в], [в,], буквы В, в.» </vt:lpstr>
      <vt:lpstr>Урок с Мудрой совой</vt:lpstr>
      <vt:lpstr>Слоговая таблица</vt:lpstr>
      <vt:lpstr>Буква</vt:lpstr>
      <vt:lpstr>Читаем вместе  с Мудрой совой</vt:lpstr>
      <vt:lpstr>Рыболовы</vt:lpstr>
      <vt:lpstr>Когда так говорят?</vt:lpstr>
      <vt:lpstr>Значение слова</vt:lpstr>
      <vt:lpstr>«Найди слово с буквой В,В»</vt:lpstr>
      <vt:lpstr>«Проверь»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«Согласные звуки [в], [в,], буквы В, в.»</dc:title>
  <dc:creator>админи</dc:creator>
  <cp:lastModifiedBy>пк</cp:lastModifiedBy>
  <cp:revision>24</cp:revision>
  <dcterms:created xsi:type="dcterms:W3CDTF">2010-07-19T14:11:12Z</dcterms:created>
  <dcterms:modified xsi:type="dcterms:W3CDTF">2014-11-24T15:06:37Z</dcterms:modified>
</cp:coreProperties>
</file>