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3" r:id="rId3"/>
    <p:sldId id="268" r:id="rId4"/>
    <p:sldId id="275" r:id="rId5"/>
    <p:sldId id="265" r:id="rId6"/>
    <p:sldId id="270" r:id="rId7"/>
    <p:sldId id="257" r:id="rId8"/>
    <p:sldId id="272" r:id="rId9"/>
    <p:sldId id="273" r:id="rId10"/>
    <p:sldId id="266" r:id="rId11"/>
    <p:sldId id="267" r:id="rId12"/>
    <p:sldId id="274" r:id="rId13"/>
    <p:sldId id="258" r:id="rId14"/>
    <p:sldId id="259" r:id="rId15"/>
    <p:sldId id="260" r:id="rId16"/>
    <p:sldId id="26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54A9B3-663E-4765-870F-4D4854EB1012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89004-6E20-42EE-B956-9120251DB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государственный образовательный стандарт дошкольного образования.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8208912" cy="39604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4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развивающей предметной среды  в дошкольных образовательных организациях» </a:t>
            </a:r>
            <a:endParaRPr lang="ru-RU" sz="4400" b="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пространства 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20472" cy="56886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11200" dirty="0" smtClean="0">
                <a:solidFill>
                  <a:schemeClr val="bg1"/>
                </a:solidFill>
              </a:rPr>
              <a:t>– для сюжетно-ролевых и режиссерских игр (театрализованная деятельность, </a:t>
            </a:r>
            <a:r>
              <a:rPr lang="ru-RU" sz="11200" dirty="0" err="1" smtClean="0">
                <a:solidFill>
                  <a:schemeClr val="bg1"/>
                </a:solidFill>
              </a:rPr>
              <a:t>ряжение</a:t>
            </a:r>
            <a:r>
              <a:rPr lang="ru-RU" sz="11200" dirty="0" smtClean="0">
                <a:solidFill>
                  <a:schemeClr val="bg1"/>
                </a:solidFill>
              </a:rPr>
              <a:t>, освоение социальных ролей и профессий и пр.); </a:t>
            </a:r>
          </a:p>
          <a:p>
            <a:r>
              <a:rPr lang="ru-RU" sz="11200" dirty="0" smtClean="0">
                <a:solidFill>
                  <a:schemeClr val="bg1"/>
                </a:solidFill>
              </a:rPr>
              <a:t>– для познавательной активности (экспериментирование с различными материалами, развитие речи, наблюдение за природными явлениями, развитие математических представлений и пр.); </a:t>
            </a:r>
          </a:p>
          <a:p>
            <a:r>
              <a:rPr lang="ru-RU" sz="11200" dirty="0" smtClean="0">
                <a:solidFill>
                  <a:schemeClr val="bg1"/>
                </a:solidFill>
              </a:rPr>
              <a:t>– для самостоятельной деятельности детей (конструирование из различных материалов, художественно-продуктивная деятельность, ознакомление с литературой, выставка детского творчества, центр патриотического воспитания и пр.); </a:t>
            </a:r>
          </a:p>
          <a:p>
            <a:r>
              <a:rPr lang="ru-RU" sz="11200" dirty="0" smtClean="0">
                <a:solidFill>
                  <a:schemeClr val="bg1"/>
                </a:solidFill>
              </a:rPr>
              <a:t>– для двигательной активности (спортивные игры, соревнования и пр.);</a:t>
            </a:r>
            <a:br>
              <a:rPr lang="ru-RU" sz="11200" dirty="0" smtClean="0">
                <a:solidFill>
                  <a:schemeClr val="bg1"/>
                </a:solidFill>
              </a:rPr>
            </a:br>
            <a:endParaRPr lang="ru-RU" sz="1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548681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– для настольно-печатных и развивающих игр (рассматривание иллюстрированного материала, дидактические игры и пр.); </a:t>
            </a:r>
            <a:endParaRPr lang="ru-RU" sz="3200" b="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– для экспериментирования и наблюдения за природными явлениями (экспериментальные лаборатории, календарь природы, центры для организации различных проектов и пр.); </a:t>
            </a:r>
            <a:endParaRPr lang="ru-RU" sz="3200" b="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– для отдыха (уединение, общение и пр.). 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ru-RU" b="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836712"/>
            <a:ext cx="7344816" cy="28803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Организация образовательного пространства и разнообразие материалов, оборудования и инвентаря (в здании и на участке) должны обеспечивать: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игровую, познавательную, исследовательскую и творческую активность</a:t>
            </a:r>
            <a:r>
              <a:rPr lang="ru-RU" sz="2400" dirty="0" smtClean="0">
                <a:solidFill>
                  <a:schemeClr val="bg1"/>
                </a:solidFill>
              </a:rPr>
              <a:t> всех воспитанников, </a:t>
            </a:r>
            <a:r>
              <a:rPr lang="ru-RU" sz="2400" b="1" dirty="0" smtClean="0">
                <a:solidFill>
                  <a:schemeClr val="bg1"/>
                </a:solidFill>
              </a:rPr>
              <a:t>экспериментирование с доступными детям материалами </a:t>
            </a:r>
            <a:r>
              <a:rPr lang="ru-RU" sz="2400" dirty="0" smtClean="0">
                <a:solidFill>
                  <a:schemeClr val="bg1"/>
                </a:solidFill>
              </a:rPr>
              <a:t>(в том числе с песком и водой);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двигательную активность</a:t>
            </a:r>
            <a:r>
              <a:rPr lang="ru-RU" sz="2400" dirty="0" smtClean="0">
                <a:solidFill>
                  <a:schemeClr val="bg1"/>
                </a:solidFill>
              </a:rPr>
              <a:t>, в том числе развитие крупной и мелкой моторики, участие в подвижных играх и соревнованиях;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эмоциональное благополучие детей </a:t>
            </a:r>
            <a:r>
              <a:rPr lang="ru-RU" sz="2400" dirty="0" smtClean="0">
                <a:solidFill>
                  <a:schemeClr val="bg1"/>
                </a:solidFill>
              </a:rPr>
              <a:t>во взаимодействии с предметно-пространственным окружением;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возможность самовыражения детей.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err="1" smtClean="0">
                <a:solidFill>
                  <a:srgbClr val="002060"/>
                </a:solidFill>
                <a:effectLst/>
              </a:rPr>
              <a:t>Трансформируемость</a:t>
            </a:r>
            <a:r>
              <a:rPr lang="ru-RU" u="sng" dirty="0" smtClean="0">
                <a:solidFill>
                  <a:srgbClr val="002060"/>
                </a:solidFill>
                <a:effectLst/>
              </a:rPr>
              <a:t> пространства 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детей;</a:t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2060"/>
                </a:solidFill>
                <a:effectLst/>
              </a:rPr>
              <a:t>Полифункциональность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материалов 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62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возможность разнообразного использования различных составляющих предметной среды, например, детской мебели, матов, мягких модулей, ширм и т.д.;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наличие в Организации или Группе полифункциональных (не обладающих жестко закрепленным способом употребления) предметов, в том числе природных материалов, пригодных для использования в разных видах детской активности (в том числе в качестве предметов-заместителей в детской игре).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Вариативность среды</a:t>
            </a:r>
            <a:r>
              <a:rPr lang="ru-RU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b="0" dirty="0" smtClean="0">
                <a:solidFill>
                  <a:srgbClr val="002060"/>
                </a:solidFill>
                <a:effectLst/>
              </a:rPr>
            </a:b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006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Наличие в Организации или Группе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Доступность среды </a:t>
            </a:r>
            <a:r>
              <a:rPr lang="ru-RU" b="0" dirty="0" smtClean="0">
                <a:solidFill>
                  <a:srgbClr val="002060"/>
                </a:solidFill>
              </a:rPr>
              <a:t/>
            </a:r>
            <a:br>
              <a:rPr lang="ru-RU" b="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6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Доступность 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исправность и сохранность материалов и оборудования.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Безопасность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Соответствие всех её элементов требованиям по обеспечению надёжности и безопасности их использования</a:t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064896" cy="158417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требования по организации развивающей предметно-пространственной среды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9971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 Конституция Российской Федерации;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 Федеральный закон от 29.12.2012 № 273-ФЗ «Об образовании в Российской Федерации»;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 Приказ </a:t>
            </a:r>
            <a:r>
              <a:rPr lang="ru-RU" sz="1800" b="1" dirty="0" err="1" smtClean="0">
                <a:solidFill>
                  <a:schemeClr val="bg1"/>
                </a:solidFill>
              </a:rPr>
              <a:t>Минобрнауки</a:t>
            </a:r>
            <a:r>
              <a:rPr lang="ru-RU" sz="1800" b="1" dirty="0" smtClean="0">
                <a:solidFill>
                  <a:schemeClr val="bg1"/>
                </a:solidFill>
              </a:rPr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 Постановление Главного государственного санитарного врача РФ от 15.05.2013 № 26 «Об утверждении </a:t>
            </a:r>
            <a:r>
              <a:rPr lang="ru-RU" sz="1800" b="1" dirty="0" err="1" smtClean="0">
                <a:solidFill>
                  <a:schemeClr val="bg1"/>
                </a:solidFill>
              </a:rPr>
              <a:t>СанПиН</a:t>
            </a:r>
            <a:r>
              <a:rPr lang="ru-RU" sz="1800" b="1" dirty="0" smtClean="0">
                <a:solidFill>
                  <a:schemeClr val="bg1"/>
                </a:solidFill>
              </a:rPr>
              <a:t> 2.4.1.3049-13 «Санитарно-эпидемиологические требования к Нормативные требования по организации развивающей предметно-пространственной среды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Постановление Главного государственного санитарного врача РФ от 19.12.2013. № 68 «Об утверждении </a:t>
            </a:r>
            <a:r>
              <a:rPr lang="ru-RU" sz="1800" b="1" dirty="0" err="1" smtClean="0">
                <a:solidFill>
                  <a:schemeClr val="bg1"/>
                </a:solidFill>
              </a:rPr>
              <a:t>СанПиН</a:t>
            </a:r>
            <a:r>
              <a:rPr lang="ru-RU" sz="1800" b="1" dirty="0" smtClean="0">
                <a:solidFill>
                  <a:schemeClr val="bg1"/>
                </a:solidFill>
              </a:rPr>
              <a:t> 2.4.1.3147-13 «Санитарно-эпидемиологические требования к дошкольным группам, размещенным в жилых </a:t>
            </a:r>
            <a:r>
              <a:rPr lang="ru-RU" sz="1800" b="1" dirty="0" err="1" smtClean="0">
                <a:solidFill>
                  <a:schemeClr val="bg1"/>
                </a:solidFill>
              </a:rPr>
              <a:t>помеще-ниях</a:t>
            </a:r>
            <a:r>
              <a:rPr lang="ru-RU" sz="1800" b="1" dirty="0" smtClean="0">
                <a:solidFill>
                  <a:schemeClr val="bg1"/>
                </a:solidFill>
              </a:rPr>
              <a:t> жилищного фонда»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 Письмо Минобразования России от 17 мая 1995 года № 61/19-12 «О психолого-педагогических требованиях к играм и игрушкам в современных условиях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к развивающей предметно-пространственной среде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.</a:t>
            </a:r>
            <a:r>
              <a:rPr lang="ru-RU" b="0" dirty="0" smtClean="0">
                <a:solidFill>
                  <a:srgbClr val="002060"/>
                </a:solidFill>
              </a:rPr>
              <a:t/>
            </a:r>
            <a:br>
              <a:rPr lang="ru-RU" b="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76456" cy="59046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Развивающая предметно-пространственная среда обеспечивает </a:t>
            </a:r>
            <a:r>
              <a:rPr lang="ru-RU" b="1" dirty="0" smtClean="0">
                <a:solidFill>
                  <a:schemeClr val="bg1"/>
                </a:solidFill>
              </a:rPr>
              <a:t>максимальную реализацию образовательного потенциала пространства </a:t>
            </a:r>
            <a:r>
              <a:rPr lang="ru-RU" dirty="0" smtClean="0">
                <a:solidFill>
                  <a:schemeClr val="bg1"/>
                </a:solidFill>
              </a:rPr>
              <a:t>Организации, Группы, а также территории, прилегающей к Организации или находящейся на небольшом удалении, приспособленной для реализации Программы (далее - участок),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9106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8388424" cy="11521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 организации развивающей предметно-пространственной среды ДОО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828092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-</a:t>
            </a:r>
            <a:r>
              <a:rPr lang="ru-RU" sz="1800" b="1" dirty="0" smtClean="0">
                <a:solidFill>
                  <a:schemeClr val="bg1"/>
                </a:solidFill>
              </a:rPr>
              <a:t>Охрана и укрепление физического и психического здоровья и эмоционального благополучия детей.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-Максимальная реализация образовательного потенциала пространства Организации, Группы и прилегающей территории, приспособленной для реализации Программы ФГОС.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-Построение вариативного развивающего образования, ориентированного на возможность свободного выбора детьми материалов, видов активности, участников совместной деятельности и общения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-Создание условия для ежедневной трудовой деятельности и мотивации непрерывного самосовершенствования профессиональное развитие педагогических работников.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-Открытость дошкольного образования и вовлечение родителей (законных представителей) непосредственно в образовательную деятельность.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-Построение образовательной деятельности на основе взаимодействия взрослых с детьми, ориентированной на интересы и возможности каждого ребенка 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-Создание равных условий, максимально способствующих реализации различных образовательных программ в дошкольных образованиях для детей, принадлежащих к разным национально-культурным, религиозным общностям и социальным слоям.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 развивающей предметно-пространственной среды ДОО </a:t>
            </a:r>
            <a:r>
              <a:rPr lang="ru-RU" b="0" dirty="0" smtClean="0">
                <a:solidFill>
                  <a:srgbClr val="002060"/>
                </a:solidFill>
              </a:rPr>
              <a:t/>
            </a:r>
            <a:br>
              <a:rPr lang="ru-RU" b="0" dirty="0" smtClean="0">
                <a:solidFill>
                  <a:srgbClr val="002060"/>
                </a:solidFill>
              </a:rPr>
            </a:br>
            <a:r>
              <a:rPr lang="ru-RU" b="0" dirty="0" smtClean="0">
                <a:solidFill>
                  <a:srgbClr val="002060"/>
                </a:solidFill>
              </a:rPr>
              <a:t/>
            </a:r>
            <a:br>
              <a:rPr lang="ru-RU" b="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661248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Реализация различных образовательных программ с учётом применения инклюзивного образования, а также национально-культурных, климатических и других условий.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- Организация образовательного потенциала пространства ДОО и материалов, оборудования и инвентаря для развития детей дошкольного возраста, охраны и укрепления их здоровья, учёта индивидуальных особенностей детей и коррекции их развития.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- Реализация двигательной активности детей, возможности общения и совместной деятельности детей и взрослых, а также возможности для уединения.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06925" y="273050"/>
            <a:ext cx="4537075" cy="639603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type="body" idx="4294967295"/>
          </p:nvPr>
        </p:nvSpPr>
        <p:spPr>
          <a:xfrm>
            <a:off x="467544" y="260648"/>
            <a:ext cx="8676456" cy="65973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Развивающая предметно-пространственная среда должна обеспечивать: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реализацию различных образовательных программ;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в случае организации инклюзивного образования - необходимые для него условия;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учет национально-культурных, климатических условий, в которых осуществляется образовательная деятельность; учет возрастных особенностей детей.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820472" cy="65833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 взрослых, двигательной активности детей, а также возможности для уединения.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0072" y="2420888"/>
            <a:ext cx="720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04664"/>
            <a:ext cx="633670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  <a:endParaRPr lang="ru-RU" sz="4400" b="0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0" dirty="0" smtClean="0">
                <a:solidFill>
                  <a:srgbClr val="002060"/>
                </a:solidFill>
              </a:rPr>
              <a:t/>
            </a:r>
            <a:br>
              <a:rPr lang="ru-RU" sz="4400" b="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Характеристики развивающей предметно-пространственной среды</a:t>
            </a:r>
            <a:r>
              <a:rPr lang="ru-RU" sz="4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755576" y="1268760"/>
            <a:ext cx="7848872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*Насыщенность среды 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должна соответствовать:</a:t>
            </a:r>
          </a:p>
          <a:p>
            <a:pPr algn="ctr">
              <a:buNone/>
            </a:pP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*</a:t>
            </a:r>
            <a:r>
              <a:rPr lang="ru-RU" sz="4000" b="1" u="sng" dirty="0" smtClean="0">
                <a:solidFill>
                  <a:schemeClr val="bg1"/>
                </a:solidFill>
              </a:rPr>
              <a:t>возрастным возможностям детей</a:t>
            </a:r>
            <a:r>
              <a:rPr lang="ru-RU" sz="4000" u="sng" dirty="0" smtClean="0">
                <a:solidFill>
                  <a:schemeClr val="bg1"/>
                </a:solidFill>
              </a:rPr>
              <a:t>;</a:t>
            </a:r>
          </a:p>
          <a:p>
            <a:pPr algn="ctr">
              <a:buNone/>
            </a:pPr>
            <a:r>
              <a:rPr lang="ru-RU" sz="4000" u="sng" dirty="0" smtClean="0">
                <a:solidFill>
                  <a:schemeClr val="bg1"/>
                </a:solidFill>
              </a:rPr>
              <a:t>*</a:t>
            </a:r>
            <a:r>
              <a:rPr lang="ru-RU" sz="4000" b="1" u="sng" dirty="0" smtClean="0">
                <a:solidFill>
                  <a:schemeClr val="bg1"/>
                </a:solidFill>
              </a:rPr>
              <a:t>содержанию Программы.</a:t>
            </a:r>
            <a:endParaRPr lang="ru-RU" sz="4000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961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Федеральный государственный образовательный стандарт дошкольного образования.</vt:lpstr>
      <vt:lpstr>Нормативные требования по организации развивающей предметно-пространственной среды  </vt:lpstr>
      <vt:lpstr>Требования к развивающей предметно-пространственной среде. </vt:lpstr>
      <vt:lpstr>Цели организации развивающей предметно-пространственной среды ДОО   </vt:lpstr>
      <vt:lpstr>Функции развивающей предметно-пространственной среды ДОО   </vt:lpstr>
      <vt:lpstr>Слайд 6</vt:lpstr>
      <vt:lpstr>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 взрослых, двигательной активности детей, а также возможности для уединения.  </vt:lpstr>
      <vt:lpstr>Слайд 8</vt:lpstr>
      <vt:lpstr>Характеристики развивающей предметно-пространственной среды </vt:lpstr>
      <vt:lpstr>Организация пространства  </vt:lpstr>
      <vt:lpstr>Слайд 11</vt:lpstr>
      <vt:lpstr>Содержание  </vt:lpstr>
      <vt:lpstr>Трансформируемость пространства  </vt:lpstr>
      <vt:lpstr>Полифункциональность материалов  </vt:lpstr>
      <vt:lpstr>Вариативность среды </vt:lpstr>
      <vt:lpstr>Доступность среды  </vt:lpstr>
      <vt:lpstr>Безопасность </vt:lpstr>
    </vt:vector>
  </TitlesOfParts>
  <Company>Win-Torrent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образования.</dc:title>
  <dc:creator>Svetik</dc:creator>
  <cp:lastModifiedBy>Svetik</cp:lastModifiedBy>
  <cp:revision>10</cp:revision>
  <dcterms:created xsi:type="dcterms:W3CDTF">2015-02-11T18:54:45Z</dcterms:created>
  <dcterms:modified xsi:type="dcterms:W3CDTF">2015-02-15T16:08:51Z</dcterms:modified>
</cp:coreProperties>
</file>