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57" r:id="rId4"/>
    <p:sldId id="258" r:id="rId5"/>
    <p:sldId id="277" r:id="rId6"/>
    <p:sldId id="275" r:id="rId7"/>
    <p:sldId id="276" r:id="rId8"/>
    <p:sldId id="279" r:id="rId9"/>
    <p:sldId id="288" r:id="rId10"/>
    <p:sldId id="286" r:id="rId11"/>
    <p:sldId id="266" r:id="rId12"/>
    <p:sldId id="281" r:id="rId13"/>
    <p:sldId id="263" r:id="rId14"/>
    <p:sldId id="267" r:id="rId15"/>
    <p:sldId id="262" r:id="rId16"/>
    <p:sldId id="28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A9F54"/>
    <a:srgbClr val="CCCCFF"/>
    <a:srgbClr val="99CCFF"/>
    <a:srgbClr val="CCECFF"/>
    <a:srgbClr val="3399FF"/>
    <a:srgbClr val="9999FF"/>
    <a:srgbClr val="99FFCC"/>
    <a:srgbClr val="FFCCFF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9389" autoAdjust="0"/>
  </p:normalViewPr>
  <p:slideViewPr>
    <p:cSldViewPr>
      <p:cViewPr>
        <p:scale>
          <a:sx n="100" d="100"/>
          <a:sy n="100" d="100"/>
        </p:scale>
        <p:origin x="-27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2C135-A840-4BD0-BBC5-41C78E7885D1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02995A8-C29F-483E-877A-497A7FBD1DA1}">
      <dgm:prSet phldrT="[Текст]" custT="1"/>
      <dgm:spPr/>
      <dgm:t>
        <a:bodyPr/>
        <a:lstStyle/>
        <a:p>
          <a:r>
            <a:rPr lang="ru-RU" sz="2000" b="1" dirty="0" smtClean="0">
              <a:latin typeface="Georgia" pitchFamily="18" charset="0"/>
            </a:rPr>
            <a:t>Первый уровень </a:t>
          </a:r>
          <a:endParaRPr lang="ru-RU" sz="2000" b="1" dirty="0">
            <a:latin typeface="Georgia" pitchFamily="18" charset="0"/>
          </a:endParaRPr>
        </a:p>
      </dgm:t>
    </dgm:pt>
    <dgm:pt modelId="{B55164C0-2B87-4E1F-ADB5-8D20749004CB}" type="parTrans" cxnId="{F38EFA14-9F8E-4D63-8FA8-558F5446A3EC}">
      <dgm:prSet/>
      <dgm:spPr/>
      <dgm:t>
        <a:bodyPr/>
        <a:lstStyle/>
        <a:p>
          <a:endParaRPr lang="ru-RU"/>
        </a:p>
      </dgm:t>
    </dgm:pt>
    <dgm:pt modelId="{E6015024-F60A-4BD5-9669-FD104536FD7F}" type="sibTrans" cxnId="{F38EFA14-9F8E-4D63-8FA8-558F5446A3EC}">
      <dgm:prSet/>
      <dgm:spPr/>
      <dgm:t>
        <a:bodyPr/>
        <a:lstStyle/>
        <a:p>
          <a:endParaRPr lang="ru-RU"/>
        </a:p>
      </dgm:t>
    </dgm:pt>
    <dgm:pt modelId="{8872D5C0-F8D7-49DF-B300-8C54BFE56C32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Georgia" pitchFamily="18" charset="0"/>
            </a:rPr>
            <a:t>Приобретение  школьником социальных знаний (об общественных нормах, об устройстве общества, о социально одобряемых и неодобряемых формах поведения в обществе и т.п.), понимания социальной реальности и повседневной жизни. </a:t>
          </a:r>
          <a:endParaRPr lang="ru-RU" sz="1800" dirty="0">
            <a:solidFill>
              <a:srgbClr val="002060"/>
            </a:solidFill>
            <a:latin typeface="Georgia" pitchFamily="18" charset="0"/>
          </a:endParaRPr>
        </a:p>
      </dgm:t>
    </dgm:pt>
    <dgm:pt modelId="{5E91FD3B-D0D3-4F5E-AE9A-B7A106A18D12}" type="parTrans" cxnId="{3A931305-DEEC-4344-A22A-40637354C9C6}">
      <dgm:prSet/>
      <dgm:spPr/>
      <dgm:t>
        <a:bodyPr/>
        <a:lstStyle/>
        <a:p>
          <a:endParaRPr lang="ru-RU"/>
        </a:p>
      </dgm:t>
    </dgm:pt>
    <dgm:pt modelId="{5CA07B3C-E473-49E7-AEB6-C51E61FA7DB5}" type="sibTrans" cxnId="{3A931305-DEEC-4344-A22A-40637354C9C6}">
      <dgm:prSet/>
      <dgm:spPr/>
      <dgm:t>
        <a:bodyPr/>
        <a:lstStyle/>
        <a:p>
          <a:endParaRPr lang="ru-RU"/>
        </a:p>
      </dgm:t>
    </dgm:pt>
    <dgm:pt modelId="{B4988254-1B87-425A-B835-966BB9D5A6B4}">
      <dgm:prSet phldrT="[Текст]" custT="1"/>
      <dgm:spPr/>
      <dgm:t>
        <a:bodyPr/>
        <a:lstStyle/>
        <a:p>
          <a:r>
            <a:rPr lang="ru-RU" sz="2000" b="1" dirty="0" smtClean="0">
              <a:latin typeface="Georgia" pitchFamily="18" charset="0"/>
            </a:rPr>
            <a:t>Второй уровень </a:t>
          </a:r>
          <a:endParaRPr lang="ru-RU" sz="2000" b="1" dirty="0">
            <a:latin typeface="Georgia" pitchFamily="18" charset="0"/>
          </a:endParaRPr>
        </a:p>
      </dgm:t>
    </dgm:pt>
    <dgm:pt modelId="{80A0A2EC-6F00-42A3-AD1A-8039AFAD5FAF}" type="parTrans" cxnId="{68BB7714-5FA3-4653-97B6-43710F32FE97}">
      <dgm:prSet/>
      <dgm:spPr/>
      <dgm:t>
        <a:bodyPr/>
        <a:lstStyle/>
        <a:p>
          <a:endParaRPr lang="ru-RU"/>
        </a:p>
      </dgm:t>
    </dgm:pt>
    <dgm:pt modelId="{C919C939-B0BD-414A-8CCB-CF84D3F39E8A}" type="sibTrans" cxnId="{68BB7714-5FA3-4653-97B6-43710F32FE97}">
      <dgm:prSet/>
      <dgm:spPr/>
      <dgm:t>
        <a:bodyPr/>
        <a:lstStyle/>
        <a:p>
          <a:endParaRPr lang="ru-RU"/>
        </a:p>
      </dgm:t>
    </dgm:pt>
    <dgm:pt modelId="{2EFD74FD-53B6-4167-968F-D1E9645D6403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Georgia" pitchFamily="18" charset="0"/>
            </a:rPr>
            <a:t>Формирование  позитивных отношений школьника к базовым ценностям общества (человек, семья, мир, природа) ценностного отношения к социальной реальности в целом. </a:t>
          </a:r>
          <a:endParaRPr lang="ru-RU" sz="1800" dirty="0">
            <a:solidFill>
              <a:srgbClr val="002060"/>
            </a:solidFill>
            <a:latin typeface="Georgia" pitchFamily="18" charset="0"/>
          </a:endParaRPr>
        </a:p>
      </dgm:t>
    </dgm:pt>
    <dgm:pt modelId="{DE5804E4-B9E5-4BC8-B435-2C1F40C94AF3}" type="parTrans" cxnId="{23BD00FE-5BE5-4B3A-8B8F-0068E65D00C6}">
      <dgm:prSet/>
      <dgm:spPr/>
      <dgm:t>
        <a:bodyPr/>
        <a:lstStyle/>
        <a:p>
          <a:endParaRPr lang="ru-RU"/>
        </a:p>
      </dgm:t>
    </dgm:pt>
    <dgm:pt modelId="{C0F71534-0C52-46E1-A03F-68E3AF3A4381}" type="sibTrans" cxnId="{23BD00FE-5BE5-4B3A-8B8F-0068E65D00C6}">
      <dgm:prSet/>
      <dgm:spPr/>
      <dgm:t>
        <a:bodyPr/>
        <a:lstStyle/>
        <a:p>
          <a:endParaRPr lang="ru-RU"/>
        </a:p>
      </dgm:t>
    </dgm:pt>
    <dgm:pt modelId="{3297CF7F-57CE-464D-BFA4-71FBF61233EE}">
      <dgm:prSet phldrT="[Текст]" custT="1"/>
      <dgm:spPr/>
      <dgm:t>
        <a:bodyPr/>
        <a:lstStyle/>
        <a:p>
          <a:r>
            <a:rPr lang="ru-RU" sz="2000" b="1" dirty="0" smtClean="0">
              <a:latin typeface="Georgia" pitchFamily="18" charset="0"/>
            </a:rPr>
            <a:t>Третий уровень</a:t>
          </a:r>
          <a:endParaRPr lang="ru-RU" sz="2000" b="1" dirty="0">
            <a:latin typeface="Georgia" pitchFamily="18" charset="0"/>
          </a:endParaRPr>
        </a:p>
      </dgm:t>
    </dgm:pt>
    <dgm:pt modelId="{9A859CEC-9182-4F12-A58E-B508AE8474BB}" type="parTrans" cxnId="{65F58824-AC0D-4ACA-B9EE-AAFA076321F3}">
      <dgm:prSet/>
      <dgm:spPr/>
      <dgm:t>
        <a:bodyPr/>
        <a:lstStyle/>
        <a:p>
          <a:endParaRPr lang="ru-RU"/>
        </a:p>
      </dgm:t>
    </dgm:pt>
    <dgm:pt modelId="{D72BE5F8-4984-417B-9E00-7E1DDCA045AC}" type="sibTrans" cxnId="{65F58824-AC0D-4ACA-B9EE-AAFA076321F3}">
      <dgm:prSet/>
      <dgm:spPr/>
      <dgm:t>
        <a:bodyPr/>
        <a:lstStyle/>
        <a:p>
          <a:endParaRPr lang="ru-RU"/>
        </a:p>
      </dgm:t>
    </dgm:pt>
    <dgm:pt modelId="{E2F41F66-97CF-4C13-9083-C5F295A4D6BE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Georgia" pitchFamily="18" charset="0"/>
            </a:rPr>
            <a:t>Получение школьником опыта самостоятельного социального действия. </a:t>
          </a:r>
          <a:endParaRPr lang="ru-RU" sz="1800" dirty="0">
            <a:solidFill>
              <a:srgbClr val="002060"/>
            </a:solidFill>
            <a:latin typeface="Georgia" pitchFamily="18" charset="0"/>
          </a:endParaRPr>
        </a:p>
      </dgm:t>
    </dgm:pt>
    <dgm:pt modelId="{87EA1040-20D2-43BF-BAEA-B31D827DF50C}" type="parTrans" cxnId="{B901205B-9EFB-444F-A00F-6A7F7E6DCFFC}">
      <dgm:prSet/>
      <dgm:spPr/>
      <dgm:t>
        <a:bodyPr/>
        <a:lstStyle/>
        <a:p>
          <a:endParaRPr lang="ru-RU"/>
        </a:p>
      </dgm:t>
    </dgm:pt>
    <dgm:pt modelId="{E9B381B7-11CC-4752-BD12-ABE99D50F285}" type="sibTrans" cxnId="{B901205B-9EFB-444F-A00F-6A7F7E6DCFFC}">
      <dgm:prSet/>
      <dgm:spPr/>
      <dgm:t>
        <a:bodyPr/>
        <a:lstStyle/>
        <a:p>
          <a:endParaRPr lang="ru-RU"/>
        </a:p>
      </dgm:t>
    </dgm:pt>
    <dgm:pt modelId="{2A6CBACA-0709-4F87-BD38-F00863EE4295}">
      <dgm:prSet phldrT="[Текст]" custT="1"/>
      <dgm:spPr/>
      <dgm:t>
        <a:bodyPr/>
        <a:lstStyle/>
        <a:p>
          <a:endParaRPr lang="ru-RU" sz="1800" dirty="0">
            <a:solidFill>
              <a:srgbClr val="000042"/>
            </a:solidFill>
            <a:latin typeface="Georgia" pitchFamily="18" charset="0"/>
          </a:endParaRPr>
        </a:p>
      </dgm:t>
    </dgm:pt>
    <dgm:pt modelId="{3C6C56E5-31AC-4B1E-B9CE-FEA092AFDEAC}" type="parTrans" cxnId="{D68FE35D-C5AB-42E5-91A4-58927CCFD5F5}">
      <dgm:prSet/>
      <dgm:spPr/>
      <dgm:t>
        <a:bodyPr/>
        <a:lstStyle/>
        <a:p>
          <a:endParaRPr lang="ru-RU"/>
        </a:p>
      </dgm:t>
    </dgm:pt>
    <dgm:pt modelId="{FB749899-4749-4864-9D56-13F415A74EA9}" type="sibTrans" cxnId="{D68FE35D-C5AB-42E5-91A4-58927CCFD5F5}">
      <dgm:prSet/>
      <dgm:spPr/>
      <dgm:t>
        <a:bodyPr/>
        <a:lstStyle/>
        <a:p>
          <a:endParaRPr lang="ru-RU"/>
        </a:p>
      </dgm:t>
    </dgm:pt>
    <dgm:pt modelId="{0F54B758-BAB6-4FCA-A78E-794BEEEBE833}" type="pres">
      <dgm:prSet presAssocID="{7482C135-A840-4BD0-BBC5-41C78E7885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3DC125-D4B2-4FEA-A087-2973953B84DB}" type="pres">
      <dgm:prSet presAssocID="{802995A8-C29F-483E-877A-497A7FBD1DA1}" presName="composite" presStyleCnt="0"/>
      <dgm:spPr/>
    </dgm:pt>
    <dgm:pt modelId="{1758C356-A7EF-49E6-A691-4A631333DBD0}" type="pres">
      <dgm:prSet presAssocID="{802995A8-C29F-483E-877A-497A7FBD1DA1}" presName="parTx" presStyleLbl="alignNode1" presStyleIdx="0" presStyleCnt="3" custScaleX="111302" custScaleY="120178" custLinFactNeighborX="5221" custLinFactNeighborY="-607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10BF5-B81D-4650-9715-D5A28B7866E9}" type="pres">
      <dgm:prSet presAssocID="{802995A8-C29F-483E-877A-497A7FBD1DA1}" presName="desTx" presStyleLbl="alignAccFollowNode1" presStyleIdx="0" presStyleCnt="3" custScaleX="111722" custScaleY="100000" custLinFactNeighborX="5431" custLinFactNeighborY="-11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6A682-A8D4-4DAC-9DE8-CBBD9D357B18}" type="pres">
      <dgm:prSet presAssocID="{E6015024-F60A-4BD5-9669-FD104536FD7F}" presName="space" presStyleCnt="0"/>
      <dgm:spPr/>
    </dgm:pt>
    <dgm:pt modelId="{7AE9154F-F780-487C-A765-1F1A4E3C9A9D}" type="pres">
      <dgm:prSet presAssocID="{B4988254-1B87-425A-B835-966BB9D5A6B4}" presName="composite" presStyleCnt="0"/>
      <dgm:spPr/>
    </dgm:pt>
    <dgm:pt modelId="{9C88104A-BC18-4D38-ADDE-F5883DFF6A24}" type="pres">
      <dgm:prSet presAssocID="{B4988254-1B87-425A-B835-966BB9D5A6B4}" presName="parTx" presStyleLbl="alignNode1" presStyleIdx="1" presStyleCnt="3" custScaleX="100885" custScaleY="119697" custLinFactNeighborX="626" custLinFactNeighborY="-567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59159-3D6B-4E0F-815E-3B6770A53DFE}" type="pres">
      <dgm:prSet presAssocID="{B4988254-1B87-425A-B835-966BB9D5A6B4}" presName="desTx" presStyleLbl="alignAccFollowNode1" presStyleIdx="1" presStyleCnt="3" custLinFactNeighborX="184" custLinFactNeighborY="-11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9533C-BCFA-43D7-806C-088FD6934181}" type="pres">
      <dgm:prSet presAssocID="{C919C939-B0BD-414A-8CCB-CF84D3F39E8A}" presName="space" presStyleCnt="0"/>
      <dgm:spPr/>
    </dgm:pt>
    <dgm:pt modelId="{E3AAD5EF-4614-4CF2-97A1-3C5877C997A7}" type="pres">
      <dgm:prSet presAssocID="{3297CF7F-57CE-464D-BFA4-71FBF61233EE}" presName="composite" presStyleCnt="0"/>
      <dgm:spPr/>
    </dgm:pt>
    <dgm:pt modelId="{B40E3A4F-39B0-4622-A67F-AA2588F8BAE3}" type="pres">
      <dgm:prSet presAssocID="{3297CF7F-57CE-464D-BFA4-71FBF61233EE}" presName="parTx" presStyleLbl="alignNode1" presStyleIdx="2" presStyleCnt="3" custScaleX="100030" custScaleY="122091" custLinFactNeighborX="-1586" custLinFactNeighborY="-583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BF8DB-7BEC-4507-ABD0-A47F6C69461E}" type="pres">
      <dgm:prSet presAssocID="{3297CF7F-57CE-464D-BFA4-71FBF61233EE}" presName="desTx" presStyleLbl="alignAccFollowNode1" presStyleIdx="2" presStyleCnt="3" custLinFactNeighborX="-1601" custLinFactNeighborY="-11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A6FB8C-BD8E-4470-BC13-EB5752121935}" type="presOf" srcId="{802995A8-C29F-483E-877A-497A7FBD1DA1}" destId="{1758C356-A7EF-49E6-A691-4A631333DBD0}" srcOrd="0" destOrd="0" presId="urn:microsoft.com/office/officeart/2005/8/layout/hList1"/>
    <dgm:cxn modelId="{23BD00FE-5BE5-4B3A-8B8F-0068E65D00C6}" srcId="{B4988254-1B87-425A-B835-966BB9D5A6B4}" destId="{2EFD74FD-53B6-4167-968F-D1E9645D6403}" srcOrd="0" destOrd="0" parTransId="{DE5804E4-B9E5-4BC8-B435-2C1F40C94AF3}" sibTransId="{C0F71534-0C52-46E1-A03F-68E3AF3A4381}"/>
    <dgm:cxn modelId="{59F1F7BB-14B5-440B-9CB2-54322B7BFC4A}" type="presOf" srcId="{3297CF7F-57CE-464D-BFA4-71FBF61233EE}" destId="{B40E3A4F-39B0-4622-A67F-AA2588F8BAE3}" srcOrd="0" destOrd="0" presId="urn:microsoft.com/office/officeart/2005/8/layout/hList1"/>
    <dgm:cxn modelId="{712CBA46-1C21-4120-96D5-F23F6B12EADC}" type="presOf" srcId="{E2F41F66-97CF-4C13-9083-C5F295A4D6BE}" destId="{070BF8DB-7BEC-4507-ABD0-A47F6C69461E}" srcOrd="0" destOrd="0" presId="urn:microsoft.com/office/officeart/2005/8/layout/hList1"/>
    <dgm:cxn modelId="{8DEE6B24-8B1A-45B8-AB6B-0A1934E6C403}" type="presOf" srcId="{B4988254-1B87-425A-B835-966BB9D5A6B4}" destId="{9C88104A-BC18-4D38-ADDE-F5883DFF6A24}" srcOrd="0" destOrd="0" presId="urn:microsoft.com/office/officeart/2005/8/layout/hList1"/>
    <dgm:cxn modelId="{B7267957-A89F-4C7A-998F-5ECB93F03ABC}" type="presOf" srcId="{8872D5C0-F8D7-49DF-B300-8C54BFE56C32}" destId="{64F10BF5-B81D-4650-9715-D5A28B7866E9}" srcOrd="0" destOrd="0" presId="urn:microsoft.com/office/officeart/2005/8/layout/hList1"/>
    <dgm:cxn modelId="{F38EFA14-9F8E-4D63-8FA8-558F5446A3EC}" srcId="{7482C135-A840-4BD0-BBC5-41C78E7885D1}" destId="{802995A8-C29F-483E-877A-497A7FBD1DA1}" srcOrd="0" destOrd="0" parTransId="{B55164C0-2B87-4E1F-ADB5-8D20749004CB}" sibTransId="{E6015024-F60A-4BD5-9669-FD104536FD7F}"/>
    <dgm:cxn modelId="{3A931305-DEEC-4344-A22A-40637354C9C6}" srcId="{802995A8-C29F-483E-877A-497A7FBD1DA1}" destId="{8872D5C0-F8D7-49DF-B300-8C54BFE56C32}" srcOrd="0" destOrd="0" parTransId="{5E91FD3B-D0D3-4F5E-AE9A-B7A106A18D12}" sibTransId="{5CA07B3C-E473-49E7-AEB6-C51E61FA7DB5}"/>
    <dgm:cxn modelId="{C5F7C3FF-AF01-4467-9F4C-52A0D578C132}" type="presOf" srcId="{2EFD74FD-53B6-4167-968F-D1E9645D6403}" destId="{17259159-3D6B-4E0F-815E-3B6770A53DFE}" srcOrd="0" destOrd="0" presId="urn:microsoft.com/office/officeart/2005/8/layout/hList1"/>
    <dgm:cxn modelId="{B106F664-CF8C-4458-A299-82BA122C98EF}" type="presOf" srcId="{7482C135-A840-4BD0-BBC5-41C78E7885D1}" destId="{0F54B758-BAB6-4FCA-A78E-794BEEEBE833}" srcOrd="0" destOrd="0" presId="urn:microsoft.com/office/officeart/2005/8/layout/hList1"/>
    <dgm:cxn modelId="{29CAECDD-1D06-4DE9-BBB4-86C975FBD78A}" type="presOf" srcId="{2A6CBACA-0709-4F87-BD38-F00863EE4295}" destId="{64F10BF5-B81D-4650-9715-D5A28B7866E9}" srcOrd="0" destOrd="1" presId="urn:microsoft.com/office/officeart/2005/8/layout/hList1"/>
    <dgm:cxn modelId="{68BB7714-5FA3-4653-97B6-43710F32FE97}" srcId="{7482C135-A840-4BD0-BBC5-41C78E7885D1}" destId="{B4988254-1B87-425A-B835-966BB9D5A6B4}" srcOrd="1" destOrd="0" parTransId="{80A0A2EC-6F00-42A3-AD1A-8039AFAD5FAF}" sibTransId="{C919C939-B0BD-414A-8CCB-CF84D3F39E8A}"/>
    <dgm:cxn modelId="{B901205B-9EFB-444F-A00F-6A7F7E6DCFFC}" srcId="{3297CF7F-57CE-464D-BFA4-71FBF61233EE}" destId="{E2F41F66-97CF-4C13-9083-C5F295A4D6BE}" srcOrd="0" destOrd="0" parTransId="{87EA1040-20D2-43BF-BAEA-B31D827DF50C}" sibTransId="{E9B381B7-11CC-4752-BD12-ABE99D50F285}"/>
    <dgm:cxn modelId="{65F58824-AC0D-4ACA-B9EE-AAFA076321F3}" srcId="{7482C135-A840-4BD0-BBC5-41C78E7885D1}" destId="{3297CF7F-57CE-464D-BFA4-71FBF61233EE}" srcOrd="2" destOrd="0" parTransId="{9A859CEC-9182-4F12-A58E-B508AE8474BB}" sibTransId="{D72BE5F8-4984-417B-9E00-7E1DDCA045AC}"/>
    <dgm:cxn modelId="{D68FE35D-C5AB-42E5-91A4-58927CCFD5F5}" srcId="{802995A8-C29F-483E-877A-497A7FBD1DA1}" destId="{2A6CBACA-0709-4F87-BD38-F00863EE4295}" srcOrd="1" destOrd="0" parTransId="{3C6C56E5-31AC-4B1E-B9CE-FEA092AFDEAC}" sibTransId="{FB749899-4749-4864-9D56-13F415A74EA9}"/>
    <dgm:cxn modelId="{753DA8B1-2C7D-4F4F-B178-B792F5DA7083}" type="presParOf" srcId="{0F54B758-BAB6-4FCA-A78E-794BEEEBE833}" destId="{F93DC125-D4B2-4FEA-A087-2973953B84DB}" srcOrd="0" destOrd="0" presId="urn:microsoft.com/office/officeart/2005/8/layout/hList1"/>
    <dgm:cxn modelId="{83502592-7E11-49E0-A498-D418D38646D2}" type="presParOf" srcId="{F93DC125-D4B2-4FEA-A087-2973953B84DB}" destId="{1758C356-A7EF-49E6-A691-4A631333DBD0}" srcOrd="0" destOrd="0" presId="urn:microsoft.com/office/officeart/2005/8/layout/hList1"/>
    <dgm:cxn modelId="{7293CBDA-5C23-4225-B00B-3C7C2536B018}" type="presParOf" srcId="{F93DC125-D4B2-4FEA-A087-2973953B84DB}" destId="{64F10BF5-B81D-4650-9715-D5A28B7866E9}" srcOrd="1" destOrd="0" presId="urn:microsoft.com/office/officeart/2005/8/layout/hList1"/>
    <dgm:cxn modelId="{368A4991-FE51-4C9A-9D1F-7B32A7B1D01C}" type="presParOf" srcId="{0F54B758-BAB6-4FCA-A78E-794BEEEBE833}" destId="{84A6A682-A8D4-4DAC-9DE8-CBBD9D357B18}" srcOrd="1" destOrd="0" presId="urn:microsoft.com/office/officeart/2005/8/layout/hList1"/>
    <dgm:cxn modelId="{96EE1044-AC8E-4385-AD4D-0D7F63378F43}" type="presParOf" srcId="{0F54B758-BAB6-4FCA-A78E-794BEEEBE833}" destId="{7AE9154F-F780-487C-A765-1F1A4E3C9A9D}" srcOrd="2" destOrd="0" presId="urn:microsoft.com/office/officeart/2005/8/layout/hList1"/>
    <dgm:cxn modelId="{77AE7F3B-7E47-42DA-B070-509A87B01826}" type="presParOf" srcId="{7AE9154F-F780-487C-A765-1F1A4E3C9A9D}" destId="{9C88104A-BC18-4D38-ADDE-F5883DFF6A24}" srcOrd="0" destOrd="0" presId="urn:microsoft.com/office/officeart/2005/8/layout/hList1"/>
    <dgm:cxn modelId="{8BF5F003-891A-4951-A43B-3D544B0AB48B}" type="presParOf" srcId="{7AE9154F-F780-487C-A765-1F1A4E3C9A9D}" destId="{17259159-3D6B-4E0F-815E-3B6770A53DFE}" srcOrd="1" destOrd="0" presId="urn:microsoft.com/office/officeart/2005/8/layout/hList1"/>
    <dgm:cxn modelId="{5C5E0ECF-4633-4989-B1DA-5C0761762609}" type="presParOf" srcId="{0F54B758-BAB6-4FCA-A78E-794BEEEBE833}" destId="{3FF9533C-BCFA-43D7-806C-088FD6934181}" srcOrd="3" destOrd="0" presId="urn:microsoft.com/office/officeart/2005/8/layout/hList1"/>
    <dgm:cxn modelId="{AA871171-9D3F-4FD2-A43D-44AC99D13E53}" type="presParOf" srcId="{0F54B758-BAB6-4FCA-A78E-794BEEEBE833}" destId="{E3AAD5EF-4614-4CF2-97A1-3C5877C997A7}" srcOrd="4" destOrd="0" presId="urn:microsoft.com/office/officeart/2005/8/layout/hList1"/>
    <dgm:cxn modelId="{4403006E-9084-4967-BCE1-8151C7773A1B}" type="presParOf" srcId="{E3AAD5EF-4614-4CF2-97A1-3C5877C997A7}" destId="{B40E3A4F-39B0-4622-A67F-AA2588F8BAE3}" srcOrd="0" destOrd="0" presId="urn:microsoft.com/office/officeart/2005/8/layout/hList1"/>
    <dgm:cxn modelId="{7D6B3E8D-D4A0-44DD-8357-A42DCFA7D9A8}" type="presParOf" srcId="{E3AAD5EF-4614-4CF2-97A1-3C5877C997A7}" destId="{070BF8DB-7BEC-4507-ABD0-A47F6C69461E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3A518D-D395-4A03-BCDA-CFE3829EEFC2}" type="doc">
      <dgm:prSet loTypeId="urn:microsoft.com/office/officeart/2005/8/layout/defaul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9554D7-2887-4EE6-9D68-D31663115CDA}">
      <dgm:prSet phldrT="[Текст]" custT="1"/>
      <dgm:spPr>
        <a:solidFill>
          <a:srgbClr val="50386C"/>
        </a:solidFill>
      </dgm:spPr>
      <dgm:t>
        <a:bodyPr/>
        <a:lstStyle/>
        <a:p>
          <a:r>
            <a:rPr lang="ru-RU" sz="1800" dirty="0" smtClean="0">
              <a:latin typeface="Georgia" pitchFamily="18" charset="0"/>
            </a:rPr>
            <a:t>Умение чётко формулировать и диагностировать результаты обучающихся в контексте освоения программы</a:t>
          </a:r>
          <a:endParaRPr lang="ru-RU" sz="1800" dirty="0">
            <a:latin typeface="Georgia" pitchFamily="18" charset="0"/>
          </a:endParaRPr>
        </a:p>
      </dgm:t>
    </dgm:pt>
    <dgm:pt modelId="{E0A20313-55EF-4FBD-84CD-F7B1273B5C72}" type="parTrans" cxnId="{C9CB4112-5EFA-4EBC-91F7-2F09B86173E3}">
      <dgm:prSet/>
      <dgm:spPr/>
      <dgm:t>
        <a:bodyPr/>
        <a:lstStyle/>
        <a:p>
          <a:endParaRPr lang="ru-RU"/>
        </a:p>
      </dgm:t>
    </dgm:pt>
    <dgm:pt modelId="{1CCF2552-2337-41F1-9B67-50A2B0C62BD4}" type="sibTrans" cxnId="{C9CB4112-5EFA-4EBC-91F7-2F09B86173E3}">
      <dgm:prSet/>
      <dgm:spPr/>
      <dgm:t>
        <a:bodyPr/>
        <a:lstStyle/>
        <a:p>
          <a:endParaRPr lang="ru-RU"/>
        </a:p>
      </dgm:t>
    </dgm:pt>
    <dgm:pt modelId="{BD2635F4-EEC4-403F-8C09-9741F91E577E}">
      <dgm:prSet phldrT="[Текст]" custT="1"/>
      <dgm:spPr/>
      <dgm:t>
        <a:bodyPr/>
        <a:lstStyle/>
        <a:p>
          <a:r>
            <a:rPr lang="ru-RU" sz="2400" dirty="0" smtClean="0">
              <a:latin typeface="Georgia" pitchFamily="18" charset="0"/>
            </a:rPr>
            <a:t>Умение организовать освоение новых форм деятельности</a:t>
          </a:r>
          <a:endParaRPr lang="ru-RU" sz="2400" dirty="0">
            <a:latin typeface="Georgia" pitchFamily="18" charset="0"/>
          </a:endParaRPr>
        </a:p>
      </dgm:t>
    </dgm:pt>
    <dgm:pt modelId="{55AFE301-DF04-47E5-91B0-D462DB382D78}" type="parTrans" cxnId="{1A55D6B2-FBED-4710-AB00-FB5A695ECF27}">
      <dgm:prSet/>
      <dgm:spPr/>
      <dgm:t>
        <a:bodyPr/>
        <a:lstStyle/>
        <a:p>
          <a:endParaRPr lang="ru-RU"/>
        </a:p>
      </dgm:t>
    </dgm:pt>
    <dgm:pt modelId="{B4D53C7A-C5C5-41FC-8549-6BE446020F56}" type="sibTrans" cxnId="{1A55D6B2-FBED-4710-AB00-FB5A695ECF27}">
      <dgm:prSet/>
      <dgm:spPr/>
      <dgm:t>
        <a:bodyPr/>
        <a:lstStyle/>
        <a:p>
          <a:endParaRPr lang="ru-RU"/>
        </a:p>
      </dgm:t>
    </dgm:pt>
    <dgm:pt modelId="{5AAC447F-2448-4713-ACA3-1176290FD6D0}">
      <dgm:prSet custT="1"/>
      <dgm:spPr/>
      <dgm:t>
        <a:bodyPr/>
        <a:lstStyle/>
        <a:p>
          <a:r>
            <a:rPr lang="ru-RU" sz="2400" dirty="0" smtClean="0">
              <a:latin typeface="Georgia" pitchFamily="18" charset="0"/>
            </a:rPr>
            <a:t>Умение создания программы дополнительного образования</a:t>
          </a:r>
          <a:endParaRPr lang="ru-RU" sz="2400" dirty="0">
            <a:latin typeface="Georgia" pitchFamily="18" charset="0"/>
          </a:endParaRPr>
        </a:p>
      </dgm:t>
    </dgm:pt>
    <dgm:pt modelId="{A3ABB7F5-E79F-4AE9-8406-77F567D103FE}" type="parTrans" cxnId="{41D949DD-ABEC-412F-B862-51ACC5AA1F25}">
      <dgm:prSet/>
      <dgm:spPr/>
      <dgm:t>
        <a:bodyPr/>
        <a:lstStyle/>
        <a:p>
          <a:endParaRPr lang="ru-RU"/>
        </a:p>
      </dgm:t>
    </dgm:pt>
    <dgm:pt modelId="{71A3D2B1-3CF4-4E4C-9CB5-FC98114C82D4}" type="sibTrans" cxnId="{41D949DD-ABEC-412F-B862-51ACC5AA1F25}">
      <dgm:prSet/>
      <dgm:spPr/>
      <dgm:t>
        <a:bodyPr/>
        <a:lstStyle/>
        <a:p>
          <a:endParaRPr lang="ru-RU"/>
        </a:p>
      </dgm:t>
    </dgm:pt>
    <dgm:pt modelId="{C8D4827F-9F75-46DD-B165-964774A23D20}">
      <dgm:prSet custT="1"/>
      <dgm:spPr/>
      <dgm:t>
        <a:bodyPr/>
        <a:lstStyle/>
        <a:p>
          <a:r>
            <a:rPr lang="ru-RU" sz="1800" dirty="0" smtClean="0">
              <a:latin typeface="Georgia" pitchFamily="18" charset="0"/>
            </a:rPr>
            <a:t>Умение проектировать образовательное пространство, способствующее реализации педагогических задач</a:t>
          </a:r>
          <a:endParaRPr lang="ru-RU" sz="1800" dirty="0">
            <a:latin typeface="Georgia" pitchFamily="18" charset="0"/>
          </a:endParaRPr>
        </a:p>
      </dgm:t>
    </dgm:pt>
    <dgm:pt modelId="{9AF761BE-B021-4FB4-9404-7449D089DD43}" type="parTrans" cxnId="{52C17163-C8A9-4629-BBCA-827248408831}">
      <dgm:prSet/>
      <dgm:spPr/>
      <dgm:t>
        <a:bodyPr/>
        <a:lstStyle/>
        <a:p>
          <a:endParaRPr lang="ru-RU"/>
        </a:p>
      </dgm:t>
    </dgm:pt>
    <dgm:pt modelId="{85A0B07F-80E8-4A8C-AFD9-345C19CA625E}" type="sibTrans" cxnId="{52C17163-C8A9-4629-BBCA-827248408831}">
      <dgm:prSet/>
      <dgm:spPr/>
      <dgm:t>
        <a:bodyPr/>
        <a:lstStyle/>
        <a:p>
          <a:endParaRPr lang="ru-RU"/>
        </a:p>
      </dgm:t>
    </dgm:pt>
    <dgm:pt modelId="{9734E503-530F-4A2E-9E6A-5244A4942EC6}">
      <dgm:prSet phldrT="[Текст]" custT="1"/>
      <dgm:spPr>
        <a:solidFill>
          <a:srgbClr val="3333CC"/>
        </a:solidFill>
      </dgm:spPr>
      <dgm:t>
        <a:bodyPr/>
        <a:lstStyle/>
        <a:p>
          <a:r>
            <a:rPr lang="ru-RU" sz="2400" dirty="0" smtClean="0">
              <a:latin typeface="Georgia" pitchFamily="18" charset="0"/>
            </a:rPr>
            <a:t>Умение создавать сценарии занятий в мыследеятельносной  технологии</a:t>
          </a:r>
          <a:endParaRPr lang="ru-RU" sz="2400" dirty="0">
            <a:latin typeface="Georgia" pitchFamily="18" charset="0"/>
          </a:endParaRPr>
        </a:p>
      </dgm:t>
    </dgm:pt>
    <dgm:pt modelId="{4A5D06D6-7AEB-4AEF-AD22-BA19570CAEEE}" type="parTrans" cxnId="{A6E7EB2C-70BA-4125-85DB-6D4631563394}">
      <dgm:prSet/>
      <dgm:spPr/>
      <dgm:t>
        <a:bodyPr/>
        <a:lstStyle/>
        <a:p>
          <a:endParaRPr lang="ru-RU"/>
        </a:p>
      </dgm:t>
    </dgm:pt>
    <dgm:pt modelId="{4F5CAC69-D439-4456-B3F4-15095169356D}" type="sibTrans" cxnId="{A6E7EB2C-70BA-4125-85DB-6D4631563394}">
      <dgm:prSet/>
      <dgm:spPr/>
      <dgm:t>
        <a:bodyPr/>
        <a:lstStyle/>
        <a:p>
          <a:endParaRPr lang="ru-RU"/>
        </a:p>
      </dgm:t>
    </dgm:pt>
    <dgm:pt modelId="{EFF7BB08-9334-4B7F-9FE9-9D79F07053DB}" type="pres">
      <dgm:prSet presAssocID="{B53A518D-D395-4A03-BCDA-CFE3829EEF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12E447-D577-434C-AF60-301FEA82A6B4}" type="pres">
      <dgm:prSet presAssocID="{B19554D7-2887-4EE6-9D68-D31663115CDA}" presName="node" presStyleLbl="node1" presStyleIdx="0" presStyleCnt="5" custLinFactNeighborX="10094" custLinFactNeighborY="-11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28E5F-173F-4505-A640-167B5A6C0D7C}" type="pres">
      <dgm:prSet presAssocID="{1CCF2552-2337-41F1-9B67-50A2B0C62BD4}" presName="sibTrans" presStyleCnt="0"/>
      <dgm:spPr/>
    </dgm:pt>
    <dgm:pt modelId="{F400111B-553E-4923-9820-26E7EEFC7477}" type="pres">
      <dgm:prSet presAssocID="{5AAC447F-2448-4713-ACA3-1176290FD6D0}" presName="node" presStyleLbl="node1" presStyleIdx="1" presStyleCnt="5" custLinFactNeighborX="13514" custLinFactNeighborY="-11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7A779-AA96-4DCB-A2E0-E2BA3409D003}" type="pres">
      <dgm:prSet presAssocID="{71A3D2B1-3CF4-4E4C-9CB5-FC98114C82D4}" presName="sibTrans" presStyleCnt="0"/>
      <dgm:spPr/>
    </dgm:pt>
    <dgm:pt modelId="{BE76249A-038A-4A24-97E2-40B954F68789}" type="pres">
      <dgm:prSet presAssocID="{BD2635F4-EEC4-403F-8C09-9741F91E577E}" presName="node" presStyleLbl="node1" presStyleIdx="2" presStyleCnt="5" custLinFactNeighborX="10094" custLinFactNeighborY="-8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593F7-6934-459A-87A0-6F24946C47AD}" type="pres">
      <dgm:prSet presAssocID="{B4D53C7A-C5C5-41FC-8549-6BE446020F56}" presName="sibTrans" presStyleCnt="0"/>
      <dgm:spPr/>
    </dgm:pt>
    <dgm:pt modelId="{3F7A7952-872C-49C7-B26C-E333FEFF88AD}" type="pres">
      <dgm:prSet presAssocID="{C8D4827F-9F75-46DD-B165-964774A23D20}" presName="node" presStyleLbl="node1" presStyleIdx="3" presStyleCnt="5" custLinFactNeighborX="13514" custLinFactNeighborY="-8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AA5C7-4D85-42C6-AC6C-39877C2D985D}" type="pres">
      <dgm:prSet presAssocID="{85A0B07F-80E8-4A8C-AFD9-345C19CA625E}" presName="sibTrans" presStyleCnt="0"/>
      <dgm:spPr/>
    </dgm:pt>
    <dgm:pt modelId="{AC46045E-DD19-4F4C-8037-1B06F10A452D}" type="pres">
      <dgm:prSet presAssocID="{9734E503-530F-4A2E-9E6A-5244A4942EC6}" presName="node" presStyleLbl="node1" presStyleIdx="4" presStyleCnt="5" custScaleX="101277" custScaleY="69321" custLinFactNeighborX="10262" custLinFactNeighborY="-16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53997C-60DE-490A-8962-03224C3D6DAB}" type="presOf" srcId="{9734E503-530F-4A2E-9E6A-5244A4942EC6}" destId="{AC46045E-DD19-4F4C-8037-1B06F10A452D}" srcOrd="0" destOrd="0" presId="urn:microsoft.com/office/officeart/2005/8/layout/default"/>
    <dgm:cxn modelId="{41D949DD-ABEC-412F-B862-51ACC5AA1F25}" srcId="{B53A518D-D395-4A03-BCDA-CFE3829EEFC2}" destId="{5AAC447F-2448-4713-ACA3-1176290FD6D0}" srcOrd="1" destOrd="0" parTransId="{A3ABB7F5-E79F-4AE9-8406-77F567D103FE}" sibTransId="{71A3D2B1-3CF4-4E4C-9CB5-FC98114C82D4}"/>
    <dgm:cxn modelId="{91A6AC56-C04B-4515-BE3A-E11B816FAE24}" type="presOf" srcId="{C8D4827F-9F75-46DD-B165-964774A23D20}" destId="{3F7A7952-872C-49C7-B26C-E333FEFF88AD}" srcOrd="0" destOrd="0" presId="urn:microsoft.com/office/officeart/2005/8/layout/default"/>
    <dgm:cxn modelId="{1A55D6B2-FBED-4710-AB00-FB5A695ECF27}" srcId="{B53A518D-D395-4A03-BCDA-CFE3829EEFC2}" destId="{BD2635F4-EEC4-403F-8C09-9741F91E577E}" srcOrd="2" destOrd="0" parTransId="{55AFE301-DF04-47E5-91B0-D462DB382D78}" sibTransId="{B4D53C7A-C5C5-41FC-8549-6BE446020F56}"/>
    <dgm:cxn modelId="{14BE99B1-9938-4AE9-A752-8C1AE8D98328}" type="presOf" srcId="{BD2635F4-EEC4-403F-8C09-9741F91E577E}" destId="{BE76249A-038A-4A24-97E2-40B954F68789}" srcOrd="0" destOrd="0" presId="urn:microsoft.com/office/officeart/2005/8/layout/default"/>
    <dgm:cxn modelId="{C9CB4112-5EFA-4EBC-91F7-2F09B86173E3}" srcId="{B53A518D-D395-4A03-BCDA-CFE3829EEFC2}" destId="{B19554D7-2887-4EE6-9D68-D31663115CDA}" srcOrd="0" destOrd="0" parTransId="{E0A20313-55EF-4FBD-84CD-F7B1273B5C72}" sibTransId="{1CCF2552-2337-41F1-9B67-50A2B0C62BD4}"/>
    <dgm:cxn modelId="{66774607-48FE-434C-A2BF-5C970781765F}" type="presOf" srcId="{5AAC447F-2448-4713-ACA3-1176290FD6D0}" destId="{F400111B-553E-4923-9820-26E7EEFC7477}" srcOrd="0" destOrd="0" presId="urn:microsoft.com/office/officeart/2005/8/layout/default"/>
    <dgm:cxn modelId="{52C17163-C8A9-4629-BBCA-827248408831}" srcId="{B53A518D-D395-4A03-BCDA-CFE3829EEFC2}" destId="{C8D4827F-9F75-46DD-B165-964774A23D20}" srcOrd="3" destOrd="0" parTransId="{9AF761BE-B021-4FB4-9404-7449D089DD43}" sibTransId="{85A0B07F-80E8-4A8C-AFD9-345C19CA625E}"/>
    <dgm:cxn modelId="{A6E7EB2C-70BA-4125-85DB-6D4631563394}" srcId="{B53A518D-D395-4A03-BCDA-CFE3829EEFC2}" destId="{9734E503-530F-4A2E-9E6A-5244A4942EC6}" srcOrd="4" destOrd="0" parTransId="{4A5D06D6-7AEB-4AEF-AD22-BA19570CAEEE}" sibTransId="{4F5CAC69-D439-4456-B3F4-15095169356D}"/>
    <dgm:cxn modelId="{CB2F1CC5-4713-427E-B744-21B4291A8712}" type="presOf" srcId="{B19554D7-2887-4EE6-9D68-D31663115CDA}" destId="{3D12E447-D577-434C-AF60-301FEA82A6B4}" srcOrd="0" destOrd="0" presId="urn:microsoft.com/office/officeart/2005/8/layout/default"/>
    <dgm:cxn modelId="{BFF365D9-860F-47E5-91D9-05437F79AFE3}" type="presOf" srcId="{B53A518D-D395-4A03-BCDA-CFE3829EEFC2}" destId="{EFF7BB08-9334-4B7F-9FE9-9D79F07053DB}" srcOrd="0" destOrd="0" presId="urn:microsoft.com/office/officeart/2005/8/layout/default"/>
    <dgm:cxn modelId="{24E1CE4C-5CCE-4428-BA9B-88FCAB78FC58}" type="presParOf" srcId="{EFF7BB08-9334-4B7F-9FE9-9D79F07053DB}" destId="{3D12E447-D577-434C-AF60-301FEA82A6B4}" srcOrd="0" destOrd="0" presId="urn:microsoft.com/office/officeart/2005/8/layout/default"/>
    <dgm:cxn modelId="{6F470FCC-8C8B-40AF-96F6-2BFAB26BDB5A}" type="presParOf" srcId="{EFF7BB08-9334-4B7F-9FE9-9D79F07053DB}" destId="{77F28E5F-173F-4505-A640-167B5A6C0D7C}" srcOrd="1" destOrd="0" presId="urn:microsoft.com/office/officeart/2005/8/layout/default"/>
    <dgm:cxn modelId="{073C40F2-210C-49B6-91DF-18DE18B1AC3C}" type="presParOf" srcId="{EFF7BB08-9334-4B7F-9FE9-9D79F07053DB}" destId="{F400111B-553E-4923-9820-26E7EEFC7477}" srcOrd="2" destOrd="0" presId="urn:microsoft.com/office/officeart/2005/8/layout/default"/>
    <dgm:cxn modelId="{DBB99AD8-2960-4C0F-AB9A-32D43E83D074}" type="presParOf" srcId="{EFF7BB08-9334-4B7F-9FE9-9D79F07053DB}" destId="{6F17A779-AA96-4DCB-A2E0-E2BA3409D003}" srcOrd="3" destOrd="0" presId="urn:microsoft.com/office/officeart/2005/8/layout/default"/>
    <dgm:cxn modelId="{CFC46022-5343-48F0-B01F-5544E57240E3}" type="presParOf" srcId="{EFF7BB08-9334-4B7F-9FE9-9D79F07053DB}" destId="{BE76249A-038A-4A24-97E2-40B954F68789}" srcOrd="4" destOrd="0" presId="urn:microsoft.com/office/officeart/2005/8/layout/default"/>
    <dgm:cxn modelId="{972E745A-1443-497A-89C6-82DC5E832FEC}" type="presParOf" srcId="{EFF7BB08-9334-4B7F-9FE9-9D79F07053DB}" destId="{3EB593F7-6934-459A-87A0-6F24946C47AD}" srcOrd="5" destOrd="0" presId="urn:microsoft.com/office/officeart/2005/8/layout/default"/>
    <dgm:cxn modelId="{E6185CE4-2B71-491F-9A51-0899CC516716}" type="presParOf" srcId="{EFF7BB08-9334-4B7F-9FE9-9D79F07053DB}" destId="{3F7A7952-872C-49C7-B26C-E333FEFF88AD}" srcOrd="6" destOrd="0" presId="urn:microsoft.com/office/officeart/2005/8/layout/default"/>
    <dgm:cxn modelId="{3EB40DC2-60ED-4207-B8B2-0023DE68FE81}" type="presParOf" srcId="{EFF7BB08-9334-4B7F-9FE9-9D79F07053DB}" destId="{3A4AA5C7-4D85-42C6-AC6C-39877C2D985D}" srcOrd="7" destOrd="0" presId="urn:microsoft.com/office/officeart/2005/8/layout/default"/>
    <dgm:cxn modelId="{E6312349-23CB-4F1A-9979-3670BF355AF6}" type="presParOf" srcId="{EFF7BB08-9334-4B7F-9FE9-9D79F07053DB}" destId="{AC46045E-DD19-4F4C-8037-1B06F10A452D}" srcOrd="8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EE3C03-7C59-4207-942A-2A82DAF532C5}" type="doc">
      <dgm:prSet loTypeId="urn:microsoft.com/office/officeart/2005/8/layout/target2" loCatId="relationship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EC9F4215-AB91-4814-9CB6-4ACD0CD3FD61}">
      <dgm:prSet phldrT="[Текст]" custT="1"/>
      <dgm:spPr/>
      <dgm:t>
        <a:bodyPr/>
        <a:lstStyle/>
        <a:p>
          <a:pPr algn="ctr"/>
          <a:r>
            <a:rPr lang="ru-RU" sz="2800" b="1" dirty="0" smtClean="0">
              <a:latin typeface="Georgia" pitchFamily="18" charset="0"/>
            </a:rPr>
            <a:t>Методические продукты </a:t>
          </a:r>
        </a:p>
        <a:p>
          <a:pPr algn="l"/>
          <a:r>
            <a:rPr lang="ru-RU" sz="1600" b="1" dirty="0" smtClean="0">
              <a:latin typeface="Georgia" pitchFamily="18" charset="0"/>
            </a:rPr>
            <a:t>1.Программа дополнительного образования.</a:t>
          </a:r>
        </a:p>
        <a:p>
          <a:pPr algn="l"/>
          <a:r>
            <a:rPr lang="ru-RU" sz="1600" b="1" dirty="0" smtClean="0">
              <a:latin typeface="Georgia" pitchFamily="18" charset="0"/>
            </a:rPr>
            <a:t>2 Сценарии занятий.</a:t>
          </a:r>
        </a:p>
        <a:p>
          <a:pPr algn="l"/>
          <a:r>
            <a:rPr lang="ru-RU" sz="1600" b="1" dirty="0" smtClean="0">
              <a:latin typeface="Georgia" pitchFamily="18" charset="0"/>
            </a:rPr>
            <a:t>3 Образцы конечных продуктов</a:t>
          </a:r>
          <a:r>
            <a:rPr lang="en-US" sz="1600" b="1" dirty="0" smtClean="0">
              <a:latin typeface="Georgia" pitchFamily="18" charset="0"/>
            </a:rPr>
            <a:t> </a:t>
          </a:r>
          <a:r>
            <a:rPr lang="ru-RU" sz="1600" b="1" dirty="0" smtClean="0">
              <a:latin typeface="Georgia" pitchFamily="18" charset="0"/>
            </a:rPr>
            <a:t>деятельности.</a:t>
          </a:r>
        </a:p>
        <a:p>
          <a:pPr algn="l"/>
          <a:r>
            <a:rPr lang="en-US" sz="1600" b="1" dirty="0" smtClean="0">
              <a:latin typeface="Georgia" pitchFamily="18" charset="0"/>
            </a:rPr>
            <a:t>4</a:t>
          </a:r>
          <a:r>
            <a:rPr lang="ru-RU" sz="1600" b="1" dirty="0" smtClean="0">
              <a:latin typeface="Georgia" pitchFamily="18" charset="0"/>
            </a:rPr>
            <a:t> Критериально  -  диагностический    инструментарий, определяющий  эффективность реализации программы.</a:t>
          </a:r>
          <a:endParaRPr lang="ru-RU" sz="1600" b="1" dirty="0">
            <a:latin typeface="Georgia" pitchFamily="18" charset="0"/>
          </a:endParaRPr>
        </a:p>
      </dgm:t>
    </dgm:pt>
    <dgm:pt modelId="{1C82C76E-88E1-4239-8BC4-C319651DAFD0}" type="parTrans" cxnId="{F869F77C-A143-4EE5-A00F-6DB219530D69}">
      <dgm:prSet/>
      <dgm:spPr/>
      <dgm:t>
        <a:bodyPr/>
        <a:lstStyle/>
        <a:p>
          <a:endParaRPr lang="ru-RU"/>
        </a:p>
      </dgm:t>
    </dgm:pt>
    <dgm:pt modelId="{37C1CCB1-2676-4FF3-8BA8-6575048F64BF}" type="sibTrans" cxnId="{F869F77C-A143-4EE5-A00F-6DB219530D69}">
      <dgm:prSet/>
      <dgm:spPr/>
      <dgm:t>
        <a:bodyPr/>
        <a:lstStyle/>
        <a:p>
          <a:endParaRPr lang="ru-RU"/>
        </a:p>
      </dgm:t>
    </dgm:pt>
    <dgm:pt modelId="{EE71BD6F-6974-4E08-B794-F69A1548DF75}">
      <dgm:prSet phldrT="[Текст]" custT="1"/>
      <dgm:spPr>
        <a:solidFill>
          <a:srgbClr val="99CCFF">
            <a:alpha val="89804"/>
          </a:srgbClr>
        </a:solidFill>
      </dgm:spPr>
      <dgm:t>
        <a:bodyPr/>
        <a:lstStyle/>
        <a:p>
          <a:pPr algn="l"/>
          <a:r>
            <a:rPr lang="ru-RU" sz="1600" dirty="0" smtClean="0">
              <a:solidFill>
                <a:srgbClr val="000042"/>
              </a:solidFill>
              <a:latin typeface="Georgia" pitchFamily="18" charset="0"/>
            </a:rPr>
            <a:t>Выступление на педагогических сообществах учреждения, города</a:t>
          </a:r>
          <a:endParaRPr lang="ru-RU" sz="1600" dirty="0">
            <a:solidFill>
              <a:srgbClr val="000042"/>
            </a:solidFill>
          </a:endParaRPr>
        </a:p>
      </dgm:t>
    </dgm:pt>
    <dgm:pt modelId="{EB6E21CE-2858-4D8A-89DA-ACF023EF330B}" type="parTrans" cxnId="{9610FA42-E7E3-44CD-AE9E-BA22C975506B}">
      <dgm:prSet/>
      <dgm:spPr/>
      <dgm:t>
        <a:bodyPr/>
        <a:lstStyle/>
        <a:p>
          <a:endParaRPr lang="ru-RU"/>
        </a:p>
      </dgm:t>
    </dgm:pt>
    <dgm:pt modelId="{0878DDBE-C191-499F-9C43-6C296F4BF6AA}" type="sibTrans" cxnId="{9610FA42-E7E3-44CD-AE9E-BA22C975506B}">
      <dgm:prSet/>
      <dgm:spPr/>
      <dgm:t>
        <a:bodyPr/>
        <a:lstStyle/>
        <a:p>
          <a:endParaRPr lang="ru-RU"/>
        </a:p>
      </dgm:t>
    </dgm:pt>
    <dgm:pt modelId="{0AAA0C9D-A8CE-4B62-8123-0BB2D9C7B183}">
      <dgm:prSet phldrT="[Текст]" custT="1"/>
      <dgm:spPr>
        <a:solidFill>
          <a:srgbClr val="CCFFFF">
            <a:alpha val="89804"/>
          </a:srgbClr>
        </a:solidFill>
      </dgm:spPr>
      <dgm:t>
        <a:bodyPr/>
        <a:lstStyle/>
        <a:p>
          <a:r>
            <a:rPr lang="ru-RU" sz="2000" dirty="0" smtClean="0">
              <a:solidFill>
                <a:srgbClr val="000042"/>
              </a:solidFill>
              <a:latin typeface="Georgia" pitchFamily="18" charset="0"/>
            </a:rPr>
            <a:t>Открытые показы</a:t>
          </a:r>
          <a:endParaRPr lang="ru-RU" sz="2000" dirty="0">
            <a:solidFill>
              <a:srgbClr val="000042"/>
            </a:solidFill>
            <a:latin typeface="Georgia" pitchFamily="18" charset="0"/>
          </a:endParaRPr>
        </a:p>
      </dgm:t>
    </dgm:pt>
    <dgm:pt modelId="{1AF0FB12-BF0E-42F3-BA73-7EBE9299330F}" type="parTrans" cxnId="{11F46367-C45D-45A2-A28D-518D4645A09A}">
      <dgm:prSet/>
      <dgm:spPr/>
      <dgm:t>
        <a:bodyPr/>
        <a:lstStyle/>
        <a:p>
          <a:endParaRPr lang="ru-RU"/>
        </a:p>
      </dgm:t>
    </dgm:pt>
    <dgm:pt modelId="{1E4DB228-7AD1-4B20-9473-0C3B53C9D0BF}" type="sibTrans" cxnId="{11F46367-C45D-45A2-A28D-518D4645A09A}">
      <dgm:prSet/>
      <dgm:spPr/>
      <dgm:t>
        <a:bodyPr/>
        <a:lstStyle/>
        <a:p>
          <a:endParaRPr lang="ru-RU"/>
        </a:p>
      </dgm:t>
    </dgm:pt>
    <dgm:pt modelId="{D5828C41-1ED5-4B19-8063-821E1E0FC6F0}">
      <dgm:prSet phldrT="[Текст]" custT="1"/>
      <dgm:spPr>
        <a:solidFill>
          <a:srgbClr val="CC99FF">
            <a:alpha val="89804"/>
          </a:srgbClr>
        </a:solidFill>
      </dgm:spPr>
      <dgm:t>
        <a:bodyPr/>
        <a:lstStyle/>
        <a:p>
          <a:r>
            <a:rPr lang="ru-RU" sz="1600" dirty="0" smtClean="0">
              <a:solidFill>
                <a:srgbClr val="000042"/>
              </a:solidFill>
              <a:latin typeface="Georgia" pitchFamily="18" charset="0"/>
            </a:rPr>
            <a:t>Публикации в информационной сети Интернет</a:t>
          </a:r>
          <a:endParaRPr lang="ru-RU" sz="1600" dirty="0">
            <a:solidFill>
              <a:srgbClr val="000042"/>
            </a:solidFill>
            <a:latin typeface="Georgia" pitchFamily="18" charset="0"/>
          </a:endParaRPr>
        </a:p>
      </dgm:t>
    </dgm:pt>
    <dgm:pt modelId="{ADE4400A-0F14-4BB5-9F82-C2B4F8F2667E}" type="parTrans" cxnId="{CF1C76D5-15E1-46FA-B40F-1E5E93CDBFA9}">
      <dgm:prSet/>
      <dgm:spPr/>
      <dgm:t>
        <a:bodyPr/>
        <a:lstStyle/>
        <a:p>
          <a:endParaRPr lang="ru-RU"/>
        </a:p>
      </dgm:t>
    </dgm:pt>
    <dgm:pt modelId="{C24FFD92-928D-48DD-8A66-C32D5EDBC4D7}" type="sibTrans" cxnId="{CF1C76D5-15E1-46FA-B40F-1E5E93CDBFA9}">
      <dgm:prSet/>
      <dgm:spPr/>
      <dgm:t>
        <a:bodyPr/>
        <a:lstStyle/>
        <a:p>
          <a:endParaRPr lang="ru-RU"/>
        </a:p>
      </dgm:t>
    </dgm:pt>
    <dgm:pt modelId="{C71C0B77-F342-4D81-B438-A05350A4F3C2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pPr algn="ctr"/>
          <a:r>
            <a:rPr lang="ru-RU" sz="2000" dirty="0" smtClean="0">
              <a:solidFill>
                <a:srgbClr val="000042"/>
              </a:solidFill>
              <a:latin typeface="Georgia" pitchFamily="18" charset="0"/>
            </a:rPr>
            <a:t>Мастер - классы </a:t>
          </a:r>
          <a:endParaRPr lang="ru-RU" sz="2000" dirty="0">
            <a:solidFill>
              <a:srgbClr val="000042"/>
            </a:solidFill>
            <a:latin typeface="Georgia" pitchFamily="18" charset="0"/>
          </a:endParaRPr>
        </a:p>
      </dgm:t>
    </dgm:pt>
    <dgm:pt modelId="{66EAC3D3-A729-42E8-A781-340E618CB903}" type="parTrans" cxnId="{33C0308A-4E6D-4FDD-877A-635029CB15FA}">
      <dgm:prSet/>
      <dgm:spPr/>
      <dgm:t>
        <a:bodyPr/>
        <a:lstStyle/>
        <a:p>
          <a:endParaRPr lang="ru-RU"/>
        </a:p>
      </dgm:t>
    </dgm:pt>
    <dgm:pt modelId="{64ECA94A-3711-47DF-A7F6-C683A1AC94FE}" type="sibTrans" cxnId="{33C0308A-4E6D-4FDD-877A-635029CB15FA}">
      <dgm:prSet/>
      <dgm:spPr/>
      <dgm:t>
        <a:bodyPr/>
        <a:lstStyle/>
        <a:p>
          <a:endParaRPr lang="ru-RU"/>
        </a:p>
      </dgm:t>
    </dgm:pt>
    <dgm:pt modelId="{D7221EB2-543F-4ADD-8533-CB83B5811AAD}" type="pres">
      <dgm:prSet presAssocID="{A2EE3C03-7C59-4207-942A-2A82DAF532C5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C6C2B4-BFBC-40C4-8129-608F686590D2}" type="pres">
      <dgm:prSet presAssocID="{A2EE3C03-7C59-4207-942A-2A82DAF532C5}" presName="outerBox" presStyleCnt="0"/>
      <dgm:spPr/>
    </dgm:pt>
    <dgm:pt modelId="{52B22B39-9BA1-46D3-8C6D-C73A82E4995E}" type="pres">
      <dgm:prSet presAssocID="{A2EE3C03-7C59-4207-942A-2A82DAF532C5}" presName="outerBoxParent" presStyleLbl="node1" presStyleIdx="0" presStyleCnt="1" custLinFactNeighborX="901" custLinFactNeighborY="1220"/>
      <dgm:spPr/>
      <dgm:t>
        <a:bodyPr/>
        <a:lstStyle/>
        <a:p>
          <a:endParaRPr lang="ru-RU"/>
        </a:p>
      </dgm:t>
    </dgm:pt>
    <dgm:pt modelId="{79593AA0-48FB-4FA4-BE5C-8981D79C61C8}" type="pres">
      <dgm:prSet presAssocID="{A2EE3C03-7C59-4207-942A-2A82DAF532C5}" presName="outerBoxChildren" presStyleCnt="0"/>
      <dgm:spPr/>
    </dgm:pt>
    <dgm:pt modelId="{2F4AFA2A-EBC3-45F9-86D4-3223713893BF}" type="pres">
      <dgm:prSet presAssocID="{EE71BD6F-6974-4E08-B794-F69A1548DF75}" presName="oChild" presStyleLbl="fgAcc1" presStyleIdx="0" presStyleCnt="4" custScaleY="56469" custLinFactX="-5234" custLinFactNeighborX="-100000" custLinFactNeighborY="13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2D0B0D-AC17-46AA-A3CB-6D875A8685D7}" type="pres">
      <dgm:prSet presAssocID="{0878DDBE-C191-499F-9C43-6C296F4BF6AA}" presName="outerSibTrans" presStyleCnt="0"/>
      <dgm:spPr/>
    </dgm:pt>
    <dgm:pt modelId="{56CCA40F-9EB7-432F-94BE-78C7F18F98B0}" type="pres">
      <dgm:prSet presAssocID="{0AAA0C9D-A8CE-4B62-8123-0BB2D9C7B183}" presName="oChild" presStyleLbl="fgAcc1" presStyleIdx="1" presStyleCnt="4" custScaleY="56469" custLinFactNeighborX="-58325" custLinFactNeighborY="354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E054E-4D53-4600-8F65-5C6FFEE8C1D7}" type="pres">
      <dgm:prSet presAssocID="{1E4DB228-7AD1-4B20-9473-0C3B53C9D0BF}" presName="outerSibTrans" presStyleCnt="0"/>
      <dgm:spPr/>
    </dgm:pt>
    <dgm:pt modelId="{2E02D940-54B6-4D65-83C0-279F615D66CB}" type="pres">
      <dgm:prSet presAssocID="{D5828C41-1ED5-4B19-8063-821E1E0FC6F0}" presName="oChild" presStyleLbl="fgAcc1" presStyleIdx="2" presStyleCnt="4" custScaleY="56469" custLinFactNeighborX="71745" custLinFactNeighborY="13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AA1A1-342C-4FFB-A4F8-1DBD1031734C}" type="pres">
      <dgm:prSet presAssocID="{C24FFD92-928D-48DD-8A66-C32D5EDBC4D7}" presName="outerSibTrans" presStyleCnt="0"/>
      <dgm:spPr/>
    </dgm:pt>
    <dgm:pt modelId="{64B8C4F9-C79E-4FEE-AFCB-F809C862FF0C}" type="pres">
      <dgm:prSet presAssocID="{C71C0B77-F342-4D81-B438-A05350A4F3C2}" presName="oChild" presStyleLbl="fgAcc1" presStyleIdx="3" presStyleCnt="4" custScaleY="56469" custLinFactX="5446" custLinFactNeighborX="100000" custLinFactNeighborY="29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986F3A-D98A-4E4F-92DA-5AAE1F710FFE}" type="presOf" srcId="{C71C0B77-F342-4D81-B438-A05350A4F3C2}" destId="{64B8C4F9-C79E-4FEE-AFCB-F809C862FF0C}" srcOrd="0" destOrd="0" presId="urn:microsoft.com/office/officeart/2005/8/layout/target2"/>
    <dgm:cxn modelId="{34B9DF6C-3C11-4FBD-92FD-84101CB82219}" type="presOf" srcId="{EE71BD6F-6974-4E08-B794-F69A1548DF75}" destId="{2F4AFA2A-EBC3-45F9-86D4-3223713893BF}" srcOrd="0" destOrd="0" presId="urn:microsoft.com/office/officeart/2005/8/layout/target2"/>
    <dgm:cxn modelId="{33C0308A-4E6D-4FDD-877A-635029CB15FA}" srcId="{EC9F4215-AB91-4814-9CB6-4ACD0CD3FD61}" destId="{C71C0B77-F342-4D81-B438-A05350A4F3C2}" srcOrd="3" destOrd="0" parTransId="{66EAC3D3-A729-42E8-A781-340E618CB903}" sibTransId="{64ECA94A-3711-47DF-A7F6-C683A1AC94FE}"/>
    <dgm:cxn modelId="{03D8A24B-5D78-441B-8CB9-E5E64A50A323}" type="presOf" srcId="{A2EE3C03-7C59-4207-942A-2A82DAF532C5}" destId="{D7221EB2-543F-4ADD-8533-CB83B5811AAD}" srcOrd="0" destOrd="0" presId="urn:microsoft.com/office/officeart/2005/8/layout/target2"/>
    <dgm:cxn modelId="{E2C05CA2-AC3D-46BD-B721-CD97A6EB1EBD}" type="presOf" srcId="{0AAA0C9D-A8CE-4B62-8123-0BB2D9C7B183}" destId="{56CCA40F-9EB7-432F-94BE-78C7F18F98B0}" srcOrd="0" destOrd="0" presId="urn:microsoft.com/office/officeart/2005/8/layout/target2"/>
    <dgm:cxn modelId="{CF1C76D5-15E1-46FA-B40F-1E5E93CDBFA9}" srcId="{EC9F4215-AB91-4814-9CB6-4ACD0CD3FD61}" destId="{D5828C41-1ED5-4B19-8063-821E1E0FC6F0}" srcOrd="2" destOrd="0" parTransId="{ADE4400A-0F14-4BB5-9F82-C2B4F8F2667E}" sibTransId="{C24FFD92-928D-48DD-8A66-C32D5EDBC4D7}"/>
    <dgm:cxn modelId="{38FAA387-7C1F-4DCA-803F-E9001684DA4E}" type="presOf" srcId="{EC9F4215-AB91-4814-9CB6-4ACD0CD3FD61}" destId="{52B22B39-9BA1-46D3-8C6D-C73A82E4995E}" srcOrd="0" destOrd="0" presId="urn:microsoft.com/office/officeart/2005/8/layout/target2"/>
    <dgm:cxn modelId="{4ABA0075-FB9D-4504-BF73-9110210224B3}" type="presOf" srcId="{D5828C41-1ED5-4B19-8063-821E1E0FC6F0}" destId="{2E02D940-54B6-4D65-83C0-279F615D66CB}" srcOrd="0" destOrd="0" presId="urn:microsoft.com/office/officeart/2005/8/layout/target2"/>
    <dgm:cxn modelId="{F869F77C-A143-4EE5-A00F-6DB219530D69}" srcId="{A2EE3C03-7C59-4207-942A-2A82DAF532C5}" destId="{EC9F4215-AB91-4814-9CB6-4ACD0CD3FD61}" srcOrd="0" destOrd="0" parTransId="{1C82C76E-88E1-4239-8BC4-C319651DAFD0}" sibTransId="{37C1CCB1-2676-4FF3-8BA8-6575048F64BF}"/>
    <dgm:cxn modelId="{11F46367-C45D-45A2-A28D-518D4645A09A}" srcId="{EC9F4215-AB91-4814-9CB6-4ACD0CD3FD61}" destId="{0AAA0C9D-A8CE-4B62-8123-0BB2D9C7B183}" srcOrd="1" destOrd="0" parTransId="{1AF0FB12-BF0E-42F3-BA73-7EBE9299330F}" sibTransId="{1E4DB228-7AD1-4B20-9473-0C3B53C9D0BF}"/>
    <dgm:cxn modelId="{9610FA42-E7E3-44CD-AE9E-BA22C975506B}" srcId="{EC9F4215-AB91-4814-9CB6-4ACD0CD3FD61}" destId="{EE71BD6F-6974-4E08-B794-F69A1548DF75}" srcOrd="0" destOrd="0" parTransId="{EB6E21CE-2858-4D8A-89DA-ACF023EF330B}" sibTransId="{0878DDBE-C191-499F-9C43-6C296F4BF6AA}"/>
    <dgm:cxn modelId="{1CA5BC8F-836C-47FA-9550-C3B98F6FE65F}" type="presParOf" srcId="{D7221EB2-543F-4ADD-8533-CB83B5811AAD}" destId="{A3C6C2B4-BFBC-40C4-8129-608F686590D2}" srcOrd="0" destOrd="0" presId="urn:microsoft.com/office/officeart/2005/8/layout/target2"/>
    <dgm:cxn modelId="{28FABBA7-50AB-4139-B411-87C0F5657DAC}" type="presParOf" srcId="{A3C6C2B4-BFBC-40C4-8129-608F686590D2}" destId="{52B22B39-9BA1-46D3-8C6D-C73A82E4995E}" srcOrd="0" destOrd="0" presId="urn:microsoft.com/office/officeart/2005/8/layout/target2"/>
    <dgm:cxn modelId="{5409D7DD-1FCB-494E-93CD-F07CAE0A48A0}" type="presParOf" srcId="{A3C6C2B4-BFBC-40C4-8129-608F686590D2}" destId="{79593AA0-48FB-4FA4-BE5C-8981D79C61C8}" srcOrd="1" destOrd="0" presId="urn:microsoft.com/office/officeart/2005/8/layout/target2"/>
    <dgm:cxn modelId="{5314F8B7-55C2-4778-A654-3D32AB2C4CC1}" type="presParOf" srcId="{79593AA0-48FB-4FA4-BE5C-8981D79C61C8}" destId="{2F4AFA2A-EBC3-45F9-86D4-3223713893BF}" srcOrd="0" destOrd="0" presId="urn:microsoft.com/office/officeart/2005/8/layout/target2"/>
    <dgm:cxn modelId="{A7D339FD-042F-4F47-B7E5-0E22D2DA4057}" type="presParOf" srcId="{79593AA0-48FB-4FA4-BE5C-8981D79C61C8}" destId="{C32D0B0D-AC17-46AA-A3CB-6D875A8685D7}" srcOrd="1" destOrd="0" presId="urn:microsoft.com/office/officeart/2005/8/layout/target2"/>
    <dgm:cxn modelId="{4B76EE80-AEA8-4198-8AAE-4CD33015569F}" type="presParOf" srcId="{79593AA0-48FB-4FA4-BE5C-8981D79C61C8}" destId="{56CCA40F-9EB7-432F-94BE-78C7F18F98B0}" srcOrd="2" destOrd="0" presId="urn:microsoft.com/office/officeart/2005/8/layout/target2"/>
    <dgm:cxn modelId="{DFF04A2B-530D-4C01-951D-DA9ADCC96A8B}" type="presParOf" srcId="{79593AA0-48FB-4FA4-BE5C-8981D79C61C8}" destId="{69AE054E-4D53-4600-8F65-5C6FFEE8C1D7}" srcOrd="3" destOrd="0" presId="urn:microsoft.com/office/officeart/2005/8/layout/target2"/>
    <dgm:cxn modelId="{1EC780EC-E318-42E4-BD83-FDAD98B5AAFD}" type="presParOf" srcId="{79593AA0-48FB-4FA4-BE5C-8981D79C61C8}" destId="{2E02D940-54B6-4D65-83C0-279F615D66CB}" srcOrd="4" destOrd="0" presId="urn:microsoft.com/office/officeart/2005/8/layout/target2"/>
    <dgm:cxn modelId="{C3FBB09E-AE4C-4021-A7AF-266C223567DA}" type="presParOf" srcId="{79593AA0-48FB-4FA4-BE5C-8981D79C61C8}" destId="{3C3AA1A1-342C-4FFB-A4F8-1DBD1031734C}" srcOrd="5" destOrd="0" presId="urn:microsoft.com/office/officeart/2005/8/layout/target2"/>
    <dgm:cxn modelId="{78884223-451F-4897-9BB0-95B9E401F188}" type="presParOf" srcId="{79593AA0-48FB-4FA4-BE5C-8981D79C61C8}" destId="{64B8C4F9-C79E-4FEE-AFCB-F809C862FF0C}" srcOrd="6" destOrd="0" presId="urn:microsoft.com/office/officeart/2005/8/layout/targe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5B9CF9-9570-4CD1-BB5B-3324E4418A4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AFF610-AE02-4938-8C9D-A11EB88A0632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Georgia" pitchFamily="18" charset="0"/>
            </a:rPr>
            <a:t>1 этап - проектировочный (2011-2012)</a:t>
          </a:r>
          <a:endParaRPr lang="ru-RU" dirty="0">
            <a:solidFill>
              <a:schemeClr val="bg1"/>
            </a:solidFill>
            <a:latin typeface="Georgia" pitchFamily="18" charset="0"/>
          </a:endParaRPr>
        </a:p>
      </dgm:t>
    </dgm:pt>
    <dgm:pt modelId="{5D91287A-2E49-4EE3-A3AC-9ED0E21C1FCB}" type="parTrans" cxnId="{F4F02827-1C9C-4272-88C1-3FD89B9B6210}">
      <dgm:prSet/>
      <dgm:spPr/>
      <dgm:t>
        <a:bodyPr/>
        <a:lstStyle/>
        <a:p>
          <a:endParaRPr lang="ru-RU"/>
        </a:p>
      </dgm:t>
    </dgm:pt>
    <dgm:pt modelId="{02433F3E-7CBD-492B-AB24-5C7106B458ED}" type="sibTrans" cxnId="{F4F02827-1C9C-4272-88C1-3FD89B9B6210}">
      <dgm:prSet/>
      <dgm:spPr/>
      <dgm:t>
        <a:bodyPr/>
        <a:lstStyle/>
        <a:p>
          <a:endParaRPr lang="ru-RU"/>
        </a:p>
      </dgm:t>
    </dgm:pt>
    <dgm:pt modelId="{E2C56642-D613-4800-986B-F2EA2227CDE2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0042"/>
              </a:solidFill>
              <a:latin typeface="Georgia" pitchFamily="18" charset="0"/>
            </a:rPr>
            <a:t>Изучение  нормативных документов и проведение анализа ресурсного, материально-технического обеспечения процесса с целью определения необходимых изменений в существующей собственной педагогической деятельности.</a:t>
          </a:r>
          <a:endParaRPr lang="ru-RU" sz="1600" dirty="0">
            <a:solidFill>
              <a:srgbClr val="000042"/>
            </a:solidFill>
            <a:latin typeface="Georgia" pitchFamily="18" charset="0"/>
          </a:endParaRPr>
        </a:p>
      </dgm:t>
    </dgm:pt>
    <dgm:pt modelId="{3F4D750B-6880-48E7-B153-716946CC8435}" type="parTrans" cxnId="{677F2D03-4A89-4BCA-8B13-DFF62134334B}">
      <dgm:prSet/>
      <dgm:spPr/>
      <dgm:t>
        <a:bodyPr/>
        <a:lstStyle/>
        <a:p>
          <a:endParaRPr lang="ru-RU"/>
        </a:p>
      </dgm:t>
    </dgm:pt>
    <dgm:pt modelId="{0375E8B3-7FFA-4873-A825-6AFD1B068580}" type="sibTrans" cxnId="{677F2D03-4A89-4BCA-8B13-DFF62134334B}">
      <dgm:prSet/>
      <dgm:spPr/>
      <dgm:t>
        <a:bodyPr/>
        <a:lstStyle/>
        <a:p>
          <a:endParaRPr lang="ru-RU"/>
        </a:p>
      </dgm:t>
    </dgm:pt>
    <dgm:pt modelId="{0B936D7C-F730-45B0-BEE7-C6DE1505DC9F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0042"/>
              </a:solidFill>
              <a:latin typeface="Georgia" pitchFamily="18" charset="0"/>
            </a:rPr>
            <a:t>Разработка  инновационного проекта.</a:t>
          </a:r>
          <a:endParaRPr lang="ru-RU" sz="1600" dirty="0">
            <a:solidFill>
              <a:srgbClr val="000042"/>
            </a:solidFill>
            <a:latin typeface="Georgia" pitchFamily="18" charset="0"/>
          </a:endParaRPr>
        </a:p>
      </dgm:t>
    </dgm:pt>
    <dgm:pt modelId="{E376CF32-B399-4238-BB23-F0D2612EADC4}" type="parTrans" cxnId="{0ED7F5BD-E56A-4697-B91A-3C371AAF3446}">
      <dgm:prSet/>
      <dgm:spPr/>
      <dgm:t>
        <a:bodyPr/>
        <a:lstStyle/>
        <a:p>
          <a:endParaRPr lang="ru-RU"/>
        </a:p>
      </dgm:t>
    </dgm:pt>
    <dgm:pt modelId="{3992AF0A-C3A3-4463-88B4-13F953D82E0C}" type="sibTrans" cxnId="{0ED7F5BD-E56A-4697-B91A-3C371AAF3446}">
      <dgm:prSet/>
      <dgm:spPr/>
      <dgm:t>
        <a:bodyPr/>
        <a:lstStyle/>
        <a:p>
          <a:endParaRPr lang="ru-RU"/>
        </a:p>
      </dgm:t>
    </dgm:pt>
    <dgm:pt modelId="{8AF8EB81-38F3-40CC-93BE-5E92295818FE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0042"/>
              </a:solidFill>
              <a:latin typeface="Georgia" pitchFamily="18" charset="0"/>
            </a:rPr>
            <a:t>Определение критериально – диагностического инструментария.</a:t>
          </a:r>
          <a:endParaRPr lang="ru-RU" sz="1600" dirty="0">
            <a:solidFill>
              <a:srgbClr val="000042"/>
            </a:solidFill>
            <a:latin typeface="Georgia" pitchFamily="18" charset="0"/>
          </a:endParaRPr>
        </a:p>
      </dgm:t>
    </dgm:pt>
    <dgm:pt modelId="{7CDDF2D4-BCC2-4728-B2E5-6F0D65F9EEE2}" type="parTrans" cxnId="{C8ECE3E4-679B-4AF9-9C95-603DEA136401}">
      <dgm:prSet/>
      <dgm:spPr/>
      <dgm:t>
        <a:bodyPr/>
        <a:lstStyle/>
        <a:p>
          <a:endParaRPr lang="ru-RU"/>
        </a:p>
      </dgm:t>
    </dgm:pt>
    <dgm:pt modelId="{B6E65D39-C06A-406E-A0CE-6DEF379065E9}" type="sibTrans" cxnId="{C8ECE3E4-679B-4AF9-9C95-603DEA136401}">
      <dgm:prSet/>
      <dgm:spPr/>
      <dgm:t>
        <a:bodyPr/>
        <a:lstStyle/>
        <a:p>
          <a:endParaRPr lang="ru-RU"/>
        </a:p>
      </dgm:t>
    </dgm:pt>
    <dgm:pt modelId="{E3EE0CC1-3D2E-4BB1-A9E3-8C28DBB9F17D}">
      <dgm:prSet/>
      <dgm:spPr>
        <a:solidFill>
          <a:srgbClr val="002060"/>
        </a:solidFill>
      </dgm:spPr>
      <dgm:t>
        <a:bodyPr/>
        <a:lstStyle/>
        <a:p>
          <a:r>
            <a:rPr lang="ru-RU" b="1" smtClean="0"/>
            <a:t>2 этап - практический   (2012-2013)</a:t>
          </a:r>
          <a:endParaRPr lang="ru-RU"/>
        </a:p>
      </dgm:t>
    </dgm:pt>
    <dgm:pt modelId="{2D6874F3-37C2-4CE1-8D4D-EBA22273B403}" type="parTrans" cxnId="{A52C8A4A-6491-4729-A23B-400A686C3D0C}">
      <dgm:prSet/>
      <dgm:spPr/>
      <dgm:t>
        <a:bodyPr/>
        <a:lstStyle/>
        <a:p>
          <a:endParaRPr lang="ru-RU"/>
        </a:p>
      </dgm:t>
    </dgm:pt>
    <dgm:pt modelId="{B8B00ACC-A0E9-4D0A-9CBD-E5602F5A874B}" type="sibTrans" cxnId="{A52C8A4A-6491-4729-A23B-400A686C3D0C}">
      <dgm:prSet/>
      <dgm:spPr/>
      <dgm:t>
        <a:bodyPr/>
        <a:lstStyle/>
        <a:p>
          <a:endParaRPr lang="ru-RU"/>
        </a:p>
      </dgm:t>
    </dgm:pt>
    <dgm:pt modelId="{D7E373C8-4CD8-4978-8065-1F25DDB25B5E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0042"/>
              </a:solidFill>
              <a:latin typeface="Georgia" pitchFamily="18" charset="0"/>
            </a:rPr>
            <a:t>Анализ результатов    инновационного проекта:                                                                       -  формулировка  основных выводов  и рекомендаций, подтверждающих   результативность реализации проекта и объективности полученных результатов;                                                                                                                      -  обобщение  материалов и продуктов  проекта.</a:t>
          </a:r>
          <a:endParaRPr lang="ru-RU" sz="1600" dirty="0">
            <a:solidFill>
              <a:srgbClr val="000042"/>
            </a:solidFill>
            <a:latin typeface="Georgia" pitchFamily="18" charset="0"/>
          </a:endParaRPr>
        </a:p>
      </dgm:t>
    </dgm:pt>
    <dgm:pt modelId="{F116B048-86EE-4044-AB6F-244F27A7C085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dirty="0" smtClean="0"/>
            <a:t>3 этап - обобщающий  (2012-2013)</a:t>
          </a:r>
          <a:endParaRPr lang="ru-RU" dirty="0"/>
        </a:p>
      </dgm:t>
    </dgm:pt>
    <dgm:pt modelId="{D9B55F17-9087-46C0-8735-B9CD723A1700}" type="sibTrans" cxnId="{5B755731-38A7-447B-86DE-59476D92A001}">
      <dgm:prSet/>
      <dgm:spPr/>
      <dgm:t>
        <a:bodyPr/>
        <a:lstStyle/>
        <a:p>
          <a:endParaRPr lang="ru-RU"/>
        </a:p>
      </dgm:t>
    </dgm:pt>
    <dgm:pt modelId="{DD7F6CFE-E2B3-457D-A5BD-6C207A2AA74E}" type="parTrans" cxnId="{5B755731-38A7-447B-86DE-59476D92A001}">
      <dgm:prSet/>
      <dgm:spPr/>
      <dgm:t>
        <a:bodyPr/>
        <a:lstStyle/>
        <a:p>
          <a:endParaRPr lang="ru-RU"/>
        </a:p>
      </dgm:t>
    </dgm:pt>
    <dgm:pt modelId="{AE91DBA4-CCC4-4F73-AA05-98809CB67F96}" type="sibTrans" cxnId="{0D735465-62F1-4204-9389-F27931251440}">
      <dgm:prSet/>
      <dgm:spPr/>
      <dgm:t>
        <a:bodyPr/>
        <a:lstStyle/>
        <a:p>
          <a:endParaRPr lang="ru-RU"/>
        </a:p>
      </dgm:t>
    </dgm:pt>
    <dgm:pt modelId="{396501FE-54AE-4AE4-9AEF-CD878B5B6A6F}" type="parTrans" cxnId="{0D735465-62F1-4204-9389-F27931251440}">
      <dgm:prSet/>
      <dgm:spPr/>
      <dgm:t>
        <a:bodyPr/>
        <a:lstStyle/>
        <a:p>
          <a:endParaRPr lang="ru-RU"/>
        </a:p>
      </dgm:t>
    </dgm:pt>
    <dgm:pt modelId="{9D22B6B7-4ABC-4E8F-A7C0-3284E5F96630}">
      <dgm:prSet custT="1"/>
      <dgm:spPr/>
      <dgm:t>
        <a:bodyPr/>
        <a:lstStyle/>
        <a:p>
          <a:r>
            <a:rPr lang="ru-RU" sz="1600" dirty="0" smtClean="0">
              <a:solidFill>
                <a:srgbClr val="000042"/>
              </a:solidFill>
              <a:latin typeface="Georgia" pitchFamily="18" charset="0"/>
            </a:rPr>
            <a:t>Апробация программы.</a:t>
          </a:r>
          <a:endParaRPr lang="ru-RU" sz="1600" dirty="0">
            <a:solidFill>
              <a:srgbClr val="000042"/>
            </a:solidFill>
            <a:latin typeface="Georgia" pitchFamily="18" charset="0"/>
          </a:endParaRPr>
        </a:p>
      </dgm:t>
    </dgm:pt>
    <dgm:pt modelId="{70879251-C4E6-4BE6-AF86-D0A429376AB9}" type="parTrans" cxnId="{433B3243-DEF7-4E90-88BF-1E73962BD565}">
      <dgm:prSet/>
      <dgm:spPr/>
      <dgm:t>
        <a:bodyPr/>
        <a:lstStyle/>
        <a:p>
          <a:endParaRPr lang="ru-RU"/>
        </a:p>
      </dgm:t>
    </dgm:pt>
    <dgm:pt modelId="{C962A979-A51C-4BF0-B5DB-00B29BEF4804}" type="sibTrans" cxnId="{433B3243-DEF7-4E90-88BF-1E73962BD565}">
      <dgm:prSet/>
      <dgm:spPr/>
      <dgm:t>
        <a:bodyPr/>
        <a:lstStyle/>
        <a:p>
          <a:endParaRPr lang="ru-RU"/>
        </a:p>
      </dgm:t>
    </dgm:pt>
    <dgm:pt modelId="{FF60B15E-AD8E-412A-A6F7-988430DAD6B0}">
      <dgm:prSet custT="1"/>
      <dgm:spPr/>
      <dgm:t>
        <a:bodyPr/>
        <a:lstStyle/>
        <a:p>
          <a:r>
            <a:rPr lang="ru-RU" sz="1600" dirty="0" smtClean="0">
              <a:solidFill>
                <a:srgbClr val="000042"/>
              </a:solidFill>
              <a:latin typeface="Georgia" pitchFamily="18" charset="0"/>
            </a:rPr>
            <a:t>Проверка эффективности разработанных модулей, сценариев занятий,  критериально – диагностического инструментария.</a:t>
          </a:r>
          <a:endParaRPr lang="ru-RU" sz="1600" dirty="0">
            <a:solidFill>
              <a:srgbClr val="000042"/>
            </a:solidFill>
            <a:latin typeface="Georgia" pitchFamily="18" charset="0"/>
          </a:endParaRPr>
        </a:p>
      </dgm:t>
    </dgm:pt>
    <dgm:pt modelId="{63C549EC-CA91-47FC-9409-C696EB46E7A3}" type="parTrans" cxnId="{14AA2E74-1540-43AE-98A5-7605816D51FC}">
      <dgm:prSet/>
      <dgm:spPr/>
      <dgm:t>
        <a:bodyPr/>
        <a:lstStyle/>
        <a:p>
          <a:endParaRPr lang="ru-RU"/>
        </a:p>
      </dgm:t>
    </dgm:pt>
    <dgm:pt modelId="{64FE7EF9-A97A-4CE8-8291-7C8A8AE56515}" type="sibTrans" cxnId="{14AA2E74-1540-43AE-98A5-7605816D51FC}">
      <dgm:prSet/>
      <dgm:spPr/>
      <dgm:t>
        <a:bodyPr/>
        <a:lstStyle/>
        <a:p>
          <a:endParaRPr lang="ru-RU"/>
        </a:p>
      </dgm:t>
    </dgm:pt>
    <dgm:pt modelId="{E40E8595-0147-4E25-848F-E0C9474DFC09}">
      <dgm:prSet custT="1"/>
      <dgm:spPr/>
      <dgm:t>
        <a:bodyPr/>
        <a:lstStyle/>
        <a:p>
          <a:r>
            <a:rPr lang="ru-RU" sz="1600" dirty="0" smtClean="0">
              <a:solidFill>
                <a:srgbClr val="000042"/>
              </a:solidFill>
              <a:latin typeface="Georgia" pitchFamily="18" charset="0"/>
            </a:rPr>
            <a:t> Представление программы на экспертный совет</a:t>
          </a:r>
          <a:r>
            <a:rPr lang="ru-RU" sz="1600" dirty="0" smtClean="0"/>
            <a:t>.</a:t>
          </a:r>
          <a:endParaRPr lang="ru-RU" sz="1600" dirty="0"/>
        </a:p>
      </dgm:t>
    </dgm:pt>
    <dgm:pt modelId="{E7494DA2-FEEF-44D2-B606-4253A7D7BA04}" type="parTrans" cxnId="{A0FCE362-2FE5-4ADA-9BE7-838EE53E1045}">
      <dgm:prSet/>
      <dgm:spPr/>
      <dgm:t>
        <a:bodyPr/>
        <a:lstStyle/>
        <a:p>
          <a:endParaRPr lang="ru-RU"/>
        </a:p>
      </dgm:t>
    </dgm:pt>
    <dgm:pt modelId="{B33E39B5-68B9-465D-A34D-8B827B4E068D}" type="sibTrans" cxnId="{A0FCE362-2FE5-4ADA-9BE7-838EE53E1045}">
      <dgm:prSet/>
      <dgm:spPr/>
      <dgm:t>
        <a:bodyPr/>
        <a:lstStyle/>
        <a:p>
          <a:endParaRPr lang="ru-RU"/>
        </a:p>
      </dgm:t>
    </dgm:pt>
    <dgm:pt modelId="{F73445A6-930F-4BB0-B377-828D32B8964D}" type="pres">
      <dgm:prSet presAssocID="{205B9CF9-9570-4CD1-BB5B-3324E4418A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DF20EE-D5D6-4FBA-9090-711A3264A112}" type="pres">
      <dgm:prSet presAssocID="{E6AFF610-AE02-4938-8C9D-A11EB88A0632}" presName="composite" presStyleCnt="0"/>
      <dgm:spPr/>
    </dgm:pt>
    <dgm:pt modelId="{D1B77D8C-D372-4E39-9FCF-03C9A998F7CF}" type="pres">
      <dgm:prSet presAssocID="{E6AFF610-AE02-4938-8C9D-A11EB88A063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C4D46-6520-48F3-A8C1-9120F4FFE47A}" type="pres">
      <dgm:prSet presAssocID="{E6AFF610-AE02-4938-8C9D-A11EB88A0632}" presName="descendantText" presStyleLbl="alignAcc1" presStyleIdx="0" presStyleCnt="3" custScaleY="122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D62C1-963B-46C1-A486-7A9C123291E8}" type="pres">
      <dgm:prSet presAssocID="{02433F3E-7CBD-492B-AB24-5C7106B458ED}" presName="sp" presStyleCnt="0"/>
      <dgm:spPr/>
    </dgm:pt>
    <dgm:pt modelId="{06E78048-E652-40E9-88A0-B0FE95BBD6BC}" type="pres">
      <dgm:prSet presAssocID="{E3EE0CC1-3D2E-4BB1-A9E3-8C28DBB9F17D}" presName="composite" presStyleCnt="0"/>
      <dgm:spPr/>
    </dgm:pt>
    <dgm:pt modelId="{E0732EEB-0F80-4067-9E46-A43573B29610}" type="pres">
      <dgm:prSet presAssocID="{E3EE0CC1-3D2E-4BB1-A9E3-8C28DBB9F17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B920E-59EB-4633-AD55-F6CBA16AF600}" type="pres">
      <dgm:prSet presAssocID="{E3EE0CC1-3D2E-4BB1-A9E3-8C28DBB9F17D}" presName="descendantText" presStyleLbl="alignAcc1" presStyleIdx="1" presStyleCnt="3" custScaleY="120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EBF10-DDD9-4DF3-8BF3-67049A14359E}" type="pres">
      <dgm:prSet presAssocID="{B8B00ACC-A0E9-4D0A-9CBD-E5602F5A874B}" presName="sp" presStyleCnt="0"/>
      <dgm:spPr/>
    </dgm:pt>
    <dgm:pt modelId="{2702D532-920E-46D7-8F32-A873171E23E3}" type="pres">
      <dgm:prSet presAssocID="{F116B048-86EE-4044-AB6F-244F27A7C085}" presName="composite" presStyleCnt="0"/>
      <dgm:spPr/>
    </dgm:pt>
    <dgm:pt modelId="{25D7A2D4-FE36-4680-8EC4-91042C52B55C}" type="pres">
      <dgm:prSet presAssocID="{F116B048-86EE-4044-AB6F-244F27A7C08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6FCC7D-4C13-4EA6-9C86-A4222D2E7872}" type="pres">
      <dgm:prSet presAssocID="{F116B048-86EE-4044-AB6F-244F27A7C085}" presName="descendantText" presStyleLbl="alignAcc1" presStyleIdx="2" presStyleCnt="3" custScaleY="122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7F2D03-4A89-4BCA-8B13-DFF62134334B}" srcId="{E6AFF610-AE02-4938-8C9D-A11EB88A0632}" destId="{E2C56642-D613-4800-986B-F2EA2227CDE2}" srcOrd="0" destOrd="0" parTransId="{3F4D750B-6880-48E7-B153-716946CC8435}" sibTransId="{0375E8B3-7FFA-4873-A825-6AFD1B068580}"/>
    <dgm:cxn modelId="{77C94702-CDFB-4B10-9AF9-0618539E608D}" type="presOf" srcId="{E6AFF610-AE02-4938-8C9D-A11EB88A0632}" destId="{D1B77D8C-D372-4E39-9FCF-03C9A998F7CF}" srcOrd="0" destOrd="0" presId="urn:microsoft.com/office/officeart/2005/8/layout/chevron2"/>
    <dgm:cxn modelId="{CCEE483A-1B42-469D-8F3F-7910121CACD8}" type="presOf" srcId="{E2C56642-D613-4800-986B-F2EA2227CDE2}" destId="{878C4D46-6520-48F3-A8C1-9120F4FFE47A}" srcOrd="0" destOrd="0" presId="urn:microsoft.com/office/officeart/2005/8/layout/chevron2"/>
    <dgm:cxn modelId="{A52C8A4A-6491-4729-A23B-400A686C3D0C}" srcId="{205B9CF9-9570-4CD1-BB5B-3324E4418A4D}" destId="{E3EE0CC1-3D2E-4BB1-A9E3-8C28DBB9F17D}" srcOrd="1" destOrd="0" parTransId="{2D6874F3-37C2-4CE1-8D4D-EBA22273B403}" sibTransId="{B8B00ACC-A0E9-4D0A-9CBD-E5602F5A874B}"/>
    <dgm:cxn modelId="{3B5ADEE2-2737-4BFC-A4C5-8E67ABD56F5F}" type="presOf" srcId="{E3EE0CC1-3D2E-4BB1-A9E3-8C28DBB9F17D}" destId="{E0732EEB-0F80-4067-9E46-A43573B29610}" srcOrd="0" destOrd="0" presId="urn:microsoft.com/office/officeart/2005/8/layout/chevron2"/>
    <dgm:cxn modelId="{417EC633-39CA-4C78-AA74-D8C6F133E18F}" type="presOf" srcId="{E40E8595-0147-4E25-848F-E0C9474DFC09}" destId="{446FCC7D-4C13-4EA6-9C86-A4222D2E7872}" srcOrd="0" destOrd="1" presId="urn:microsoft.com/office/officeart/2005/8/layout/chevron2"/>
    <dgm:cxn modelId="{0ED7F5BD-E56A-4697-B91A-3C371AAF3446}" srcId="{E6AFF610-AE02-4938-8C9D-A11EB88A0632}" destId="{0B936D7C-F730-45B0-BEE7-C6DE1505DC9F}" srcOrd="1" destOrd="0" parTransId="{E376CF32-B399-4238-BB23-F0D2612EADC4}" sibTransId="{3992AF0A-C3A3-4463-88B4-13F953D82E0C}"/>
    <dgm:cxn modelId="{5B755731-38A7-447B-86DE-59476D92A001}" srcId="{F116B048-86EE-4044-AB6F-244F27A7C085}" destId="{D7E373C8-4CD8-4978-8065-1F25DDB25B5E}" srcOrd="0" destOrd="0" parTransId="{DD7F6CFE-E2B3-457D-A5BD-6C207A2AA74E}" sibTransId="{D9B55F17-9087-46C0-8735-B9CD723A1700}"/>
    <dgm:cxn modelId="{78679FB7-C203-4478-B404-3B1B30438F4E}" type="presOf" srcId="{D7E373C8-4CD8-4978-8065-1F25DDB25B5E}" destId="{446FCC7D-4C13-4EA6-9C86-A4222D2E7872}" srcOrd="0" destOrd="0" presId="urn:microsoft.com/office/officeart/2005/8/layout/chevron2"/>
    <dgm:cxn modelId="{F4F02827-1C9C-4272-88C1-3FD89B9B6210}" srcId="{205B9CF9-9570-4CD1-BB5B-3324E4418A4D}" destId="{E6AFF610-AE02-4938-8C9D-A11EB88A0632}" srcOrd="0" destOrd="0" parTransId="{5D91287A-2E49-4EE3-A3AC-9ED0E21C1FCB}" sibTransId="{02433F3E-7CBD-492B-AB24-5C7106B458ED}"/>
    <dgm:cxn modelId="{70B48158-4384-44BB-B7E4-35A9660E3F89}" type="presOf" srcId="{FF60B15E-AD8E-412A-A6F7-988430DAD6B0}" destId="{601B920E-59EB-4633-AD55-F6CBA16AF600}" srcOrd="0" destOrd="1" presId="urn:microsoft.com/office/officeart/2005/8/layout/chevron2"/>
    <dgm:cxn modelId="{1B758904-BD89-49D5-9760-5FCABD37D9C2}" type="presOf" srcId="{0B936D7C-F730-45B0-BEE7-C6DE1505DC9F}" destId="{878C4D46-6520-48F3-A8C1-9120F4FFE47A}" srcOrd="0" destOrd="1" presId="urn:microsoft.com/office/officeart/2005/8/layout/chevron2"/>
    <dgm:cxn modelId="{14AA2E74-1540-43AE-98A5-7605816D51FC}" srcId="{E3EE0CC1-3D2E-4BB1-A9E3-8C28DBB9F17D}" destId="{FF60B15E-AD8E-412A-A6F7-988430DAD6B0}" srcOrd="1" destOrd="0" parTransId="{63C549EC-CA91-47FC-9409-C696EB46E7A3}" sibTransId="{64FE7EF9-A97A-4CE8-8291-7C8A8AE56515}"/>
    <dgm:cxn modelId="{0D735465-62F1-4204-9389-F27931251440}" srcId="{205B9CF9-9570-4CD1-BB5B-3324E4418A4D}" destId="{F116B048-86EE-4044-AB6F-244F27A7C085}" srcOrd="2" destOrd="0" parTransId="{396501FE-54AE-4AE4-9AEF-CD878B5B6A6F}" sibTransId="{AE91DBA4-CCC4-4F73-AA05-98809CB67F96}"/>
    <dgm:cxn modelId="{C8ECE3E4-679B-4AF9-9C95-603DEA136401}" srcId="{E6AFF610-AE02-4938-8C9D-A11EB88A0632}" destId="{8AF8EB81-38F3-40CC-93BE-5E92295818FE}" srcOrd="2" destOrd="0" parTransId="{7CDDF2D4-BCC2-4728-B2E5-6F0D65F9EEE2}" sibTransId="{B6E65D39-C06A-406E-A0CE-6DEF379065E9}"/>
    <dgm:cxn modelId="{FC55EAC8-19CC-4333-897B-47012807153A}" type="presOf" srcId="{F116B048-86EE-4044-AB6F-244F27A7C085}" destId="{25D7A2D4-FE36-4680-8EC4-91042C52B55C}" srcOrd="0" destOrd="0" presId="urn:microsoft.com/office/officeart/2005/8/layout/chevron2"/>
    <dgm:cxn modelId="{4E6C68B5-76C5-4FD1-9C4A-33D3F1AECACA}" type="presOf" srcId="{9D22B6B7-4ABC-4E8F-A7C0-3284E5F96630}" destId="{601B920E-59EB-4633-AD55-F6CBA16AF600}" srcOrd="0" destOrd="0" presId="urn:microsoft.com/office/officeart/2005/8/layout/chevron2"/>
    <dgm:cxn modelId="{F918C0D2-F6F6-44FB-A807-E32B044915D7}" type="presOf" srcId="{8AF8EB81-38F3-40CC-93BE-5E92295818FE}" destId="{878C4D46-6520-48F3-A8C1-9120F4FFE47A}" srcOrd="0" destOrd="2" presId="urn:microsoft.com/office/officeart/2005/8/layout/chevron2"/>
    <dgm:cxn modelId="{32A9BB8C-D3D6-4E8F-BAC8-3BBDAFB26B74}" type="presOf" srcId="{205B9CF9-9570-4CD1-BB5B-3324E4418A4D}" destId="{F73445A6-930F-4BB0-B377-828D32B8964D}" srcOrd="0" destOrd="0" presId="urn:microsoft.com/office/officeart/2005/8/layout/chevron2"/>
    <dgm:cxn modelId="{A0FCE362-2FE5-4ADA-9BE7-838EE53E1045}" srcId="{F116B048-86EE-4044-AB6F-244F27A7C085}" destId="{E40E8595-0147-4E25-848F-E0C9474DFC09}" srcOrd="1" destOrd="0" parTransId="{E7494DA2-FEEF-44D2-B606-4253A7D7BA04}" sibTransId="{B33E39B5-68B9-465D-A34D-8B827B4E068D}"/>
    <dgm:cxn modelId="{433B3243-DEF7-4E90-88BF-1E73962BD565}" srcId="{E3EE0CC1-3D2E-4BB1-A9E3-8C28DBB9F17D}" destId="{9D22B6B7-4ABC-4E8F-A7C0-3284E5F96630}" srcOrd="0" destOrd="0" parTransId="{70879251-C4E6-4BE6-AF86-D0A429376AB9}" sibTransId="{C962A979-A51C-4BF0-B5DB-00B29BEF4804}"/>
    <dgm:cxn modelId="{07B6478E-F45B-4E27-942E-0E3E1D7BD03D}" type="presParOf" srcId="{F73445A6-930F-4BB0-B377-828D32B8964D}" destId="{31DF20EE-D5D6-4FBA-9090-711A3264A112}" srcOrd="0" destOrd="0" presId="urn:microsoft.com/office/officeart/2005/8/layout/chevron2"/>
    <dgm:cxn modelId="{C3D439DC-DDDA-4C22-9888-5B2AD8BE08A6}" type="presParOf" srcId="{31DF20EE-D5D6-4FBA-9090-711A3264A112}" destId="{D1B77D8C-D372-4E39-9FCF-03C9A998F7CF}" srcOrd="0" destOrd="0" presId="urn:microsoft.com/office/officeart/2005/8/layout/chevron2"/>
    <dgm:cxn modelId="{B61951A7-4242-4AB1-BD6F-E2E45303817C}" type="presParOf" srcId="{31DF20EE-D5D6-4FBA-9090-711A3264A112}" destId="{878C4D46-6520-48F3-A8C1-9120F4FFE47A}" srcOrd="1" destOrd="0" presId="urn:microsoft.com/office/officeart/2005/8/layout/chevron2"/>
    <dgm:cxn modelId="{A121F8D5-57AF-41F0-B7C1-AF6EE184573E}" type="presParOf" srcId="{F73445A6-930F-4BB0-B377-828D32B8964D}" destId="{AD7D62C1-963B-46C1-A486-7A9C123291E8}" srcOrd="1" destOrd="0" presId="urn:microsoft.com/office/officeart/2005/8/layout/chevron2"/>
    <dgm:cxn modelId="{AE171629-A74C-4A0B-82FE-2AFEFC00C72F}" type="presParOf" srcId="{F73445A6-930F-4BB0-B377-828D32B8964D}" destId="{06E78048-E652-40E9-88A0-B0FE95BBD6BC}" srcOrd="2" destOrd="0" presId="urn:microsoft.com/office/officeart/2005/8/layout/chevron2"/>
    <dgm:cxn modelId="{C1B1E855-11E2-44BF-9139-DEE78C8CED84}" type="presParOf" srcId="{06E78048-E652-40E9-88A0-B0FE95BBD6BC}" destId="{E0732EEB-0F80-4067-9E46-A43573B29610}" srcOrd="0" destOrd="0" presId="urn:microsoft.com/office/officeart/2005/8/layout/chevron2"/>
    <dgm:cxn modelId="{D1F6E024-BC47-482C-B64D-FC87041EA967}" type="presParOf" srcId="{06E78048-E652-40E9-88A0-B0FE95BBD6BC}" destId="{601B920E-59EB-4633-AD55-F6CBA16AF600}" srcOrd="1" destOrd="0" presId="urn:microsoft.com/office/officeart/2005/8/layout/chevron2"/>
    <dgm:cxn modelId="{418B2AC1-9FE0-42DA-ADB5-4783963A1226}" type="presParOf" srcId="{F73445A6-930F-4BB0-B377-828D32B8964D}" destId="{2FFEBF10-DDD9-4DF3-8BF3-67049A14359E}" srcOrd="3" destOrd="0" presId="urn:microsoft.com/office/officeart/2005/8/layout/chevron2"/>
    <dgm:cxn modelId="{ABAA6B2F-8631-4B8D-AEF5-D2D7B84D78FF}" type="presParOf" srcId="{F73445A6-930F-4BB0-B377-828D32B8964D}" destId="{2702D532-920E-46D7-8F32-A873171E23E3}" srcOrd="4" destOrd="0" presId="urn:microsoft.com/office/officeart/2005/8/layout/chevron2"/>
    <dgm:cxn modelId="{3048DF89-345A-4DCD-8752-D9D4313A9CB3}" type="presParOf" srcId="{2702D532-920E-46D7-8F32-A873171E23E3}" destId="{25D7A2D4-FE36-4680-8EC4-91042C52B55C}" srcOrd="0" destOrd="0" presId="urn:microsoft.com/office/officeart/2005/8/layout/chevron2"/>
    <dgm:cxn modelId="{2DFDE993-D601-48CB-A60F-DE69860AA814}" type="presParOf" srcId="{2702D532-920E-46D7-8F32-A873171E23E3}" destId="{446FCC7D-4C13-4EA6-9C86-A4222D2E7872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58C356-A7EF-49E6-A691-4A631333DBD0}">
      <dsp:nvSpPr>
        <dsp:cNvPr id="0" name=""/>
        <dsp:cNvSpPr/>
      </dsp:nvSpPr>
      <dsp:spPr>
        <a:xfrm>
          <a:off x="142848" y="357191"/>
          <a:ext cx="2893322" cy="10398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Georgia" pitchFamily="18" charset="0"/>
            </a:rPr>
            <a:t>Первый уровень </a:t>
          </a:r>
          <a:endParaRPr lang="ru-RU" sz="2000" b="1" kern="1200" dirty="0">
            <a:latin typeface="Georgia" pitchFamily="18" charset="0"/>
          </a:endParaRPr>
        </a:p>
      </dsp:txBody>
      <dsp:txXfrm>
        <a:off x="142848" y="357191"/>
        <a:ext cx="2893322" cy="1039809"/>
      </dsp:txXfrm>
    </dsp:sp>
    <dsp:sp modelId="{64F10BF5-B81D-4650-9715-D5A28B7866E9}">
      <dsp:nvSpPr>
        <dsp:cNvPr id="0" name=""/>
        <dsp:cNvSpPr/>
      </dsp:nvSpPr>
      <dsp:spPr>
        <a:xfrm>
          <a:off x="142848" y="1428757"/>
          <a:ext cx="2904240" cy="35684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2060"/>
              </a:solidFill>
              <a:latin typeface="Georgia" pitchFamily="18" charset="0"/>
            </a:rPr>
            <a:t>Приобретение  школьником социальных знаний (об общественных нормах, об устройстве общества, о социально одобряемых и неодобряемых формах поведения в обществе и т.п.), понимания социальной реальности и повседневной жизни. </a:t>
          </a:r>
          <a:endParaRPr lang="ru-RU" sz="1800" kern="1200" dirty="0">
            <a:solidFill>
              <a:srgbClr val="002060"/>
            </a:solidFill>
            <a:latin typeface="Georg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solidFill>
              <a:srgbClr val="000042"/>
            </a:solidFill>
            <a:latin typeface="Georgia" pitchFamily="18" charset="0"/>
          </a:endParaRPr>
        </a:p>
      </dsp:txBody>
      <dsp:txXfrm>
        <a:off x="142848" y="1428757"/>
        <a:ext cx="2904240" cy="3568499"/>
      </dsp:txXfrm>
    </dsp:sp>
    <dsp:sp modelId="{9C88104A-BC18-4D38-ADDE-F5883DFF6A24}">
      <dsp:nvSpPr>
        <dsp:cNvPr id="0" name=""/>
        <dsp:cNvSpPr/>
      </dsp:nvSpPr>
      <dsp:spPr>
        <a:xfrm>
          <a:off x="3286116" y="388949"/>
          <a:ext cx="2622530" cy="1039809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Georgia" pitchFamily="18" charset="0"/>
            </a:rPr>
            <a:t>Второй уровень </a:t>
          </a:r>
          <a:endParaRPr lang="ru-RU" sz="2000" b="1" kern="1200" dirty="0">
            <a:latin typeface="Georgia" pitchFamily="18" charset="0"/>
          </a:endParaRPr>
        </a:p>
      </dsp:txBody>
      <dsp:txXfrm>
        <a:off x="3286116" y="388949"/>
        <a:ext cx="2622530" cy="1039809"/>
      </dsp:txXfrm>
    </dsp:sp>
    <dsp:sp modelId="{17259159-3D6B-4E0F-815E-3B6770A53DFE}">
      <dsp:nvSpPr>
        <dsp:cNvPr id="0" name=""/>
        <dsp:cNvSpPr/>
      </dsp:nvSpPr>
      <dsp:spPr>
        <a:xfrm>
          <a:off x="3286129" y="1432159"/>
          <a:ext cx="2599524" cy="3568499"/>
        </a:xfrm>
        <a:prstGeom prst="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2060"/>
              </a:solidFill>
              <a:latin typeface="Georgia" pitchFamily="18" charset="0"/>
            </a:rPr>
            <a:t>Формирование  позитивных отношений школьника к базовым ценностям общества (человек, семья, мир, природа) ценностного отношения к социальной реальности в целом. </a:t>
          </a:r>
          <a:endParaRPr lang="ru-RU" sz="1800" kern="1200" dirty="0">
            <a:solidFill>
              <a:srgbClr val="002060"/>
            </a:solidFill>
            <a:latin typeface="Georgia" pitchFamily="18" charset="0"/>
          </a:endParaRPr>
        </a:p>
      </dsp:txBody>
      <dsp:txXfrm>
        <a:off x="3286129" y="1432159"/>
        <a:ext cx="2599524" cy="3568499"/>
      </dsp:txXfrm>
    </dsp:sp>
    <dsp:sp modelId="{B40E3A4F-39B0-4622-A67F-AA2588F8BAE3}">
      <dsp:nvSpPr>
        <dsp:cNvPr id="0" name=""/>
        <dsp:cNvSpPr/>
      </dsp:nvSpPr>
      <dsp:spPr>
        <a:xfrm>
          <a:off x="6215078" y="388948"/>
          <a:ext cx="2600304" cy="1039809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Georgia" pitchFamily="18" charset="0"/>
            </a:rPr>
            <a:t>Третий уровень</a:t>
          </a:r>
          <a:endParaRPr lang="ru-RU" sz="2000" b="1" kern="1200" dirty="0">
            <a:latin typeface="Georgia" pitchFamily="18" charset="0"/>
          </a:endParaRPr>
        </a:p>
      </dsp:txBody>
      <dsp:txXfrm>
        <a:off x="6215078" y="388948"/>
        <a:ext cx="2600304" cy="1039809"/>
      </dsp:txXfrm>
    </dsp:sp>
    <dsp:sp modelId="{070BF8DB-7BEC-4507-ABD0-A47F6C69461E}">
      <dsp:nvSpPr>
        <dsp:cNvPr id="0" name=""/>
        <dsp:cNvSpPr/>
      </dsp:nvSpPr>
      <dsp:spPr>
        <a:xfrm>
          <a:off x="6215078" y="1428757"/>
          <a:ext cx="2599524" cy="3568499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2060"/>
              </a:solidFill>
              <a:latin typeface="Georgia" pitchFamily="18" charset="0"/>
            </a:rPr>
            <a:t>Получение школьником опыта самостоятельного социального действия. </a:t>
          </a:r>
          <a:endParaRPr lang="ru-RU" sz="1800" kern="1200" dirty="0">
            <a:solidFill>
              <a:srgbClr val="002060"/>
            </a:solidFill>
            <a:latin typeface="Georgia" pitchFamily="18" charset="0"/>
          </a:endParaRPr>
        </a:p>
      </dsp:txBody>
      <dsp:txXfrm>
        <a:off x="6215078" y="1428757"/>
        <a:ext cx="2599524" cy="35684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12E447-D577-434C-AF60-301FEA82A6B4}">
      <dsp:nvSpPr>
        <dsp:cNvPr id="0" name=""/>
        <dsp:cNvSpPr/>
      </dsp:nvSpPr>
      <dsp:spPr>
        <a:xfrm>
          <a:off x="974466" y="0"/>
          <a:ext cx="3301391" cy="1980834"/>
        </a:xfrm>
        <a:prstGeom prst="rect">
          <a:avLst/>
        </a:prstGeom>
        <a:solidFill>
          <a:srgbClr val="50386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itchFamily="18" charset="0"/>
            </a:rPr>
            <a:t>Умение чётко формулировать и диагностировать результаты обучающихся в контексте освоения программы</a:t>
          </a:r>
          <a:endParaRPr lang="ru-RU" sz="1800" kern="1200" dirty="0">
            <a:latin typeface="Georgia" pitchFamily="18" charset="0"/>
          </a:endParaRPr>
        </a:p>
      </dsp:txBody>
      <dsp:txXfrm>
        <a:off x="974466" y="0"/>
        <a:ext cx="3301391" cy="1980834"/>
      </dsp:txXfrm>
    </dsp:sp>
    <dsp:sp modelId="{F400111B-553E-4923-9820-26E7EEFC7477}">
      <dsp:nvSpPr>
        <dsp:cNvPr id="0" name=""/>
        <dsp:cNvSpPr/>
      </dsp:nvSpPr>
      <dsp:spPr>
        <a:xfrm>
          <a:off x="4718904" y="0"/>
          <a:ext cx="3301391" cy="1980834"/>
        </a:xfrm>
        <a:prstGeom prst="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Georgia" pitchFamily="18" charset="0"/>
            </a:rPr>
            <a:t>Умение создания программы дополнительного образования</a:t>
          </a:r>
          <a:endParaRPr lang="ru-RU" sz="2400" kern="1200" dirty="0">
            <a:latin typeface="Georgia" pitchFamily="18" charset="0"/>
          </a:endParaRPr>
        </a:p>
      </dsp:txBody>
      <dsp:txXfrm>
        <a:off x="4718904" y="0"/>
        <a:ext cx="3301391" cy="1980834"/>
      </dsp:txXfrm>
    </dsp:sp>
    <dsp:sp modelId="{BE76249A-038A-4A24-97E2-40B954F68789}">
      <dsp:nvSpPr>
        <dsp:cNvPr id="0" name=""/>
        <dsp:cNvSpPr/>
      </dsp:nvSpPr>
      <dsp:spPr>
        <a:xfrm>
          <a:off x="974466" y="2139721"/>
          <a:ext cx="3301391" cy="1980834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Georgia" pitchFamily="18" charset="0"/>
            </a:rPr>
            <a:t>Умение организовать освоение новых форм деятельности</a:t>
          </a:r>
          <a:endParaRPr lang="ru-RU" sz="2400" kern="1200" dirty="0">
            <a:latin typeface="Georgia" pitchFamily="18" charset="0"/>
          </a:endParaRPr>
        </a:p>
      </dsp:txBody>
      <dsp:txXfrm>
        <a:off x="974466" y="2139721"/>
        <a:ext cx="3301391" cy="1980834"/>
      </dsp:txXfrm>
    </dsp:sp>
    <dsp:sp modelId="{3F7A7952-872C-49C7-B26C-E333FEFF88AD}">
      <dsp:nvSpPr>
        <dsp:cNvPr id="0" name=""/>
        <dsp:cNvSpPr/>
      </dsp:nvSpPr>
      <dsp:spPr>
        <a:xfrm>
          <a:off x="4718904" y="2139721"/>
          <a:ext cx="3301391" cy="1980834"/>
        </a:xfrm>
        <a:prstGeom prst="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itchFamily="18" charset="0"/>
            </a:rPr>
            <a:t>Умение проектировать образовательное пространство, способствующее реализации педагогических задач</a:t>
          </a:r>
          <a:endParaRPr lang="ru-RU" sz="1800" kern="1200" dirty="0">
            <a:latin typeface="Georgia" pitchFamily="18" charset="0"/>
          </a:endParaRPr>
        </a:p>
      </dsp:txBody>
      <dsp:txXfrm>
        <a:off x="4718904" y="2139721"/>
        <a:ext cx="3301391" cy="1980834"/>
      </dsp:txXfrm>
    </dsp:sp>
    <dsp:sp modelId="{AC46045E-DD19-4F4C-8037-1B06F10A452D}">
      <dsp:nvSpPr>
        <dsp:cNvPr id="0" name=""/>
        <dsp:cNvSpPr/>
      </dsp:nvSpPr>
      <dsp:spPr>
        <a:xfrm>
          <a:off x="2774698" y="4299953"/>
          <a:ext cx="3343550" cy="1373134"/>
        </a:xfrm>
        <a:prstGeom prst="rect">
          <a:avLst/>
        </a:prstGeom>
        <a:solidFill>
          <a:srgbClr val="3333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Georgia" pitchFamily="18" charset="0"/>
            </a:rPr>
            <a:t>Умение создавать сценарии занятий в мыследеятельносной  технологии</a:t>
          </a:r>
          <a:endParaRPr lang="ru-RU" sz="2400" kern="1200" dirty="0">
            <a:latin typeface="Georgia" pitchFamily="18" charset="0"/>
          </a:endParaRPr>
        </a:p>
      </dsp:txBody>
      <dsp:txXfrm>
        <a:off x="2774698" y="4299953"/>
        <a:ext cx="3343550" cy="13731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B22B39-9BA1-46D3-8C6D-C73A82E4995E}">
      <dsp:nvSpPr>
        <dsp:cNvPr id="0" name=""/>
        <dsp:cNvSpPr/>
      </dsp:nvSpPr>
      <dsp:spPr>
        <a:xfrm>
          <a:off x="0" y="0"/>
          <a:ext cx="8501122" cy="6000792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3704656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Georgia" pitchFamily="18" charset="0"/>
            </a:rPr>
            <a:t>Методические продукты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Georgia" pitchFamily="18" charset="0"/>
            </a:rPr>
            <a:t>1.Программа дополнительного образования.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Georgia" pitchFamily="18" charset="0"/>
            </a:rPr>
            <a:t>2 Сценарии занятий.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Georgia" pitchFamily="18" charset="0"/>
            </a:rPr>
            <a:t>3 Образцы конечных продуктов.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eorgia" pitchFamily="18" charset="0"/>
            </a:rPr>
            <a:t>4</a:t>
          </a:r>
          <a:r>
            <a:rPr lang="ru-RU" sz="1600" b="1" kern="1200" dirty="0" smtClean="0">
              <a:latin typeface="Georgia" pitchFamily="18" charset="0"/>
            </a:rPr>
            <a:t> Критериально  -  диагностический    инструментарий, определяющий  эффективность реализации программы.</a:t>
          </a:r>
          <a:endParaRPr lang="ru-RU" sz="1600" b="1" kern="1200" dirty="0">
            <a:latin typeface="Georgia" pitchFamily="18" charset="0"/>
          </a:endParaRPr>
        </a:p>
      </dsp:txBody>
      <dsp:txXfrm>
        <a:off x="0" y="0"/>
        <a:ext cx="8501122" cy="6000792"/>
      </dsp:txXfrm>
    </dsp:sp>
    <dsp:sp modelId="{2F4AFA2A-EBC3-45F9-86D4-3223713893BF}">
      <dsp:nvSpPr>
        <dsp:cNvPr id="0" name=""/>
        <dsp:cNvSpPr/>
      </dsp:nvSpPr>
      <dsp:spPr>
        <a:xfrm>
          <a:off x="76585" y="3659023"/>
          <a:ext cx="1995356" cy="1524864"/>
        </a:xfrm>
        <a:prstGeom prst="roundRect">
          <a:avLst>
            <a:gd name="adj" fmla="val 10500"/>
          </a:avLst>
        </a:prstGeom>
        <a:solidFill>
          <a:srgbClr val="99CCFF">
            <a:alpha val="89804"/>
          </a:srgb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42"/>
              </a:solidFill>
              <a:latin typeface="Georgia" pitchFamily="18" charset="0"/>
            </a:rPr>
            <a:t>Выступление на педагогических сообществах учреждения, города</a:t>
          </a:r>
          <a:endParaRPr lang="ru-RU" sz="1600" kern="1200" dirty="0">
            <a:solidFill>
              <a:srgbClr val="000042"/>
            </a:solidFill>
          </a:endParaRPr>
        </a:p>
      </dsp:txBody>
      <dsp:txXfrm>
        <a:off x="76585" y="3659023"/>
        <a:ext cx="1995356" cy="1524864"/>
      </dsp:txXfrm>
    </dsp:sp>
    <dsp:sp modelId="{56CCA40F-9EB7-432F-94BE-78C7F18F98B0}">
      <dsp:nvSpPr>
        <dsp:cNvPr id="0" name=""/>
        <dsp:cNvSpPr/>
      </dsp:nvSpPr>
      <dsp:spPr>
        <a:xfrm>
          <a:off x="2221014" y="4244460"/>
          <a:ext cx="1995356" cy="1524864"/>
        </a:xfrm>
        <a:prstGeom prst="roundRect">
          <a:avLst>
            <a:gd name="adj" fmla="val 10500"/>
          </a:avLst>
        </a:prstGeom>
        <a:solidFill>
          <a:srgbClr val="CCFFFF">
            <a:alpha val="89804"/>
          </a:srgb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0042"/>
              </a:solidFill>
              <a:latin typeface="Georgia" pitchFamily="18" charset="0"/>
            </a:rPr>
            <a:t>Открытые показы</a:t>
          </a:r>
          <a:endParaRPr lang="ru-RU" sz="2000" kern="1200" dirty="0">
            <a:solidFill>
              <a:srgbClr val="000042"/>
            </a:solidFill>
            <a:latin typeface="Georgia" pitchFamily="18" charset="0"/>
          </a:endParaRPr>
        </a:p>
      </dsp:txBody>
      <dsp:txXfrm>
        <a:off x="2221014" y="4244460"/>
        <a:ext cx="1995356" cy="1524864"/>
      </dsp:txXfrm>
    </dsp:sp>
    <dsp:sp modelId="{2E02D940-54B6-4D65-83C0-279F615D66CB}">
      <dsp:nvSpPr>
        <dsp:cNvPr id="0" name=""/>
        <dsp:cNvSpPr/>
      </dsp:nvSpPr>
      <dsp:spPr>
        <a:xfrm>
          <a:off x="4288855" y="3659023"/>
          <a:ext cx="1995356" cy="1524864"/>
        </a:xfrm>
        <a:prstGeom prst="roundRect">
          <a:avLst>
            <a:gd name="adj" fmla="val 10500"/>
          </a:avLst>
        </a:prstGeom>
        <a:solidFill>
          <a:srgbClr val="CC99FF">
            <a:alpha val="89804"/>
          </a:srgb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42"/>
              </a:solidFill>
              <a:latin typeface="Georgia" pitchFamily="18" charset="0"/>
            </a:rPr>
            <a:t>Публикации в информационной сети Интернет</a:t>
          </a:r>
          <a:endParaRPr lang="ru-RU" sz="1600" kern="1200" dirty="0">
            <a:solidFill>
              <a:srgbClr val="000042"/>
            </a:solidFill>
            <a:latin typeface="Georgia" pitchFamily="18" charset="0"/>
          </a:endParaRPr>
        </a:p>
      </dsp:txBody>
      <dsp:txXfrm>
        <a:off x="4288855" y="3659023"/>
        <a:ext cx="1995356" cy="1524864"/>
      </dsp:txXfrm>
    </dsp:sp>
    <dsp:sp modelId="{64B8C4F9-C79E-4FEE-AFCB-F809C862FF0C}">
      <dsp:nvSpPr>
        <dsp:cNvPr id="0" name=""/>
        <dsp:cNvSpPr/>
      </dsp:nvSpPr>
      <dsp:spPr>
        <a:xfrm>
          <a:off x="6433286" y="4098101"/>
          <a:ext cx="1995356" cy="1524864"/>
        </a:xfrm>
        <a:prstGeom prst="roundRect">
          <a:avLst>
            <a:gd name="adj" fmla="val 10500"/>
          </a:avLst>
        </a:prstGeom>
        <a:solidFill>
          <a:schemeClr val="tx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0042"/>
              </a:solidFill>
              <a:latin typeface="Georgia" pitchFamily="18" charset="0"/>
            </a:rPr>
            <a:t>Мастер - классы </a:t>
          </a:r>
          <a:endParaRPr lang="ru-RU" sz="2000" kern="1200" dirty="0">
            <a:solidFill>
              <a:srgbClr val="000042"/>
            </a:solidFill>
            <a:latin typeface="Georgia" pitchFamily="18" charset="0"/>
          </a:endParaRPr>
        </a:p>
      </dsp:txBody>
      <dsp:txXfrm>
        <a:off x="6433286" y="4098101"/>
        <a:ext cx="1995356" cy="152486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B77D8C-D372-4E39-9FCF-03C9A998F7CF}">
      <dsp:nvSpPr>
        <dsp:cNvPr id="0" name=""/>
        <dsp:cNvSpPr/>
      </dsp:nvSpPr>
      <dsp:spPr>
        <a:xfrm rot="5400000">
          <a:off x="-251128" y="377667"/>
          <a:ext cx="1674190" cy="1171933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bg1"/>
              </a:solidFill>
              <a:latin typeface="Georgia" pitchFamily="18" charset="0"/>
            </a:rPr>
            <a:t>1 этап - проектировочный (2011-2012)</a:t>
          </a:r>
          <a:endParaRPr lang="ru-RU" sz="900" kern="1200" dirty="0">
            <a:solidFill>
              <a:schemeClr val="bg1"/>
            </a:solidFill>
            <a:latin typeface="Georgia" pitchFamily="18" charset="0"/>
          </a:endParaRPr>
        </a:p>
      </dsp:txBody>
      <dsp:txXfrm rot="5400000">
        <a:off x="-251128" y="377667"/>
        <a:ext cx="1674190" cy="1171933"/>
      </dsp:txXfrm>
    </dsp:sp>
    <dsp:sp modelId="{878C4D46-6520-48F3-A8C1-9120F4FFE47A}">
      <dsp:nvSpPr>
        <dsp:cNvPr id="0" name=""/>
        <dsp:cNvSpPr/>
      </dsp:nvSpPr>
      <dsp:spPr>
        <a:xfrm rot="5400000">
          <a:off x="4208223" y="-3029662"/>
          <a:ext cx="1328046" cy="74006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0042"/>
              </a:solidFill>
              <a:latin typeface="Georgia" pitchFamily="18" charset="0"/>
            </a:rPr>
            <a:t>Изучение  нормативных документов и проведение анализа ресурсного, материально-технического обеспечения процесса с целью определения необходимых изменений в существующей собственной педагогической деятельности.</a:t>
          </a:r>
          <a:endParaRPr lang="ru-RU" sz="1600" kern="1200" dirty="0">
            <a:solidFill>
              <a:srgbClr val="000042"/>
            </a:solidFill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0042"/>
              </a:solidFill>
              <a:latin typeface="Georgia" pitchFamily="18" charset="0"/>
            </a:rPr>
            <a:t>Разработка  инновационного проекта.</a:t>
          </a:r>
          <a:endParaRPr lang="ru-RU" sz="1600" kern="1200" dirty="0">
            <a:solidFill>
              <a:srgbClr val="000042"/>
            </a:solidFill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0042"/>
              </a:solidFill>
              <a:latin typeface="Georgia" pitchFamily="18" charset="0"/>
            </a:rPr>
            <a:t>Определение критериально – диагностического инструментария.</a:t>
          </a:r>
          <a:endParaRPr lang="ru-RU" sz="1600" kern="1200" dirty="0">
            <a:solidFill>
              <a:srgbClr val="000042"/>
            </a:solidFill>
            <a:latin typeface="Georgia" pitchFamily="18" charset="0"/>
          </a:endParaRPr>
        </a:p>
      </dsp:txBody>
      <dsp:txXfrm rot="5400000">
        <a:off x="4208223" y="-3029662"/>
        <a:ext cx="1328046" cy="7400626"/>
      </dsp:txXfrm>
    </dsp:sp>
    <dsp:sp modelId="{E0732EEB-0F80-4067-9E46-A43573B29610}">
      <dsp:nvSpPr>
        <dsp:cNvPr id="0" name=""/>
        <dsp:cNvSpPr/>
      </dsp:nvSpPr>
      <dsp:spPr>
        <a:xfrm rot="5400000">
          <a:off x="-251128" y="1983132"/>
          <a:ext cx="1674190" cy="1171933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smtClean="0"/>
            <a:t>2 этап - практический   (2012-2013)</a:t>
          </a:r>
          <a:endParaRPr lang="ru-RU" sz="900" kern="1200"/>
        </a:p>
      </dsp:txBody>
      <dsp:txXfrm rot="5400000">
        <a:off x="-251128" y="1983132"/>
        <a:ext cx="1674190" cy="1171933"/>
      </dsp:txXfrm>
    </dsp:sp>
    <dsp:sp modelId="{601B920E-59EB-4633-AD55-F6CBA16AF600}">
      <dsp:nvSpPr>
        <dsp:cNvPr id="0" name=""/>
        <dsp:cNvSpPr/>
      </dsp:nvSpPr>
      <dsp:spPr>
        <a:xfrm rot="5400000">
          <a:off x="4218648" y="-1424197"/>
          <a:ext cx="1307196" cy="74006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0042"/>
              </a:solidFill>
              <a:latin typeface="Georgia" pitchFamily="18" charset="0"/>
            </a:rPr>
            <a:t>Апробация программы.</a:t>
          </a:r>
          <a:endParaRPr lang="ru-RU" sz="1600" kern="1200" dirty="0">
            <a:solidFill>
              <a:srgbClr val="000042"/>
            </a:solidFill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0042"/>
              </a:solidFill>
              <a:latin typeface="Georgia" pitchFamily="18" charset="0"/>
            </a:rPr>
            <a:t>Проверка эффективности разработанных модулей, сценариев занятий,  критериально – диагностического инструментария.</a:t>
          </a:r>
          <a:endParaRPr lang="ru-RU" sz="1600" kern="1200" dirty="0">
            <a:solidFill>
              <a:srgbClr val="000042"/>
            </a:solidFill>
            <a:latin typeface="Georgia" pitchFamily="18" charset="0"/>
          </a:endParaRPr>
        </a:p>
      </dsp:txBody>
      <dsp:txXfrm rot="5400000">
        <a:off x="4218648" y="-1424197"/>
        <a:ext cx="1307196" cy="7400626"/>
      </dsp:txXfrm>
    </dsp:sp>
    <dsp:sp modelId="{25D7A2D4-FE36-4680-8EC4-91042C52B55C}">
      <dsp:nvSpPr>
        <dsp:cNvPr id="0" name=""/>
        <dsp:cNvSpPr/>
      </dsp:nvSpPr>
      <dsp:spPr>
        <a:xfrm rot="5400000">
          <a:off x="-251128" y="3602706"/>
          <a:ext cx="1674190" cy="1171933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3 этап - обобщающий  (2012-2013)</a:t>
          </a:r>
          <a:endParaRPr lang="ru-RU" sz="900" kern="1200" dirty="0"/>
        </a:p>
      </dsp:txBody>
      <dsp:txXfrm rot="5400000">
        <a:off x="-251128" y="3602706"/>
        <a:ext cx="1674190" cy="1171933"/>
      </dsp:txXfrm>
    </dsp:sp>
    <dsp:sp modelId="{446FCC7D-4C13-4EA6-9C86-A4222D2E7872}">
      <dsp:nvSpPr>
        <dsp:cNvPr id="0" name=""/>
        <dsp:cNvSpPr/>
      </dsp:nvSpPr>
      <dsp:spPr>
        <a:xfrm rot="5400000">
          <a:off x="4204539" y="195376"/>
          <a:ext cx="1335413" cy="74006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0042"/>
              </a:solidFill>
              <a:latin typeface="Georgia" pitchFamily="18" charset="0"/>
            </a:rPr>
            <a:t>Анализ результатов    инновационного проекта:                                                                       -  формулировка  основных выводов  и рекомендаций, подтверждающих   результативность реализации проекта и объективности полученных результатов;                                                                                                                      -  обобщение  материалов и продуктов  проекта.</a:t>
          </a:r>
          <a:endParaRPr lang="ru-RU" sz="1600" kern="1200" dirty="0">
            <a:solidFill>
              <a:srgbClr val="000042"/>
            </a:solidFill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0042"/>
              </a:solidFill>
              <a:latin typeface="Georgia" pitchFamily="18" charset="0"/>
            </a:rPr>
            <a:t> Представление программы на экспертный совет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 rot="5400000">
        <a:off x="4204539" y="195376"/>
        <a:ext cx="1335413" cy="7400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F08AE-B4DC-4715-9B4D-552DF53753E9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B105E-42BE-4076-B67A-5E9A3A52A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B105E-42BE-4076-B67A-5E9A3A52AFF6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B105E-42BE-4076-B67A-5E9A3A52AFF6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B105E-42BE-4076-B67A-5E9A3A52AFF6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B105E-42BE-4076-B67A-5E9A3A52AFF6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13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Data" Target="../diagrams/data2.xml"/><Relationship Id="rId7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E%D0%B7%D0%BD%D0%B0%D0%BD%D0%B8%D0%B5" TargetMode="External"/><Relationship Id="rId5" Type="http://schemas.openxmlformats.org/officeDocument/2006/relationships/hyperlink" Target="http://ru.wikipedia.org/wiki/%D0%94%D0%B5%D1%8F%D1%82%D0%B5%D0%BB%D1%8C%D0%BD%D0%BE%D1%81%D1%82%D1%8C" TargetMode="Externa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проект\для презентации\образец 1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2132856"/>
            <a:ext cx="82333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Проект 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«Формирование милосердия как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актуальная педагогическая задача»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357166"/>
            <a:ext cx="7080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0042"/>
                </a:solidFill>
                <a:latin typeface="Georgia" pitchFamily="18" charset="0"/>
              </a:rPr>
              <a:t>Муниципальное бюджетное образовательное учреждение для детей дошкольного </a:t>
            </a:r>
          </a:p>
          <a:p>
            <a:r>
              <a:rPr lang="ru-RU" sz="1400" dirty="0" smtClean="0">
                <a:solidFill>
                  <a:srgbClr val="000042"/>
                </a:solidFill>
                <a:latin typeface="Georgia" pitchFamily="18" charset="0"/>
              </a:rPr>
              <a:t>и младшего школьного возраста «Прогимназия «СООБЩЕСТВО»</a:t>
            </a:r>
            <a:endParaRPr lang="ru-RU" sz="1400" dirty="0">
              <a:solidFill>
                <a:srgbClr val="000042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8926" y="6488668"/>
            <a:ext cx="2616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Нефтеюганск 2012 год</a:t>
            </a:r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1027" name="Picture 3" descr="F:\колбух\эмблема\значоек сообществ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9574" y="285728"/>
            <a:ext cx="1440729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4500562" y="4786322"/>
            <a:ext cx="4447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Педагог дополнительного образования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Горева Галина Сергеевна</a:t>
            </a:r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проект\для презентации\11111111111111111111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 rot="5400000">
            <a:off x="-678693" y="3750471"/>
            <a:ext cx="3357586" cy="1588"/>
          </a:xfrm>
          <a:prstGeom prst="line">
            <a:avLst/>
          </a:prstGeom>
          <a:ln w="38100">
            <a:solidFill>
              <a:srgbClr val="FA9F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Блок-схема: альтернативный процесс 2"/>
          <p:cNvSpPr/>
          <p:nvPr/>
        </p:nvSpPr>
        <p:spPr>
          <a:xfrm>
            <a:off x="714348" y="571480"/>
            <a:ext cx="2857520" cy="1571636"/>
          </a:xfrm>
          <a:prstGeom prst="flowChartAlternateProcess">
            <a:avLst/>
          </a:prstGeom>
          <a:solidFill>
            <a:srgbClr val="3399FF"/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Новые формы деятельности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3144034" y="3856834"/>
            <a:ext cx="3571900" cy="1588"/>
          </a:xfrm>
          <a:prstGeom prst="line">
            <a:avLst/>
          </a:prstGeom>
          <a:ln w="38100">
            <a:solidFill>
              <a:srgbClr val="FA9F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Блок-схема: альтернативный процесс 8"/>
          <p:cNvSpPr/>
          <p:nvPr/>
        </p:nvSpPr>
        <p:spPr>
          <a:xfrm>
            <a:off x="4500562" y="571480"/>
            <a:ext cx="2786082" cy="1571636"/>
          </a:xfrm>
          <a:prstGeom prst="flowChartAlternateProcess">
            <a:avLst/>
          </a:prstGeom>
          <a:solidFill>
            <a:srgbClr val="9999FF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Формы совместной деятельности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00" y="3214686"/>
            <a:ext cx="928694" cy="1588"/>
          </a:xfrm>
          <a:prstGeom prst="line">
            <a:avLst/>
          </a:prstGeom>
          <a:ln w="38100">
            <a:solidFill>
              <a:srgbClr val="FA9F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000100" y="5429264"/>
            <a:ext cx="928694" cy="1588"/>
          </a:xfrm>
          <a:prstGeom prst="line">
            <a:avLst/>
          </a:prstGeom>
          <a:ln w="38100">
            <a:solidFill>
              <a:srgbClr val="FA9F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29190" y="5643578"/>
            <a:ext cx="928694" cy="1588"/>
          </a:xfrm>
          <a:prstGeom prst="line">
            <a:avLst/>
          </a:prstGeom>
          <a:ln w="38100">
            <a:solidFill>
              <a:srgbClr val="FA9F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929190" y="4214818"/>
            <a:ext cx="928694" cy="1588"/>
          </a:xfrm>
          <a:prstGeom prst="line">
            <a:avLst/>
          </a:prstGeom>
          <a:ln w="38100">
            <a:solidFill>
              <a:srgbClr val="FA9F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929190" y="2928934"/>
            <a:ext cx="928694" cy="1588"/>
          </a:xfrm>
          <a:prstGeom prst="line">
            <a:avLst/>
          </a:prstGeom>
          <a:ln w="38100">
            <a:solidFill>
              <a:srgbClr val="FA9F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Блок-схема: альтернативный процесс 3"/>
          <p:cNvSpPr/>
          <p:nvPr/>
        </p:nvSpPr>
        <p:spPr>
          <a:xfrm>
            <a:off x="1500166" y="2643182"/>
            <a:ext cx="2643206" cy="1071570"/>
          </a:xfrm>
          <a:prstGeom prst="flowChartAlternateProcess">
            <a:avLst/>
          </a:prstGeom>
          <a:solidFill>
            <a:srgbClr val="99CCFF"/>
          </a:solidFill>
          <a:ln>
            <a:solidFill>
              <a:srgbClr val="FA9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Письменная дискуссия</a:t>
            </a:r>
            <a:endParaRPr lang="ru-RU" sz="20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500166" y="4643446"/>
            <a:ext cx="2714644" cy="1143008"/>
          </a:xfrm>
          <a:prstGeom prst="flowChartAlternateProcess">
            <a:avLst/>
          </a:prstGeom>
          <a:solidFill>
            <a:srgbClr val="99CCFF"/>
          </a:solidFill>
          <a:ln>
            <a:solidFill>
              <a:srgbClr val="FA9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Коммуникативный</a:t>
            </a:r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 бой</a:t>
            </a:r>
            <a:endParaRPr lang="ru-RU" sz="20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715008" y="2357430"/>
            <a:ext cx="2857520" cy="1143008"/>
          </a:xfrm>
          <a:prstGeom prst="flowChartAlternateProcess">
            <a:avLst/>
          </a:prstGeom>
          <a:solidFill>
            <a:srgbClr val="CCCCFF"/>
          </a:solidFill>
          <a:ln>
            <a:solidFill>
              <a:srgbClr val="FA9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Ребёнок - 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Ребёнок -  инвалид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786446" y="3643314"/>
            <a:ext cx="2857520" cy="1143008"/>
          </a:xfrm>
          <a:prstGeom prst="flowChartAlternateProcess">
            <a:avLst/>
          </a:prstGeom>
          <a:solidFill>
            <a:srgbClr val="CCCCFF"/>
          </a:solidFill>
          <a:ln>
            <a:solidFill>
              <a:srgbClr val="FA9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Разновозрастность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572132" y="5000636"/>
            <a:ext cx="3286148" cy="1214446"/>
          </a:xfrm>
          <a:prstGeom prst="flowChartAlternateProcess">
            <a:avLst/>
          </a:prstGeom>
          <a:solidFill>
            <a:srgbClr val="CCCCFF"/>
          </a:solidFill>
          <a:ln>
            <a:solidFill>
              <a:srgbClr val="FA9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Ребёнок – Педагог – родитель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(«Семейная гостиная») 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проект\для презентации\11111111111111111111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0" y="357166"/>
          <a:ext cx="8858280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1" descr="C:\Documents and Settings\KolbuhGS\Рабочий стол\fgos_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4857760"/>
            <a:ext cx="1571636" cy="18790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857356" y="6215082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Georgia" pitchFamily="18" charset="0"/>
              </a:rPr>
              <a:t> «Действии для людей и на людях» (М.К. Мамардашвили</a:t>
            </a:r>
            <a:r>
              <a:rPr lang="ru-RU" sz="1600" dirty="0" smtClean="0"/>
              <a:t>) </a:t>
            </a:r>
            <a:endParaRPr lang="ru-RU" sz="16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проект\для презентации\11111111111111111111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85720" y="4929198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1 уровень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2928934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2 уровень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1214422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3 уровень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10800000">
            <a:off x="3500430" y="5786454"/>
            <a:ext cx="214314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/>
          <p:nvPr/>
        </p:nvCxnSpPr>
        <p:spPr>
          <a:xfrm rot="10800000">
            <a:off x="3643306" y="3786190"/>
            <a:ext cx="2071702" cy="178595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Блок-схема: альтернативный процесс 43"/>
          <p:cNvSpPr/>
          <p:nvPr/>
        </p:nvSpPr>
        <p:spPr>
          <a:xfrm>
            <a:off x="1000100" y="5357826"/>
            <a:ext cx="2786082" cy="857256"/>
          </a:xfrm>
          <a:prstGeom prst="flowChartAlternateProcess">
            <a:avLst/>
          </a:prstGeom>
          <a:solidFill>
            <a:srgbClr val="3399FF"/>
          </a:solidFill>
          <a:scene3d>
            <a:camera prst="orthographicFront"/>
            <a:lightRig rig="morning" dir="t"/>
          </a:scene3d>
          <a:sp3d prstMaterial="dkEdge"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Знание 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5" name="Блок-схема: альтернативный процесс 44"/>
          <p:cNvSpPr/>
          <p:nvPr/>
        </p:nvSpPr>
        <p:spPr>
          <a:xfrm>
            <a:off x="785786" y="1714488"/>
            <a:ext cx="2786082" cy="857256"/>
          </a:xfrm>
          <a:prstGeom prst="flowChartAlternateProcess">
            <a:avLst/>
          </a:prstGeom>
          <a:solidFill>
            <a:srgbClr val="3399FF"/>
          </a:solidFill>
          <a:scene3d>
            <a:camera prst="orthographicFront"/>
            <a:lightRig rig="morning" dir="t"/>
          </a:scene3d>
          <a:sp3d prstMaterial="dkEdge"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Действие 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6" name="Блок-схема: альтернативный процесс 45"/>
          <p:cNvSpPr/>
          <p:nvPr/>
        </p:nvSpPr>
        <p:spPr>
          <a:xfrm>
            <a:off x="857224" y="3429000"/>
            <a:ext cx="2786082" cy="857256"/>
          </a:xfrm>
          <a:prstGeom prst="flowChartAlternateProcess">
            <a:avLst/>
          </a:prstGeom>
          <a:solidFill>
            <a:srgbClr val="3399FF"/>
          </a:solidFill>
          <a:scene3d>
            <a:camera prst="orthographicFront"/>
            <a:lightRig rig="morning" dir="t"/>
          </a:scene3d>
          <a:sp3d prstMaterial="dkEdge"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Понимание 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56" name="Соединительная линия уступом 55"/>
          <p:cNvCxnSpPr/>
          <p:nvPr/>
        </p:nvCxnSpPr>
        <p:spPr>
          <a:xfrm rot="10800000">
            <a:off x="3571868" y="2000240"/>
            <a:ext cx="3643338" cy="3429024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альтернативный процесс 36"/>
          <p:cNvSpPr/>
          <p:nvPr/>
        </p:nvSpPr>
        <p:spPr>
          <a:xfrm>
            <a:off x="5715008" y="5357826"/>
            <a:ext cx="2786082" cy="857256"/>
          </a:xfrm>
          <a:prstGeom prst="flowChartAlternateProcess">
            <a:avLst/>
          </a:prstGeom>
          <a:solidFill>
            <a:srgbClr val="CC99FF"/>
          </a:solidFill>
          <a:scene3d>
            <a:camera prst="orthographicFront"/>
            <a:lightRig rig="morning" dir="t"/>
          </a:scene3d>
          <a:sp3d prstMaterial="dkEdge"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ПОЗИЦИЯ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14744" y="1571612"/>
            <a:ext cx="172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Проявление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14744" y="3357562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Изменение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286512" y="1714488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Georgia" pitchFamily="18" charset="0"/>
              </a:rPr>
              <a:t>- Наблюдение</a:t>
            </a:r>
            <a:endParaRPr lang="ru-RU" sz="16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215042" y="3286124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Georgia" pitchFamily="18" charset="0"/>
              </a:rPr>
              <a:t>-Коммуникативный бой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Georgia" pitchFamily="18" charset="0"/>
              </a:rPr>
              <a:t>- Сочинение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Georgia" pitchFamily="18" charset="0"/>
              </a:rPr>
              <a:t>- Письменная дискуссия</a:t>
            </a:r>
            <a:endParaRPr lang="ru-RU" sz="16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286512" y="4643446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Georgia" pitchFamily="18" charset="0"/>
              </a:rPr>
              <a:t>- Анкетирование</a:t>
            </a:r>
            <a:endParaRPr lang="ru-RU" sz="16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504" y="476672"/>
            <a:ext cx="7884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Критериально  -  диагностическая модель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проект\для презентации\11111111111111111111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357158" y="857232"/>
          <a:ext cx="8215370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3857628"/>
            <a:ext cx="1000132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429652" y="1571612"/>
            <a:ext cx="490584" cy="4681090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Компетентности 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проект\для презентации\11111111111111111111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285720" y="500042"/>
          <a:ext cx="850112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00232" y="3000372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Georgia" pitchFamily="18" charset="0"/>
              </a:rPr>
              <a:t>Формы  распространения</a:t>
            </a:r>
            <a:endParaRPr lang="ru-RU" sz="28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071538" y="3714752"/>
            <a:ext cx="642942" cy="50006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contourW="12700" prstMaterial="softEdge">
            <a:bevelT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214942" y="3786190"/>
            <a:ext cx="642942" cy="50006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contourW="12700" prstMaterial="softEdge">
            <a:bevelT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143240" y="3571876"/>
            <a:ext cx="642942" cy="1285884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contourW="12700" prstMaterial="softEdge">
            <a:bevelT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429520" y="3571876"/>
            <a:ext cx="642942" cy="121444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contourW="12700" prstMaterial="softEdge">
            <a:bevelT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проект\для презентации\11111111111111111111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42860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Сроки и этапы проекта</a:t>
            </a:r>
            <a:endParaRPr lang="ru-RU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928670"/>
            <a:ext cx="53511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000042"/>
                </a:solidFill>
                <a:latin typeface="Georgia" pitchFamily="18" charset="0"/>
              </a:rPr>
              <a:t>Сроки реализации проекта 2012-2014 годы</a:t>
            </a:r>
            <a:endParaRPr lang="ru-RU" sz="2000" dirty="0">
              <a:solidFill>
                <a:srgbClr val="000042"/>
              </a:solidFill>
              <a:latin typeface="Georgia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1397000"/>
          <a:ext cx="8572560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проект\для презентации\11111111111111111111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285720" y="1785926"/>
            <a:ext cx="82867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Слова были и остаются пустым звуком. Но личность творится не тем, что человек слышит и говорит, а трудом и деятельностью.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Альберт Эйнштейн</a:t>
            </a:r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 </a:t>
            </a:r>
            <a:endParaRPr lang="ru-RU" sz="20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7" name="Рисунок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643314"/>
            <a:ext cx="3500462" cy="2292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проект\для презентации\11111111111111111111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23582" y="357166"/>
            <a:ext cx="3868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Актуальность проекта</a:t>
            </a:r>
          </a:p>
        </p:txBody>
      </p:sp>
      <p:pic>
        <p:nvPicPr>
          <p:cNvPr id="14337" name="Picture 1" descr="E:\проект\для презентации\bfvgfhb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857496"/>
            <a:ext cx="1428760" cy="1428760"/>
          </a:xfrm>
          <a:prstGeom prst="rect">
            <a:avLst/>
          </a:prstGeom>
          <a:noFill/>
        </p:spPr>
      </p:pic>
      <p:pic>
        <p:nvPicPr>
          <p:cNvPr id="14338" name="Picture 2" descr="E:\проект\для презентации\Безименdvdfsgи-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285860"/>
            <a:ext cx="1000132" cy="1000132"/>
          </a:xfrm>
          <a:prstGeom prst="rect">
            <a:avLst/>
          </a:prstGeom>
          <a:noFill/>
        </p:spPr>
      </p:pic>
      <p:pic>
        <p:nvPicPr>
          <p:cNvPr id="6" name="Picture 11" descr="C:\Documents and Settings\KolbuhGS\Рабочий стол\Безимениjhyhuk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2071670" y="785794"/>
            <a:ext cx="1285884" cy="1285884"/>
          </a:xfrm>
          <a:prstGeom prst="rect">
            <a:avLst/>
          </a:prstGeom>
          <a:noFill/>
        </p:spPr>
      </p:pic>
      <p:pic>
        <p:nvPicPr>
          <p:cNvPr id="14339" name="Picture 3" descr="E:\проект\для презентации\Безиbgvbgfмени-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1000108"/>
            <a:ext cx="1582736" cy="1582736"/>
          </a:xfrm>
          <a:prstGeom prst="rect">
            <a:avLst/>
          </a:prstGeom>
          <a:noFill/>
        </p:spPr>
      </p:pic>
      <p:sp>
        <p:nvSpPr>
          <p:cNvPr id="9" name="Стрелка вниз 8"/>
          <p:cNvSpPr/>
          <p:nvPr/>
        </p:nvSpPr>
        <p:spPr>
          <a:xfrm>
            <a:off x="2643174" y="2071678"/>
            <a:ext cx="142876" cy="785818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Выгнутая вправо стрелка 11"/>
          <p:cNvSpPr/>
          <p:nvPr/>
        </p:nvSpPr>
        <p:spPr>
          <a:xfrm rot="1195565">
            <a:off x="4066585" y="2451901"/>
            <a:ext cx="285752" cy="8572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Выгнутая влево стрелка 13"/>
          <p:cNvSpPr/>
          <p:nvPr/>
        </p:nvSpPr>
        <p:spPr>
          <a:xfrm rot="19739126">
            <a:off x="1200528" y="2512644"/>
            <a:ext cx="285752" cy="857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034" y="5429264"/>
            <a:ext cx="173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42"/>
                </a:solidFill>
                <a:latin typeface="Georgia" pitchFamily="18" charset="0"/>
              </a:rPr>
              <a:t>Равнодушие</a:t>
            </a:r>
            <a:endParaRPr lang="ru-RU" b="1" dirty="0">
              <a:solidFill>
                <a:srgbClr val="000042"/>
              </a:solidFill>
              <a:latin typeface="Georg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14678" y="5429264"/>
            <a:ext cx="1790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42"/>
                </a:solidFill>
                <a:latin typeface="Georgia" pitchFamily="18" charset="0"/>
              </a:rPr>
              <a:t>Милосердие </a:t>
            </a:r>
            <a:endParaRPr lang="ru-RU" b="1" dirty="0">
              <a:solidFill>
                <a:srgbClr val="000042"/>
              </a:solidFill>
              <a:latin typeface="Georgia" pitchFamily="18" charset="0"/>
            </a:endParaRPr>
          </a:p>
        </p:txBody>
      </p:sp>
      <p:pic>
        <p:nvPicPr>
          <p:cNvPr id="29" name="Рисунок 2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72330" y="4000504"/>
            <a:ext cx="64294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215074" y="2786058"/>
            <a:ext cx="278634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42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Что входит сегодня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42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 содержание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42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нравственного развития,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42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какими средствами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42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следует его осуществлять ?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42"/>
              </a:solidFill>
              <a:effectLst/>
              <a:latin typeface="Georg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86512" y="4143380"/>
            <a:ext cx="6495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000042"/>
                </a:solidFill>
                <a:latin typeface="Georgia" pitchFamily="18" charset="0"/>
              </a:rPr>
              <a:t>?</a:t>
            </a:r>
            <a:endParaRPr lang="ru-RU" sz="6600" b="1" dirty="0">
              <a:solidFill>
                <a:srgbClr val="000042"/>
              </a:solidFill>
              <a:latin typeface="Georgi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57290" y="4286256"/>
            <a:ext cx="2996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0042"/>
                </a:solidFill>
                <a:latin typeface="Georgia" pitchFamily="18" charset="0"/>
              </a:rPr>
              <a:t>Что хорошо, а что плохо?</a:t>
            </a:r>
            <a:endParaRPr lang="ru-RU" sz="1600" b="1" dirty="0">
              <a:solidFill>
                <a:srgbClr val="000042"/>
              </a:solidFill>
              <a:latin typeface="Georg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00298" y="442913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42"/>
                </a:solidFill>
                <a:latin typeface="Georgia" pitchFamily="18" charset="0"/>
              </a:rPr>
              <a:t>?</a:t>
            </a:r>
            <a:endParaRPr lang="ru-RU" sz="4000" b="1" dirty="0">
              <a:solidFill>
                <a:srgbClr val="000042"/>
              </a:solidFill>
              <a:latin typeface="Georgia" pitchFamily="18" charset="0"/>
            </a:endParaRPr>
          </a:p>
        </p:txBody>
      </p:sp>
      <p:pic>
        <p:nvPicPr>
          <p:cNvPr id="19" name="Picture 2" descr="E:\педагогический дебют\проект\для презентации\Безиfrgreмени-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71670" y="4929198"/>
            <a:ext cx="1225546" cy="1225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проект\для презентации\образец 1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8841" y="1857364"/>
            <a:ext cx="70599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Милосердие</a:t>
            </a:r>
            <a:r>
              <a:rPr lang="ru-RU" sz="2800" dirty="0" smtClean="0">
                <a:solidFill>
                  <a:srgbClr val="000042"/>
                </a:solidFill>
                <a:latin typeface="Georgia" pitchFamily="18" charset="0"/>
              </a:rPr>
              <a:t>  - это готовность человека</a:t>
            </a:r>
          </a:p>
          <a:p>
            <a:r>
              <a:rPr lang="ru-RU" sz="2800" dirty="0" smtClean="0">
                <a:solidFill>
                  <a:srgbClr val="000042"/>
                </a:solidFill>
                <a:latin typeface="Georgia" pitchFamily="18" charset="0"/>
              </a:rPr>
              <a:t>проявлять сострадание, сопереживание, </a:t>
            </a:r>
          </a:p>
          <a:p>
            <a:r>
              <a:rPr lang="ru-RU" sz="2800" dirty="0" smtClean="0">
                <a:solidFill>
                  <a:srgbClr val="000042"/>
                </a:solidFill>
                <a:latin typeface="Georgia" pitchFamily="18" charset="0"/>
              </a:rPr>
              <a:t>соучастие, содействие ко всему живому.</a:t>
            </a:r>
            <a:endParaRPr lang="ru-RU" sz="2800" dirty="0">
              <a:solidFill>
                <a:srgbClr val="00004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проект\для презентации\111111111111111111111111111111111111111111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1928802"/>
            <a:ext cx="87154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Идея проекта:  </a:t>
            </a:r>
            <a:r>
              <a:rPr lang="ru-RU" sz="2800" dirty="0" smtClean="0">
                <a:solidFill>
                  <a:srgbClr val="000042"/>
                </a:solidFill>
                <a:latin typeface="Georgia" pitchFamily="18" charset="0"/>
              </a:rPr>
              <a:t>Создание программы дополнительного образования, направленной на формирование устойчивых представлений ребёнка о милосердии.  </a:t>
            </a:r>
            <a:endParaRPr lang="ru-RU" sz="2800" dirty="0">
              <a:solidFill>
                <a:srgbClr val="00004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проект\для презентации\111111111111111111111111111111111111111111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836712"/>
            <a:ext cx="70084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rgbClr val="C00000"/>
                </a:solidFill>
                <a:latin typeface="Georgia" pitchFamily="18" charset="0"/>
              </a:rPr>
              <a:t>Лев </a:t>
            </a: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Семёнович </a:t>
            </a:r>
            <a:r>
              <a:rPr lang="ru-RU" sz="2400" b="1" dirty="0">
                <a:solidFill>
                  <a:srgbClr val="C00000"/>
                </a:solidFill>
                <a:latin typeface="Georgia" pitchFamily="18" charset="0"/>
              </a:rPr>
              <a:t>Выготский (1896 – 1934) </a:t>
            </a:r>
          </a:p>
        </p:txBody>
      </p:sp>
      <p:pic>
        <p:nvPicPr>
          <p:cNvPr id="5" name="Picture 5" descr="i?id=16248230&amp;tov=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688" y="1565275"/>
            <a:ext cx="1616075" cy="22177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267744" y="1916832"/>
            <a:ext cx="65501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42"/>
                </a:solidFill>
                <a:latin typeface="Georgia" pitchFamily="18" charset="0"/>
              </a:rPr>
              <a:t>Не </a:t>
            </a:r>
            <a:r>
              <a:rPr lang="ru-RU" dirty="0">
                <a:solidFill>
                  <a:srgbClr val="000042"/>
                </a:solidFill>
                <a:latin typeface="Georgia" pitchFamily="18" charset="0"/>
              </a:rPr>
              <a:t>сознание определяет деятельность, а </a:t>
            </a:r>
            <a:r>
              <a:rPr lang="ru-RU" dirty="0">
                <a:solidFill>
                  <a:srgbClr val="000042"/>
                </a:solidFill>
                <a:latin typeface="Georgia" pitchFamily="18" charset="0"/>
                <a:hlinkClick r:id="rId5" tooltip="Деятельность"/>
              </a:rPr>
              <a:t>деятельность</a:t>
            </a:r>
            <a:r>
              <a:rPr lang="ru-RU" dirty="0">
                <a:solidFill>
                  <a:srgbClr val="000042"/>
                </a:solidFill>
                <a:latin typeface="Georgia" pitchFamily="18" charset="0"/>
              </a:rPr>
              <a:t> определяет </a:t>
            </a:r>
            <a:r>
              <a:rPr lang="ru-RU" dirty="0">
                <a:solidFill>
                  <a:srgbClr val="000042"/>
                </a:solidFill>
                <a:latin typeface="Georgia" pitchFamily="18" charset="0"/>
                <a:hlinkClick r:id="rId6" tooltip="Сознание"/>
              </a:rPr>
              <a:t>сознание</a:t>
            </a:r>
            <a:r>
              <a:rPr lang="ru-RU" dirty="0">
                <a:solidFill>
                  <a:srgbClr val="000042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149080"/>
            <a:ext cx="8220654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000042"/>
                </a:solidFill>
                <a:latin typeface="Georgia" pitchFamily="18" charset="0"/>
              </a:rPr>
              <a:t>«Высшие функции мышления ребенка сначала проявляются в коллективной жизни детей в виде спора и только затем приводят к развитию размышления в поведении самого ребенка» </a:t>
            </a:r>
            <a:endParaRPr lang="ru-RU" sz="2400" dirty="0" smtClean="0">
              <a:solidFill>
                <a:srgbClr val="000042"/>
              </a:solidFill>
              <a:latin typeface="Georgia" pitchFamily="18" charset="0"/>
            </a:endParaRPr>
          </a:p>
          <a:p>
            <a:pPr algn="r">
              <a:lnSpc>
                <a:spcPct val="90000"/>
              </a:lnSpc>
            </a:pPr>
            <a:r>
              <a:rPr lang="ru-RU" dirty="0" smtClean="0">
                <a:solidFill>
                  <a:srgbClr val="000042"/>
                </a:solidFill>
                <a:latin typeface="Georgia" pitchFamily="18" charset="0"/>
              </a:rPr>
              <a:t>Л.С</a:t>
            </a:r>
            <a:r>
              <a:rPr lang="ru-RU" dirty="0">
                <a:solidFill>
                  <a:srgbClr val="000042"/>
                </a:solidFill>
                <a:latin typeface="Georgia" pitchFamily="18" charset="0"/>
              </a:rPr>
              <a:t>. Выготский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проект\для презентации\11111111111111111111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44" y="428604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Цель:  </a:t>
            </a:r>
            <a:r>
              <a:rPr lang="ru-RU" sz="2800" dirty="0" smtClean="0">
                <a:solidFill>
                  <a:srgbClr val="000042"/>
                </a:solidFill>
                <a:latin typeface="Georgia" pitchFamily="18" charset="0"/>
              </a:rPr>
              <a:t>Формирование  устойчивых представлений ребёнка о милосердии.</a:t>
            </a:r>
            <a:endParaRPr lang="ru-RU" sz="2800" dirty="0">
              <a:solidFill>
                <a:srgbClr val="000042"/>
              </a:solidFill>
              <a:latin typeface="Georgia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42844" y="1928802"/>
            <a:ext cx="892744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Задачи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42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1.  Разработка  программы дополнительного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42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  образования, включающей интегрированные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0042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42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модули.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42"/>
              </a:solidFill>
              <a:effectLst/>
              <a:latin typeface="Georgia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42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Разработка сценариев занятий в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solidFill>
                  <a:srgbClr val="000042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42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мыследеятельностных технологиях.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42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42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3.  Создание  критериально  -  диагностического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42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  инструментария, определяющего эффективность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42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 реализации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проект\для презентации\11111111111111111111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357166"/>
            <a:ext cx="7018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Мыследеятельностные технологии</a:t>
            </a:r>
            <a:endParaRPr lang="ru-RU" sz="2800" dirty="0"/>
          </a:p>
        </p:txBody>
      </p:sp>
      <p:sp>
        <p:nvSpPr>
          <p:cNvPr id="8" name="Овал 7"/>
          <p:cNvSpPr/>
          <p:nvPr/>
        </p:nvSpPr>
        <p:spPr>
          <a:xfrm>
            <a:off x="2643174" y="1071546"/>
            <a:ext cx="3143272" cy="928694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42"/>
                </a:solidFill>
                <a:latin typeface="Georgia" pitchFamily="18" charset="0"/>
              </a:rPr>
              <a:t>Способности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42844" y="2928934"/>
            <a:ext cx="2428860" cy="1214446"/>
          </a:xfrm>
          <a:prstGeom prst="ellipse">
            <a:avLst/>
          </a:prstGeom>
          <a:solidFill>
            <a:srgbClr val="CCCCF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0042"/>
                </a:solidFill>
                <a:latin typeface="Georgia" pitchFamily="18" charset="0"/>
              </a:rPr>
              <a:t>Воображение</a:t>
            </a:r>
            <a:r>
              <a:rPr lang="ru-RU" sz="2000" b="1" dirty="0" smtClean="0">
                <a:solidFill>
                  <a:srgbClr val="000042"/>
                </a:solidFill>
                <a:latin typeface="Georgia" pitchFamily="18" charset="0"/>
              </a:rPr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 rot="2064529">
            <a:off x="2374911" y="2111475"/>
            <a:ext cx="714380" cy="1035702"/>
          </a:xfrm>
          <a:prstGeom prst="downArrow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 contourW="12700">
            <a:bevelT/>
            <a:contourClr>
              <a:srgbClr val="00B0F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3929058" y="2357430"/>
            <a:ext cx="714380" cy="928694"/>
          </a:xfrm>
          <a:prstGeom prst="downArrow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 contourW="12700">
            <a:bevelT/>
            <a:contourClr>
              <a:srgbClr val="00B0F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 rot="19823819">
            <a:off x="5558968" y="2111214"/>
            <a:ext cx="714380" cy="1003159"/>
          </a:xfrm>
          <a:prstGeom prst="downArrow">
            <a:avLst/>
          </a:prstGeom>
          <a:solidFill>
            <a:srgbClr val="99CCFF"/>
          </a:solidFill>
          <a:scene3d>
            <a:camera prst="orthographicFront"/>
            <a:lightRig rig="threePt" dir="t"/>
          </a:scene3d>
          <a:sp3d contourW="12700">
            <a:bevelT/>
            <a:contourClr>
              <a:srgbClr val="00B0F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1464447" y="4321975"/>
            <a:ext cx="1000132" cy="642942"/>
          </a:xfrm>
          <a:prstGeom prst="line">
            <a:avLst/>
          </a:prstGeom>
          <a:ln w="76200" cmpd="sng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>
            <a:outerShdw blurRad="50800" dist="38100" dir="2700000" algn="tl" rotWithShape="0">
              <a:srgbClr val="000042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357950" y="4500570"/>
            <a:ext cx="1000132" cy="714380"/>
          </a:xfrm>
          <a:prstGeom prst="line">
            <a:avLst/>
          </a:prstGeom>
          <a:ln w="76200" cmpd="sng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>
            <a:outerShdw blurRad="50800" dist="38100" dir="2700000" algn="tl" rotWithShape="0">
              <a:srgbClr val="000042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751257" y="4964123"/>
            <a:ext cx="928694" cy="1588"/>
          </a:xfrm>
          <a:prstGeom prst="line">
            <a:avLst/>
          </a:prstGeom>
          <a:ln w="76200" cmpd="sng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>
            <a:outerShdw blurRad="50800" dist="38100" dir="2700000" algn="tl" rotWithShape="0">
              <a:srgbClr val="000042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/>
          <p:cNvSpPr/>
          <p:nvPr/>
        </p:nvSpPr>
        <p:spPr>
          <a:xfrm>
            <a:off x="1071538" y="5286388"/>
            <a:ext cx="6643734" cy="928694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contourW="12700">
            <a:bevelT/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Georgia" pitchFamily="18" charset="0"/>
              </a:rPr>
              <a:t>ПОНИМАНИЕ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000760" y="3000372"/>
            <a:ext cx="2857520" cy="1357322"/>
          </a:xfrm>
          <a:prstGeom prst="ellipse">
            <a:avLst/>
          </a:prstGeom>
          <a:solidFill>
            <a:srgbClr val="99CCF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0042"/>
                </a:solidFill>
                <a:latin typeface="Georgia" pitchFamily="18" charset="0"/>
              </a:rPr>
              <a:t>Организация </a:t>
            </a:r>
          </a:p>
          <a:p>
            <a:pPr algn="ctr"/>
            <a:r>
              <a:rPr lang="ru-RU" sz="1600" b="1" dirty="0" smtClean="0">
                <a:solidFill>
                  <a:srgbClr val="000042"/>
                </a:solidFill>
                <a:latin typeface="Georgia" pitchFamily="18" charset="0"/>
              </a:rPr>
              <a:t>действия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2915816" y="3356992"/>
            <a:ext cx="2786082" cy="1357322"/>
          </a:xfrm>
          <a:prstGeom prst="ellipse">
            <a:avLst/>
          </a:prstGeom>
          <a:solidFill>
            <a:srgbClr val="9999F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0042"/>
                </a:solidFill>
                <a:latin typeface="Georgia" pitchFamily="18" charset="0"/>
              </a:rPr>
              <a:t>Моделирование</a:t>
            </a:r>
            <a:r>
              <a:rPr lang="ru-RU" sz="2000" b="1" dirty="0" smtClean="0">
                <a:solidFill>
                  <a:srgbClr val="000042"/>
                </a:solidFill>
                <a:latin typeface="Georgia" pitchFamily="18" charset="0"/>
              </a:rPr>
              <a:t>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проект\для презентации\111111111111111111111111111111111111111111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" name="Овал 13"/>
          <p:cNvSpPr/>
          <p:nvPr/>
        </p:nvSpPr>
        <p:spPr>
          <a:xfrm>
            <a:off x="2928926" y="1500174"/>
            <a:ext cx="3071834" cy="2928958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142976" y="1142984"/>
            <a:ext cx="6480720" cy="5715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Разработка программы дополнительного образования</a:t>
            </a:r>
          </a:p>
        </p:txBody>
      </p:sp>
      <p:sp>
        <p:nvSpPr>
          <p:cNvPr id="27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4000528" cy="357190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Новизна проекта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3438" y="2000240"/>
            <a:ext cx="3357586" cy="1000132"/>
          </a:xfrm>
          <a:prstGeom prst="rect">
            <a:avLst/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Мыследеятельностные технологии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3143248"/>
            <a:ext cx="7072362" cy="357190"/>
          </a:xfrm>
          <a:prstGeom prst="rect">
            <a:avLst/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Интеграция   техник</a:t>
            </a:r>
            <a:endParaRPr lang="ru-RU" sz="20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4876" y="3643314"/>
            <a:ext cx="3357586" cy="1143008"/>
          </a:xfrm>
          <a:prstGeom prst="rect">
            <a:avLst/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Формы организации совместной деятельности</a:t>
            </a:r>
            <a:endParaRPr lang="ru-RU" sz="2000" dirty="0">
              <a:solidFill>
                <a:schemeClr val="bg1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00100" y="3714752"/>
            <a:ext cx="3286148" cy="1071570"/>
          </a:xfrm>
          <a:prstGeom prst="rect">
            <a:avLst/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Критериально  -  диагностический инструментарий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2000240"/>
            <a:ext cx="3357586" cy="928694"/>
          </a:xfrm>
          <a:prstGeom prst="rect">
            <a:avLst/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Интегрированные модули</a:t>
            </a:r>
            <a:endParaRPr lang="ru-RU" sz="20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проект\для презентации\111111111111111111111111111111111111111111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70" name="Прямая со стрелкой 69"/>
          <p:cNvCxnSpPr/>
          <p:nvPr/>
        </p:nvCxnSpPr>
        <p:spPr>
          <a:xfrm rot="5400000">
            <a:off x="4108447" y="4178305"/>
            <a:ext cx="785818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0" y="714356"/>
            <a:ext cx="2143140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М 1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«Братья наши меньшие» 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285984" y="714356"/>
            <a:ext cx="2143140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М 2 </a:t>
            </a: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«Мы разные, но мы вместе» 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43438" y="714356"/>
            <a:ext cx="2143140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М 3 </a:t>
            </a: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«Отцы и дети»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000860" y="714356"/>
            <a:ext cx="2143140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М 4 </a:t>
            </a: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«Мне не всё равно» 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6429388" y="2285992"/>
            <a:ext cx="2500330" cy="500066"/>
          </a:xfrm>
          <a:prstGeom prst="rect">
            <a:avLst/>
          </a:prstGeom>
          <a:solidFill>
            <a:srgbClr val="99CCFF"/>
          </a:solidFill>
          <a:ln w="12700">
            <a:solidFill>
              <a:srgbClr val="6699FF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 prstMaterial="dkEdge">
            <a:bevelT w="114300" prst="artDeco"/>
          </a:sp3d>
        </p:spPr>
        <p:txBody>
          <a:bodyPr wrap="none" anchor="ctr"/>
          <a:lstStyle/>
          <a:p>
            <a:pPr algn="ctr"/>
            <a:endParaRPr lang="ru-RU" sz="28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Действие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42910" y="214290"/>
            <a:ext cx="7786742" cy="500066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          Модули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latin typeface="Georgia" pitchFamily="18" charset="0"/>
              </a:rPr>
              <a:t> 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3357554" y="2285992"/>
            <a:ext cx="2571768" cy="500066"/>
          </a:xfrm>
          <a:prstGeom prst="rect">
            <a:avLst/>
          </a:prstGeom>
          <a:solidFill>
            <a:srgbClr val="9999FF"/>
          </a:solidFill>
          <a:ln w="12700">
            <a:solidFill>
              <a:srgbClr val="6699FF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soft" dir="t"/>
          </a:scene3d>
          <a:sp3d prstMaterial="dkEdge">
            <a:bevelT w="114300" prst="artDeco"/>
          </a:sp3d>
        </p:spPr>
        <p:txBody>
          <a:bodyPr wrap="none" anchor="ctr"/>
          <a:lstStyle/>
          <a:p>
            <a:pPr lvl="0" algn="ctr"/>
            <a:endParaRPr lang="ru-RU" sz="20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Понимание </a:t>
            </a:r>
          </a:p>
          <a:p>
            <a:endParaRPr lang="ru-RU" sz="2000" dirty="0"/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428596" y="2285992"/>
            <a:ext cx="2357454" cy="500066"/>
          </a:xfrm>
          <a:prstGeom prst="rect">
            <a:avLst/>
          </a:prstGeom>
          <a:solidFill>
            <a:srgbClr val="66FFFF"/>
          </a:solidFill>
          <a:ln w="12700">
            <a:solidFill>
              <a:srgbClr val="00FF00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freezing" dir="t"/>
          </a:scene3d>
          <a:sp3d prstMaterial="dkEdge">
            <a:bevelT w="114300" prst="artDeco"/>
          </a:sp3d>
        </p:spPr>
        <p:txBody>
          <a:bodyPr wrap="none" anchor="ctr"/>
          <a:lstStyle/>
          <a:p>
            <a:pPr algn="ctr"/>
            <a:endParaRPr lang="ru-RU" sz="28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Знание</a:t>
            </a: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endParaRPr lang="ru-RU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428596" y="3071810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Фиксация проблемы через модель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28596" y="4500570"/>
            <a:ext cx="2143108" cy="107721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Информация о жизненной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ситуации (проблеме)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286116" y="4643446"/>
            <a:ext cx="2428860" cy="83099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Изменение отношения </a:t>
            </a:r>
          </a:p>
          <a:p>
            <a:pPr lvl="0" algn="ctr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к обозначенной </a:t>
            </a:r>
          </a:p>
          <a:p>
            <a:pPr lvl="0" algn="ctr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ситуации (проблеме)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6357950" y="4643446"/>
            <a:ext cx="2500298" cy="83099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Проявление позиции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ребёнка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«Мне не всё равно»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357554" y="3078304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Определение способов действия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215074" y="3078304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Применение способов действия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73" name="Рисунок 7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929198"/>
            <a:ext cx="358140" cy="78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Рисунок 73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5072074"/>
            <a:ext cx="331730" cy="78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Прямоугольник 91"/>
          <p:cNvSpPr/>
          <p:nvPr/>
        </p:nvSpPr>
        <p:spPr>
          <a:xfrm>
            <a:off x="500034" y="3929066"/>
            <a:ext cx="828680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Мыследеятельностные технологии</a:t>
            </a:r>
            <a:endParaRPr lang="ru-RU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072198" y="5786454"/>
            <a:ext cx="2928958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Социальное действие (проект)</a:t>
            </a:r>
            <a:endParaRPr lang="ru-RU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642910" y="1857364"/>
            <a:ext cx="8001088" cy="428628"/>
            <a:chOff x="642910" y="1857364"/>
            <a:chExt cx="8001088" cy="428628"/>
          </a:xfrm>
        </p:grpSpPr>
        <p:cxnSp>
          <p:nvCxnSpPr>
            <p:cNvPr id="39" name="Прямая соединительная линия 38"/>
            <p:cNvCxnSpPr>
              <a:stCxn id="28" idx="2"/>
            </p:cNvCxnSpPr>
            <p:nvPr/>
          </p:nvCxnSpPr>
          <p:spPr>
            <a:xfrm rot="5400000">
              <a:off x="964397" y="1964505"/>
              <a:ext cx="214314" cy="32"/>
            </a:xfrm>
            <a:prstGeom prst="line">
              <a:avLst/>
            </a:prstGeom>
            <a:ln w="190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3178975" y="1964505"/>
              <a:ext cx="214314" cy="32"/>
            </a:xfrm>
            <a:prstGeom prst="line">
              <a:avLst/>
            </a:prstGeom>
            <a:ln w="190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5536429" y="1964505"/>
              <a:ext cx="214314" cy="32"/>
            </a:xfrm>
            <a:prstGeom prst="line">
              <a:avLst/>
            </a:prstGeom>
            <a:ln w="190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7965321" y="1964505"/>
              <a:ext cx="214314" cy="32"/>
            </a:xfrm>
            <a:prstGeom prst="line">
              <a:avLst/>
            </a:prstGeom>
            <a:ln w="190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642910" y="2071678"/>
              <a:ext cx="8001056" cy="1588"/>
            </a:xfrm>
            <a:prstGeom prst="line">
              <a:avLst/>
            </a:prstGeom>
            <a:ln w="190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535769" y="2178819"/>
              <a:ext cx="214314" cy="32"/>
            </a:xfrm>
            <a:prstGeom prst="line">
              <a:avLst/>
            </a:prstGeom>
            <a:ln w="190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8536825" y="2178819"/>
              <a:ext cx="214314" cy="32"/>
            </a:xfrm>
            <a:prstGeom prst="line">
              <a:avLst/>
            </a:prstGeom>
            <a:ln w="190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Прямая со стрелкой 48"/>
          <p:cNvCxnSpPr/>
          <p:nvPr/>
        </p:nvCxnSpPr>
        <p:spPr>
          <a:xfrm>
            <a:off x="2786050" y="2500306"/>
            <a:ext cx="57150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5929322" y="2500306"/>
            <a:ext cx="500066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16200000" flipH="1">
            <a:off x="1393010" y="2964653"/>
            <a:ext cx="357189" cy="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6200000" flipH="1">
            <a:off x="7465240" y="2964652"/>
            <a:ext cx="357189" cy="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16200000" flipH="1">
            <a:off x="4393406" y="2964652"/>
            <a:ext cx="357189" cy="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5400000">
            <a:off x="1285852" y="4143380"/>
            <a:ext cx="71438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7036611" y="4179099"/>
            <a:ext cx="785818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endCxn id="59" idx="1"/>
          </p:cNvCxnSpPr>
          <p:nvPr/>
        </p:nvCxnSpPr>
        <p:spPr>
          <a:xfrm flipV="1">
            <a:off x="2571736" y="5058945"/>
            <a:ext cx="714380" cy="1312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V="1">
            <a:off x="5715008" y="5000636"/>
            <a:ext cx="714380" cy="1312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2883</TotalTime>
  <Words>659</Words>
  <Application>Microsoft Office PowerPoint</Application>
  <PresentationFormat>Экран (4:3)</PresentationFormat>
  <Paragraphs>145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Новизна проекта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KolbuhGS</cp:lastModifiedBy>
  <cp:revision>280</cp:revision>
  <dcterms:modified xsi:type="dcterms:W3CDTF">2012-04-09T09:25:19Z</dcterms:modified>
</cp:coreProperties>
</file>