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diagrams/layout1.xml" ContentType="application/vnd.openxmlformats-officedocument.drawingml.diagram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 id="2147483696" r:id="rId3"/>
    <p:sldMasterId id="2147483708" r:id="rId4"/>
  </p:sldMasterIdLst>
  <p:sldIdLst>
    <p:sldId id="277" r:id="rId5"/>
    <p:sldId id="278" r:id="rId6"/>
    <p:sldId id="279" r:id="rId7"/>
    <p:sldId id="258" r:id="rId8"/>
    <p:sldId id="275" r:id="rId9"/>
    <p:sldId id="268" r:id="rId10"/>
    <p:sldId id="269" r:id="rId11"/>
    <p:sldId id="270" r:id="rId12"/>
    <p:sldId id="272" r:id="rId13"/>
    <p:sldId id="273" r:id="rId14"/>
    <p:sldId id="274" r:id="rId15"/>
    <p:sldId id="276" r:id="rId16"/>
    <p:sldId id="262" r:id="rId17"/>
    <p:sldId id="263" r:id="rId18"/>
    <p:sldId id="260" r:id="rId19"/>
    <p:sldId id="264" r:id="rId20"/>
    <p:sldId id="265" r:id="rId21"/>
    <p:sldId id="266" r:id="rId22"/>
    <p:sldId id="280"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51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1C5A08-EFFB-4BF8-9DDB-A9B050395143}"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ru-RU"/>
        </a:p>
      </dgm:t>
    </dgm:pt>
    <dgm:pt modelId="{BC4BE1EC-F1DD-4B56-83E3-CCA8234B3348}">
      <dgm:prSet phldrT="[Текст]" custT="1"/>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Осанку рассматривают в самых разных аспектах (осанка и психическое здоровье, осанка и карьера), осанка является предметом изучения таких наук, как медицина, физическая культура, военное дело, театральное искусство, эстетика, эргономика, которые дают следующие определения осанки:</a:t>
          </a:r>
          <a:endParaRPr lang="en-US" sz="2000" dirty="0" smtClean="0">
            <a:latin typeface="Times New Roman" pitchFamily="18" charset="0"/>
            <a:cs typeface="Times New Roman" pitchFamily="18" charset="0"/>
          </a:endParaRPr>
        </a:p>
        <a:p>
          <a:pPr algn="ctr" defTabSz="2533650">
            <a:lnSpc>
              <a:spcPct val="90000"/>
            </a:lnSpc>
            <a:spcBef>
              <a:spcPct val="0"/>
            </a:spcBef>
            <a:spcAft>
              <a:spcPct val="35000"/>
            </a:spcAft>
          </a:pPr>
          <a:endParaRPr lang="ru-RU" sz="1500" dirty="0"/>
        </a:p>
      </dgm:t>
    </dgm:pt>
    <dgm:pt modelId="{0ADE15E1-D91B-46EE-9E35-0B951C169CD4}" type="parTrans" cxnId="{E28C96B7-88B3-4140-8458-41B8CA358092}">
      <dgm:prSet/>
      <dgm:spPr/>
      <dgm:t>
        <a:bodyPr/>
        <a:lstStyle/>
        <a:p>
          <a:endParaRPr lang="ru-RU"/>
        </a:p>
      </dgm:t>
    </dgm:pt>
    <dgm:pt modelId="{798BA8C6-7FCD-4663-A35A-F89518E9C946}" type="sibTrans" cxnId="{E28C96B7-88B3-4140-8458-41B8CA358092}">
      <dgm:prSet/>
      <dgm:spPr/>
      <dgm:t>
        <a:bodyPr/>
        <a:lstStyle/>
        <a:p>
          <a:endParaRPr lang="ru-RU"/>
        </a:p>
      </dgm:t>
    </dgm:pt>
    <dgm:pt modelId="{CBE3740A-AC11-4F35-88B6-4EC9EE2A5DA0}">
      <dgm:prSet phldrT="[Текст]"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914400" eaLnBrk="1" fontAlgn="auto" latinLnBrk="0" hangingPunct="1">
            <a:lnSpc>
              <a:spcPct val="100000"/>
            </a:lnSpc>
            <a:spcBef>
              <a:spcPts val="0"/>
            </a:spcBef>
            <a:spcAft>
              <a:spcPts val="0"/>
            </a:spcAft>
            <a:buClrTx/>
            <a:buSzTx/>
            <a:buFontTx/>
            <a:buNone/>
            <a:tabLst/>
            <a:defRPr/>
          </a:pPr>
          <a:r>
            <a:rPr lang="en-US" sz="1600" dirty="0" smtClean="0"/>
            <a:t>            </a:t>
          </a:r>
          <a:r>
            <a:rPr lang="ru-RU" sz="1600" dirty="0" smtClean="0"/>
            <a:t>Осанка — это ориентация в пространстве вертикально расположенного тела человека для выполнения простых и сложных движений, определяемая состоянием мышечного и скелетного равновесия, которое предохраняет опорные конструкции тела от травмы или прогрессирующей деформации, как в покое, так и во время движения.</a:t>
          </a:r>
        </a:p>
        <a:p>
          <a:pPr algn="ctr" defTabSz="2000250">
            <a:lnSpc>
              <a:spcPct val="90000"/>
            </a:lnSpc>
            <a:spcBef>
              <a:spcPct val="0"/>
            </a:spcBef>
            <a:spcAft>
              <a:spcPct val="35000"/>
            </a:spcAft>
          </a:pPr>
          <a:endParaRPr lang="ru-RU" sz="1300" dirty="0"/>
        </a:p>
      </dgm:t>
    </dgm:pt>
    <dgm:pt modelId="{E5875341-3693-4739-89CF-2CA6C6CE5FFE}" type="parTrans" cxnId="{F68E54B5-112B-4DAD-A8B5-61AD0326CD9E}">
      <dgm:prSet/>
      <dgm:spPr/>
      <dgm:t>
        <a:bodyPr/>
        <a:lstStyle/>
        <a:p>
          <a:endParaRPr lang="ru-RU"/>
        </a:p>
      </dgm:t>
    </dgm:pt>
    <dgm:pt modelId="{87F4C53B-5CB0-4A23-ADD9-20032DF73E06}" type="sibTrans" cxnId="{F68E54B5-112B-4DAD-A8B5-61AD0326CD9E}">
      <dgm:prSet/>
      <dgm:spPr/>
      <dgm:t>
        <a:bodyPr/>
        <a:lstStyle/>
        <a:p>
          <a:endParaRPr lang="ru-RU"/>
        </a:p>
      </dgm:t>
    </dgm:pt>
    <dgm:pt modelId="{EE47035C-A1CA-4A9D-A10B-DCB0E8C55D51}">
      <dgm:prSet phldrT="[Текст]"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914400" eaLnBrk="1" fontAlgn="auto" latinLnBrk="0" hangingPunct="1">
            <a:lnSpc>
              <a:spcPct val="100000"/>
            </a:lnSpc>
            <a:spcBef>
              <a:spcPts val="0"/>
            </a:spcBef>
            <a:spcAft>
              <a:spcPts val="0"/>
            </a:spcAft>
            <a:buClrTx/>
            <a:buSzTx/>
            <a:buFontTx/>
            <a:buNone/>
            <a:tabLst/>
            <a:defRPr/>
          </a:pPr>
          <a:r>
            <a:rPr lang="en-US" sz="1600" dirty="0" smtClean="0"/>
            <a:t>             </a:t>
          </a:r>
          <a:r>
            <a:rPr lang="ru-RU" sz="1600" dirty="0" smtClean="0"/>
            <a:t>Осанка — это показатель здоровья и физической культуры человека. Хорошая осанка — эффективный и надежный путь профилактики и лечения таких болезней цивилизации как боль в спине и остеохондроз позвоночника, а также важный фактор карьеры.</a:t>
          </a:r>
        </a:p>
        <a:p>
          <a:pPr algn="ctr" defTabSz="311150">
            <a:lnSpc>
              <a:spcPct val="90000"/>
            </a:lnSpc>
            <a:spcBef>
              <a:spcPct val="0"/>
            </a:spcBef>
            <a:spcAft>
              <a:spcPct val="35000"/>
            </a:spcAft>
          </a:pPr>
          <a:endParaRPr lang="ru-RU" sz="1400" dirty="0"/>
        </a:p>
      </dgm:t>
    </dgm:pt>
    <dgm:pt modelId="{F92B4D7D-BEA7-4385-A793-40911301BA13}" type="parTrans" cxnId="{940B392E-0767-4211-83F5-DED5BCA61FF8}">
      <dgm:prSet/>
      <dgm:spPr/>
      <dgm:t>
        <a:bodyPr/>
        <a:lstStyle/>
        <a:p>
          <a:endParaRPr lang="ru-RU"/>
        </a:p>
      </dgm:t>
    </dgm:pt>
    <dgm:pt modelId="{36733FDD-A49A-44A2-81BD-C82727A97D56}" type="sibTrans" cxnId="{940B392E-0767-4211-83F5-DED5BCA61FF8}">
      <dgm:prSet/>
      <dgm:spPr/>
      <dgm:t>
        <a:bodyPr/>
        <a:lstStyle/>
        <a:p>
          <a:endParaRPr lang="ru-RU"/>
        </a:p>
      </dgm:t>
    </dgm:pt>
    <dgm:pt modelId="{C10DA972-3EF1-42F2-A0F3-2133B34136C4}">
      <dgm:prSet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914400" eaLnBrk="1" fontAlgn="auto" latinLnBrk="0" hangingPunct="1">
            <a:lnSpc>
              <a:spcPct val="100000"/>
            </a:lnSpc>
            <a:spcBef>
              <a:spcPts val="0"/>
            </a:spcBef>
            <a:spcAft>
              <a:spcPts val="0"/>
            </a:spcAft>
            <a:buClrTx/>
            <a:buSzTx/>
            <a:buFontTx/>
            <a:buNone/>
            <a:tabLst/>
            <a:defRPr/>
          </a:pPr>
          <a:r>
            <a:rPr lang="en-US" sz="1600" dirty="0" smtClean="0"/>
            <a:t>             </a:t>
          </a:r>
          <a:r>
            <a:rPr lang="ru-RU" sz="1600" dirty="0" smtClean="0"/>
            <a:t>Осанка — это язык тела, поза, которая говорит о том, как человек ощущает себя по отношению к другим, к своей жизни, к самому себе, индивидуальность, внутренняя позиция, признак профессии, социального происхождения. Это его визитная карточка, позволяющая безошибочно узнать знакомого человека, не видя его лица</a:t>
          </a:r>
          <a:r>
            <a:rPr lang="ru-RU" sz="1400" dirty="0" smtClean="0"/>
            <a:t>.</a:t>
          </a:r>
        </a:p>
        <a:p>
          <a:pPr algn="ctr" defTabSz="222250">
            <a:lnSpc>
              <a:spcPct val="90000"/>
            </a:lnSpc>
            <a:spcBef>
              <a:spcPct val="0"/>
            </a:spcBef>
            <a:spcAft>
              <a:spcPct val="35000"/>
            </a:spcAft>
          </a:pPr>
          <a:endParaRPr lang="ru-RU" sz="1400" dirty="0"/>
        </a:p>
      </dgm:t>
    </dgm:pt>
    <dgm:pt modelId="{D1E92845-9CD1-43D5-A2AD-B5DEE8B39DB0}" type="parTrans" cxnId="{3E1E8BBB-F6BC-456E-BF94-138490A10725}">
      <dgm:prSet/>
      <dgm:spPr/>
      <dgm:t>
        <a:bodyPr/>
        <a:lstStyle/>
        <a:p>
          <a:endParaRPr lang="ru-RU"/>
        </a:p>
      </dgm:t>
    </dgm:pt>
    <dgm:pt modelId="{D5E8922B-54D8-47BE-880B-2340DA50138D}" type="sibTrans" cxnId="{3E1E8BBB-F6BC-456E-BF94-138490A10725}">
      <dgm:prSet/>
      <dgm:spPr/>
      <dgm:t>
        <a:bodyPr/>
        <a:lstStyle/>
        <a:p>
          <a:endParaRPr lang="ru-RU"/>
        </a:p>
      </dgm:t>
    </dgm:pt>
    <dgm:pt modelId="{6F653414-5A32-4F74-A14D-42473FC2B9CE}" type="pres">
      <dgm:prSet presAssocID="{AF1C5A08-EFFB-4BF8-9DDB-A9B050395143}" presName="diagram" presStyleCnt="0">
        <dgm:presLayoutVars>
          <dgm:chPref val="1"/>
          <dgm:dir/>
          <dgm:animOne val="branch"/>
          <dgm:animLvl val="lvl"/>
          <dgm:resizeHandles/>
        </dgm:presLayoutVars>
      </dgm:prSet>
      <dgm:spPr/>
      <dgm:t>
        <a:bodyPr/>
        <a:lstStyle/>
        <a:p>
          <a:endParaRPr lang="ru-RU"/>
        </a:p>
      </dgm:t>
    </dgm:pt>
    <dgm:pt modelId="{687D0203-82EA-4B6A-9BBE-D1F6263B13EF}" type="pres">
      <dgm:prSet presAssocID="{BC4BE1EC-F1DD-4B56-83E3-CCA8234B3348}" presName="root" presStyleCnt="0"/>
      <dgm:spPr/>
    </dgm:pt>
    <dgm:pt modelId="{8796809D-CDF4-405E-8B23-72A067C595BB}" type="pres">
      <dgm:prSet presAssocID="{BC4BE1EC-F1DD-4B56-83E3-CCA8234B3348}" presName="rootComposite" presStyleCnt="0"/>
      <dgm:spPr/>
    </dgm:pt>
    <dgm:pt modelId="{9D41D637-4951-4566-ACB4-7794B5D2534E}" type="pres">
      <dgm:prSet presAssocID="{BC4BE1EC-F1DD-4B56-83E3-CCA8234B3348}" presName="rootText" presStyleLbl="node1" presStyleIdx="0" presStyleCnt="1" custScaleX="413894" custScaleY="171511" custLinFactNeighborX="-2028" custLinFactNeighborY="14133"/>
      <dgm:spPr/>
      <dgm:t>
        <a:bodyPr/>
        <a:lstStyle/>
        <a:p>
          <a:endParaRPr lang="ru-RU"/>
        </a:p>
      </dgm:t>
    </dgm:pt>
    <dgm:pt modelId="{F289B214-48FD-445D-A284-E3DCE4E0629A}" type="pres">
      <dgm:prSet presAssocID="{BC4BE1EC-F1DD-4B56-83E3-CCA8234B3348}" presName="rootConnector" presStyleLbl="node1" presStyleIdx="0" presStyleCnt="1"/>
      <dgm:spPr/>
      <dgm:t>
        <a:bodyPr/>
        <a:lstStyle/>
        <a:p>
          <a:endParaRPr lang="ru-RU"/>
        </a:p>
      </dgm:t>
    </dgm:pt>
    <dgm:pt modelId="{476F86B2-5B59-4622-A034-A00194023F54}" type="pres">
      <dgm:prSet presAssocID="{BC4BE1EC-F1DD-4B56-83E3-CCA8234B3348}" presName="childShape" presStyleCnt="0"/>
      <dgm:spPr/>
    </dgm:pt>
    <dgm:pt modelId="{11794D27-51DB-4C89-BCD8-E35263841BF1}" type="pres">
      <dgm:prSet presAssocID="{E5875341-3693-4739-89CF-2CA6C6CE5FFE}" presName="Name13" presStyleLbl="parChTrans1D2" presStyleIdx="0" presStyleCnt="3"/>
      <dgm:spPr/>
      <dgm:t>
        <a:bodyPr/>
        <a:lstStyle/>
        <a:p>
          <a:endParaRPr lang="ru-RU"/>
        </a:p>
      </dgm:t>
    </dgm:pt>
    <dgm:pt modelId="{898F75DE-FEEA-4297-9DA7-B45AFCA10B87}" type="pres">
      <dgm:prSet presAssocID="{CBE3740A-AC11-4F35-88B6-4EC9EE2A5DA0}" presName="childText" presStyleLbl="bgAcc1" presStyleIdx="0" presStyleCnt="3" custScaleX="403797" custScaleY="155282">
        <dgm:presLayoutVars>
          <dgm:bulletEnabled val="1"/>
        </dgm:presLayoutVars>
      </dgm:prSet>
      <dgm:spPr/>
      <dgm:t>
        <a:bodyPr/>
        <a:lstStyle/>
        <a:p>
          <a:endParaRPr lang="ru-RU"/>
        </a:p>
      </dgm:t>
    </dgm:pt>
    <dgm:pt modelId="{976F5502-170A-4F1B-A1AA-A0C7EDB6F0BB}" type="pres">
      <dgm:prSet presAssocID="{F92B4D7D-BEA7-4385-A793-40911301BA13}" presName="Name13" presStyleLbl="parChTrans1D2" presStyleIdx="1" presStyleCnt="3"/>
      <dgm:spPr/>
      <dgm:t>
        <a:bodyPr/>
        <a:lstStyle/>
        <a:p>
          <a:endParaRPr lang="ru-RU"/>
        </a:p>
      </dgm:t>
    </dgm:pt>
    <dgm:pt modelId="{76A09368-A12C-45D8-B21F-4AF13041107C}" type="pres">
      <dgm:prSet presAssocID="{EE47035C-A1CA-4A9D-A10B-DCB0E8C55D51}" presName="childText" presStyleLbl="bgAcc1" presStyleIdx="1" presStyleCnt="3" custScaleX="415509" custScaleY="118261">
        <dgm:presLayoutVars>
          <dgm:bulletEnabled val="1"/>
        </dgm:presLayoutVars>
      </dgm:prSet>
      <dgm:spPr/>
      <dgm:t>
        <a:bodyPr/>
        <a:lstStyle/>
        <a:p>
          <a:endParaRPr lang="ru-RU"/>
        </a:p>
      </dgm:t>
    </dgm:pt>
    <dgm:pt modelId="{1B797AE8-D90E-4486-966C-71137770DC17}" type="pres">
      <dgm:prSet presAssocID="{D1E92845-9CD1-43D5-A2AD-B5DEE8B39DB0}" presName="Name13" presStyleLbl="parChTrans1D2" presStyleIdx="2" presStyleCnt="3"/>
      <dgm:spPr/>
      <dgm:t>
        <a:bodyPr/>
        <a:lstStyle/>
        <a:p>
          <a:endParaRPr lang="ru-RU"/>
        </a:p>
      </dgm:t>
    </dgm:pt>
    <dgm:pt modelId="{D03BC9EC-A86E-409C-8B1C-F09C2A612916}" type="pres">
      <dgm:prSet presAssocID="{C10DA972-3EF1-42F2-A0F3-2133B34136C4}" presName="childText" presStyleLbl="bgAcc1" presStyleIdx="2" presStyleCnt="3" custScaleX="435332" custScaleY="161974">
        <dgm:presLayoutVars>
          <dgm:bulletEnabled val="1"/>
        </dgm:presLayoutVars>
      </dgm:prSet>
      <dgm:spPr/>
      <dgm:t>
        <a:bodyPr/>
        <a:lstStyle/>
        <a:p>
          <a:endParaRPr lang="ru-RU"/>
        </a:p>
      </dgm:t>
    </dgm:pt>
  </dgm:ptLst>
  <dgm:cxnLst>
    <dgm:cxn modelId="{266882F8-9DED-432F-8074-61A3A0AB86F3}" type="presOf" srcId="{F92B4D7D-BEA7-4385-A793-40911301BA13}" destId="{976F5502-170A-4F1B-A1AA-A0C7EDB6F0BB}" srcOrd="0" destOrd="0" presId="urn:microsoft.com/office/officeart/2005/8/layout/hierarchy3"/>
    <dgm:cxn modelId="{E6DC147C-2061-4277-817D-421AEBE2FA43}" type="presOf" srcId="{BC4BE1EC-F1DD-4B56-83E3-CCA8234B3348}" destId="{F289B214-48FD-445D-A284-E3DCE4E0629A}" srcOrd="1" destOrd="0" presId="urn:microsoft.com/office/officeart/2005/8/layout/hierarchy3"/>
    <dgm:cxn modelId="{C4EA9307-27C9-4688-9ACD-77C989DD0388}" type="presOf" srcId="{D1E92845-9CD1-43D5-A2AD-B5DEE8B39DB0}" destId="{1B797AE8-D90E-4486-966C-71137770DC17}" srcOrd="0" destOrd="0" presId="urn:microsoft.com/office/officeart/2005/8/layout/hierarchy3"/>
    <dgm:cxn modelId="{F68E54B5-112B-4DAD-A8B5-61AD0326CD9E}" srcId="{BC4BE1EC-F1DD-4B56-83E3-CCA8234B3348}" destId="{CBE3740A-AC11-4F35-88B6-4EC9EE2A5DA0}" srcOrd="0" destOrd="0" parTransId="{E5875341-3693-4739-89CF-2CA6C6CE5FFE}" sibTransId="{87F4C53B-5CB0-4A23-ADD9-20032DF73E06}"/>
    <dgm:cxn modelId="{58E5E595-FAF7-4324-A52A-DD8504929681}" type="presOf" srcId="{EE47035C-A1CA-4A9D-A10B-DCB0E8C55D51}" destId="{76A09368-A12C-45D8-B21F-4AF13041107C}" srcOrd="0" destOrd="0" presId="urn:microsoft.com/office/officeart/2005/8/layout/hierarchy3"/>
    <dgm:cxn modelId="{91969B05-4F0F-4904-B192-1AC76B832182}" type="presOf" srcId="{CBE3740A-AC11-4F35-88B6-4EC9EE2A5DA0}" destId="{898F75DE-FEEA-4297-9DA7-B45AFCA10B87}" srcOrd="0" destOrd="0" presId="urn:microsoft.com/office/officeart/2005/8/layout/hierarchy3"/>
    <dgm:cxn modelId="{940B392E-0767-4211-83F5-DED5BCA61FF8}" srcId="{BC4BE1EC-F1DD-4B56-83E3-CCA8234B3348}" destId="{EE47035C-A1CA-4A9D-A10B-DCB0E8C55D51}" srcOrd="1" destOrd="0" parTransId="{F92B4D7D-BEA7-4385-A793-40911301BA13}" sibTransId="{36733FDD-A49A-44A2-81BD-C82727A97D56}"/>
    <dgm:cxn modelId="{76C456E9-B624-4851-BDE5-66A415B613C6}" type="presOf" srcId="{C10DA972-3EF1-42F2-A0F3-2133B34136C4}" destId="{D03BC9EC-A86E-409C-8B1C-F09C2A612916}" srcOrd="0" destOrd="0" presId="urn:microsoft.com/office/officeart/2005/8/layout/hierarchy3"/>
    <dgm:cxn modelId="{E28C96B7-88B3-4140-8458-41B8CA358092}" srcId="{AF1C5A08-EFFB-4BF8-9DDB-A9B050395143}" destId="{BC4BE1EC-F1DD-4B56-83E3-CCA8234B3348}" srcOrd="0" destOrd="0" parTransId="{0ADE15E1-D91B-46EE-9E35-0B951C169CD4}" sibTransId="{798BA8C6-7FCD-4663-A35A-F89518E9C946}"/>
    <dgm:cxn modelId="{A758DD7B-B017-4EA2-9363-7453EC097931}" type="presOf" srcId="{AF1C5A08-EFFB-4BF8-9DDB-A9B050395143}" destId="{6F653414-5A32-4F74-A14D-42473FC2B9CE}" srcOrd="0" destOrd="0" presId="urn:microsoft.com/office/officeart/2005/8/layout/hierarchy3"/>
    <dgm:cxn modelId="{ADC24301-D6FF-4213-8599-E4FC49807D52}" type="presOf" srcId="{BC4BE1EC-F1DD-4B56-83E3-CCA8234B3348}" destId="{9D41D637-4951-4566-ACB4-7794B5D2534E}" srcOrd="0" destOrd="0" presId="urn:microsoft.com/office/officeart/2005/8/layout/hierarchy3"/>
    <dgm:cxn modelId="{3E1E8BBB-F6BC-456E-BF94-138490A10725}" srcId="{BC4BE1EC-F1DD-4B56-83E3-CCA8234B3348}" destId="{C10DA972-3EF1-42F2-A0F3-2133B34136C4}" srcOrd="2" destOrd="0" parTransId="{D1E92845-9CD1-43D5-A2AD-B5DEE8B39DB0}" sibTransId="{D5E8922B-54D8-47BE-880B-2340DA50138D}"/>
    <dgm:cxn modelId="{B88D4AB8-35AF-4490-870F-B1E591AC579E}" type="presOf" srcId="{E5875341-3693-4739-89CF-2CA6C6CE5FFE}" destId="{11794D27-51DB-4C89-BCD8-E35263841BF1}" srcOrd="0" destOrd="0" presId="urn:microsoft.com/office/officeart/2005/8/layout/hierarchy3"/>
    <dgm:cxn modelId="{BA36ACFC-9A0B-4007-A687-E7CB207A50D9}" type="presParOf" srcId="{6F653414-5A32-4F74-A14D-42473FC2B9CE}" destId="{687D0203-82EA-4B6A-9BBE-D1F6263B13EF}" srcOrd="0" destOrd="0" presId="urn:microsoft.com/office/officeart/2005/8/layout/hierarchy3"/>
    <dgm:cxn modelId="{27675B74-841B-4699-9201-4C56264E2AEF}" type="presParOf" srcId="{687D0203-82EA-4B6A-9BBE-D1F6263B13EF}" destId="{8796809D-CDF4-405E-8B23-72A067C595BB}" srcOrd="0" destOrd="0" presId="urn:microsoft.com/office/officeart/2005/8/layout/hierarchy3"/>
    <dgm:cxn modelId="{204E9F5E-FBB4-4192-90F5-7924BB08E4D5}" type="presParOf" srcId="{8796809D-CDF4-405E-8B23-72A067C595BB}" destId="{9D41D637-4951-4566-ACB4-7794B5D2534E}" srcOrd="0" destOrd="0" presId="urn:microsoft.com/office/officeart/2005/8/layout/hierarchy3"/>
    <dgm:cxn modelId="{0FC382D1-E04B-4058-858F-CB19A31FEA85}" type="presParOf" srcId="{8796809D-CDF4-405E-8B23-72A067C595BB}" destId="{F289B214-48FD-445D-A284-E3DCE4E0629A}" srcOrd="1" destOrd="0" presId="urn:microsoft.com/office/officeart/2005/8/layout/hierarchy3"/>
    <dgm:cxn modelId="{DE5B128D-82D2-4C02-96C1-B7C065A0885A}" type="presParOf" srcId="{687D0203-82EA-4B6A-9BBE-D1F6263B13EF}" destId="{476F86B2-5B59-4622-A034-A00194023F54}" srcOrd="1" destOrd="0" presId="urn:microsoft.com/office/officeart/2005/8/layout/hierarchy3"/>
    <dgm:cxn modelId="{F7A2E86F-9A56-44FC-BB97-9ACA2C5FDC8B}" type="presParOf" srcId="{476F86B2-5B59-4622-A034-A00194023F54}" destId="{11794D27-51DB-4C89-BCD8-E35263841BF1}" srcOrd="0" destOrd="0" presId="urn:microsoft.com/office/officeart/2005/8/layout/hierarchy3"/>
    <dgm:cxn modelId="{EFA2AFED-E969-412E-A2A0-9743FB3A4B03}" type="presParOf" srcId="{476F86B2-5B59-4622-A034-A00194023F54}" destId="{898F75DE-FEEA-4297-9DA7-B45AFCA10B87}" srcOrd="1" destOrd="0" presId="urn:microsoft.com/office/officeart/2005/8/layout/hierarchy3"/>
    <dgm:cxn modelId="{6D2BDD52-440E-42C3-A143-6B916ED82845}" type="presParOf" srcId="{476F86B2-5B59-4622-A034-A00194023F54}" destId="{976F5502-170A-4F1B-A1AA-A0C7EDB6F0BB}" srcOrd="2" destOrd="0" presId="urn:microsoft.com/office/officeart/2005/8/layout/hierarchy3"/>
    <dgm:cxn modelId="{91607D8A-E244-4F0D-A7AA-DBEB99EBE0D7}" type="presParOf" srcId="{476F86B2-5B59-4622-A034-A00194023F54}" destId="{76A09368-A12C-45D8-B21F-4AF13041107C}" srcOrd="3" destOrd="0" presId="urn:microsoft.com/office/officeart/2005/8/layout/hierarchy3"/>
    <dgm:cxn modelId="{9A79F1DF-E1BD-456F-96C4-4547ADD33D0E}" type="presParOf" srcId="{476F86B2-5B59-4622-A034-A00194023F54}" destId="{1B797AE8-D90E-4486-966C-71137770DC17}" srcOrd="4" destOrd="0" presId="urn:microsoft.com/office/officeart/2005/8/layout/hierarchy3"/>
    <dgm:cxn modelId="{8BC5DE98-605A-474E-B3E7-B9F973DC3125}" type="presParOf" srcId="{476F86B2-5B59-4622-A034-A00194023F54}" destId="{D03BC9EC-A86E-409C-8B1C-F09C2A612916}" srcOrd="5"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41D637-4951-4566-ACB4-7794B5D2534E}">
      <dsp:nvSpPr>
        <dsp:cNvPr id="0" name=""/>
        <dsp:cNvSpPr/>
      </dsp:nvSpPr>
      <dsp:spPr>
        <a:xfrm>
          <a:off x="69463" y="136770"/>
          <a:ext cx="7950655" cy="1647311"/>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2000" kern="1200" dirty="0" smtClean="0">
              <a:latin typeface="Times New Roman" pitchFamily="18" charset="0"/>
              <a:cs typeface="Times New Roman" pitchFamily="18" charset="0"/>
            </a:rPr>
            <a:t>              </a:t>
          </a:r>
          <a:r>
            <a:rPr lang="ru-RU" sz="2000" kern="1200" dirty="0" smtClean="0">
              <a:latin typeface="Times New Roman" pitchFamily="18" charset="0"/>
              <a:cs typeface="Times New Roman" pitchFamily="18" charset="0"/>
            </a:rPr>
            <a:t>Осанку рассматривают в самых разных аспектах (осанка и психическое здоровье, осанка и карьера), осанка является предметом изучения таких наук, как медицина, физическая культура, военное дело, театральное искусство, эстетика, эргономика, которые дают следующие определения осанки:</a:t>
          </a:r>
          <a:endParaRPr lang="en-US" sz="2000" kern="1200" dirty="0" smtClean="0">
            <a:latin typeface="Times New Roman" pitchFamily="18" charset="0"/>
            <a:cs typeface="Times New Roman" pitchFamily="18" charset="0"/>
          </a:endParaRPr>
        </a:p>
        <a:p>
          <a:pPr lvl="0" algn="ctr" defTabSz="2533650">
            <a:lnSpc>
              <a:spcPct val="90000"/>
            </a:lnSpc>
            <a:spcBef>
              <a:spcPct val="0"/>
            </a:spcBef>
            <a:spcAft>
              <a:spcPct val="35000"/>
            </a:spcAft>
          </a:pPr>
          <a:endParaRPr lang="ru-RU" sz="1500" kern="1200" dirty="0"/>
        </a:p>
      </dsp:txBody>
      <dsp:txXfrm>
        <a:off x="117711" y="185018"/>
        <a:ext cx="7854159" cy="1550815"/>
      </dsp:txXfrm>
    </dsp:sp>
    <dsp:sp modelId="{11794D27-51DB-4C89-BCD8-E35263841BF1}">
      <dsp:nvSpPr>
        <dsp:cNvPr id="0" name=""/>
        <dsp:cNvSpPr/>
      </dsp:nvSpPr>
      <dsp:spPr>
        <a:xfrm>
          <a:off x="864528" y="1784081"/>
          <a:ext cx="834022" cy="850092"/>
        </a:xfrm>
        <a:custGeom>
          <a:avLst/>
          <a:gdLst/>
          <a:ahLst/>
          <a:cxnLst/>
          <a:rect l="0" t="0" r="0" b="0"/>
          <a:pathLst>
            <a:path>
              <a:moveTo>
                <a:pt x="0" y="0"/>
              </a:moveTo>
              <a:lnTo>
                <a:pt x="0" y="850092"/>
              </a:lnTo>
              <a:lnTo>
                <a:pt x="834022" y="850092"/>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8F75DE-FEEA-4297-9DA7-B45AFCA10B87}">
      <dsp:nvSpPr>
        <dsp:cNvPr id="0" name=""/>
        <dsp:cNvSpPr/>
      </dsp:nvSpPr>
      <dsp:spPr>
        <a:xfrm>
          <a:off x="1698550" y="1888456"/>
          <a:ext cx="6205358" cy="1491437"/>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1600" kern="1200" dirty="0" smtClean="0"/>
        </a:p>
        <a:p>
          <a:pPr marL="0" marR="0" lvl="0" indent="0" algn="l" defTabSz="914400" eaLnBrk="1" fontAlgn="auto" latinLnBrk="0" hangingPunct="1">
            <a:lnSpc>
              <a:spcPct val="100000"/>
            </a:lnSpc>
            <a:spcBef>
              <a:spcPct val="0"/>
            </a:spcBef>
            <a:spcAft>
              <a:spcPts val="0"/>
            </a:spcAft>
            <a:buClrTx/>
            <a:buSzTx/>
            <a:buFontTx/>
            <a:buNone/>
            <a:tabLst/>
            <a:defRPr/>
          </a:pPr>
          <a:r>
            <a:rPr lang="en-US" sz="1600" kern="1200" dirty="0" smtClean="0"/>
            <a:t>            </a:t>
          </a:r>
          <a:r>
            <a:rPr lang="ru-RU" sz="1600" kern="1200" dirty="0" smtClean="0"/>
            <a:t>Осанка — это ориентация в пространстве вертикально расположенного тела человека для выполнения простых и сложных движений, определяемая состоянием мышечного и скелетного равновесия, которое предохраняет опорные конструкции тела от травмы или прогрессирующей деформации, как в покое, так и во время движения.</a:t>
          </a:r>
        </a:p>
        <a:p>
          <a:pPr lvl="0" algn="ctr" defTabSz="2000250">
            <a:lnSpc>
              <a:spcPct val="90000"/>
            </a:lnSpc>
            <a:spcBef>
              <a:spcPct val="0"/>
            </a:spcBef>
            <a:spcAft>
              <a:spcPct val="35000"/>
            </a:spcAft>
          </a:pPr>
          <a:endParaRPr lang="ru-RU" sz="1300" kern="1200" dirty="0"/>
        </a:p>
      </dsp:txBody>
      <dsp:txXfrm>
        <a:off x="1742233" y="1932139"/>
        <a:ext cx="6117992" cy="1404071"/>
      </dsp:txXfrm>
    </dsp:sp>
    <dsp:sp modelId="{976F5502-170A-4F1B-A1AA-A0C7EDB6F0BB}">
      <dsp:nvSpPr>
        <dsp:cNvPr id="0" name=""/>
        <dsp:cNvSpPr/>
      </dsp:nvSpPr>
      <dsp:spPr>
        <a:xfrm>
          <a:off x="864528" y="1784081"/>
          <a:ext cx="834022" cy="2403859"/>
        </a:xfrm>
        <a:custGeom>
          <a:avLst/>
          <a:gdLst/>
          <a:ahLst/>
          <a:cxnLst/>
          <a:rect l="0" t="0" r="0" b="0"/>
          <a:pathLst>
            <a:path>
              <a:moveTo>
                <a:pt x="0" y="0"/>
              </a:moveTo>
              <a:lnTo>
                <a:pt x="0" y="2403859"/>
              </a:lnTo>
              <a:lnTo>
                <a:pt x="834022" y="2403859"/>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A09368-A12C-45D8-B21F-4AF13041107C}">
      <dsp:nvSpPr>
        <dsp:cNvPr id="0" name=""/>
        <dsp:cNvSpPr/>
      </dsp:nvSpPr>
      <dsp:spPr>
        <a:xfrm>
          <a:off x="1698550" y="3620010"/>
          <a:ext cx="6385342" cy="1135861"/>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515611"/>
              <a:satOff val="-6008"/>
              <a:lumOff val="-107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1600" kern="1200" dirty="0" smtClean="0"/>
        </a:p>
        <a:p>
          <a:pPr marL="0" marR="0" lvl="0" indent="0" algn="l" defTabSz="914400" eaLnBrk="1" fontAlgn="auto" latinLnBrk="0" hangingPunct="1">
            <a:lnSpc>
              <a:spcPct val="100000"/>
            </a:lnSpc>
            <a:spcBef>
              <a:spcPct val="0"/>
            </a:spcBef>
            <a:spcAft>
              <a:spcPts val="0"/>
            </a:spcAft>
            <a:buClrTx/>
            <a:buSzTx/>
            <a:buFontTx/>
            <a:buNone/>
            <a:tabLst/>
            <a:defRPr/>
          </a:pPr>
          <a:r>
            <a:rPr lang="en-US" sz="1600" kern="1200" dirty="0" smtClean="0"/>
            <a:t>             </a:t>
          </a:r>
          <a:r>
            <a:rPr lang="ru-RU" sz="1600" kern="1200" dirty="0" smtClean="0"/>
            <a:t>Осанка — это показатель здоровья и физической культуры человека. Хорошая осанка — эффективный и надежный путь профилактики и лечения таких болезней цивилизации как боль в спине и остеохондроз позвоночника, а также важный фактор карьеры.</a:t>
          </a:r>
        </a:p>
        <a:p>
          <a:pPr lvl="0" algn="ctr" defTabSz="311150">
            <a:lnSpc>
              <a:spcPct val="90000"/>
            </a:lnSpc>
            <a:spcBef>
              <a:spcPct val="0"/>
            </a:spcBef>
            <a:spcAft>
              <a:spcPct val="35000"/>
            </a:spcAft>
          </a:pPr>
          <a:endParaRPr lang="ru-RU" sz="1400" kern="1200" dirty="0"/>
        </a:p>
      </dsp:txBody>
      <dsp:txXfrm>
        <a:off x="1731818" y="3653278"/>
        <a:ext cx="6318806" cy="1069325"/>
      </dsp:txXfrm>
    </dsp:sp>
    <dsp:sp modelId="{1B797AE8-D90E-4486-966C-71137770DC17}">
      <dsp:nvSpPr>
        <dsp:cNvPr id="0" name=""/>
        <dsp:cNvSpPr/>
      </dsp:nvSpPr>
      <dsp:spPr>
        <a:xfrm>
          <a:off x="864528" y="1784081"/>
          <a:ext cx="834022" cy="3989763"/>
        </a:xfrm>
        <a:custGeom>
          <a:avLst/>
          <a:gdLst/>
          <a:ahLst/>
          <a:cxnLst/>
          <a:rect l="0" t="0" r="0" b="0"/>
          <a:pathLst>
            <a:path>
              <a:moveTo>
                <a:pt x="0" y="0"/>
              </a:moveTo>
              <a:lnTo>
                <a:pt x="0" y="3989763"/>
              </a:lnTo>
              <a:lnTo>
                <a:pt x="834022" y="3989763"/>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3BC9EC-A86E-409C-8B1C-F09C2A612916}">
      <dsp:nvSpPr>
        <dsp:cNvPr id="0" name=""/>
        <dsp:cNvSpPr/>
      </dsp:nvSpPr>
      <dsp:spPr>
        <a:xfrm>
          <a:off x="1698550" y="4995989"/>
          <a:ext cx="6689973" cy="1555711"/>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1031223"/>
              <a:satOff val="-12017"/>
              <a:lumOff val="-21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1600" kern="1200" dirty="0" smtClean="0"/>
        </a:p>
        <a:p>
          <a:pPr marL="0" marR="0" lvl="0" indent="0" algn="l" defTabSz="914400" eaLnBrk="1" fontAlgn="auto" latinLnBrk="0" hangingPunct="1">
            <a:lnSpc>
              <a:spcPct val="100000"/>
            </a:lnSpc>
            <a:spcBef>
              <a:spcPct val="0"/>
            </a:spcBef>
            <a:spcAft>
              <a:spcPts val="0"/>
            </a:spcAft>
            <a:buClrTx/>
            <a:buSzTx/>
            <a:buFontTx/>
            <a:buNone/>
            <a:tabLst/>
            <a:defRPr/>
          </a:pPr>
          <a:r>
            <a:rPr lang="en-US" sz="1600" kern="1200" dirty="0" smtClean="0"/>
            <a:t>             </a:t>
          </a:r>
          <a:r>
            <a:rPr lang="ru-RU" sz="1600" kern="1200" dirty="0" smtClean="0"/>
            <a:t>Осанка — это язык тела, поза, которая говорит о том, как человек ощущает себя по отношению к другим, к своей жизни, к самому себе, индивидуальность, внутренняя позиция, признак профессии, социального происхождения. Это его визитная карточка, позволяющая безошибочно узнать знакомого человека, не видя его лица</a:t>
          </a:r>
          <a:r>
            <a:rPr lang="ru-RU" sz="1400" kern="1200" dirty="0" smtClean="0"/>
            <a:t>.</a:t>
          </a:r>
        </a:p>
        <a:p>
          <a:pPr lvl="0" algn="ctr" defTabSz="222250">
            <a:lnSpc>
              <a:spcPct val="90000"/>
            </a:lnSpc>
            <a:spcBef>
              <a:spcPct val="0"/>
            </a:spcBef>
            <a:spcAft>
              <a:spcPct val="35000"/>
            </a:spcAft>
          </a:pPr>
          <a:endParaRPr lang="ru-RU" sz="1400" kern="1200" dirty="0"/>
        </a:p>
      </dsp:txBody>
      <dsp:txXfrm>
        <a:off x="1744115" y="5041554"/>
        <a:ext cx="6598843" cy="146458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5DE090B8-9013-46BD-BED1-BBDD0AC80988}" type="datetimeFigureOut">
              <a:rPr lang="ru-RU">
                <a:solidFill>
                  <a:prstClr val="black">
                    <a:tint val="75000"/>
                  </a:prstClr>
                </a:solidFill>
              </a:rPr>
              <a:pPr>
                <a:defRPr/>
              </a:pPr>
              <a:t>11.04.2013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C56B8CAA-F451-4DD4-9180-2F5B908031A0}"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3943240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8107240-945F-4EE5-9FF7-C5F48A3E2DC0}" type="datetimeFigureOut">
              <a:rPr lang="ru-RU">
                <a:solidFill>
                  <a:prstClr val="black">
                    <a:tint val="75000"/>
                  </a:prstClr>
                </a:solidFill>
              </a:rPr>
              <a:pPr>
                <a:defRPr/>
              </a:pPr>
              <a:t>11.04.2013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8661F8D3-A930-4E4D-86C2-BEB3AF810931}"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3534604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3C41A5D-118E-460D-8802-45527C4D9960}" type="datetimeFigureOut">
              <a:rPr lang="ru-RU">
                <a:solidFill>
                  <a:prstClr val="black">
                    <a:tint val="75000"/>
                  </a:prstClr>
                </a:solidFill>
              </a:rPr>
              <a:pPr>
                <a:defRPr/>
              </a:pPr>
              <a:t>11.04.2013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8980F352-0204-45E5-8B50-C2F51D12B8AA}"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3537476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5DE090B8-9013-46BD-BED1-BBDD0AC80988}" type="datetimeFigureOut">
              <a:rPr lang="ru-RU">
                <a:solidFill>
                  <a:prstClr val="black">
                    <a:tint val="75000"/>
                  </a:prstClr>
                </a:solidFill>
              </a:rPr>
              <a:pPr>
                <a:defRPr/>
              </a:pPr>
              <a:t>11.04.2013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C56B8CAA-F451-4DD4-9180-2F5B908031A0}"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1642083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E9CF393-F17C-44F9-833A-87660AD0B51D}" type="datetimeFigureOut">
              <a:rPr lang="ru-RU">
                <a:solidFill>
                  <a:prstClr val="black">
                    <a:tint val="75000"/>
                  </a:prstClr>
                </a:solidFill>
              </a:rPr>
              <a:pPr>
                <a:defRPr/>
              </a:pPr>
              <a:t>11.04.2013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FB61E48C-C1C1-49DD-B8E6-41E26A014835}"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16363452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A641AE59-38B4-4B19-ADDA-D4E91DEB2457}" type="datetimeFigureOut">
              <a:rPr lang="ru-RU">
                <a:solidFill>
                  <a:prstClr val="black">
                    <a:tint val="75000"/>
                  </a:prstClr>
                </a:solidFill>
              </a:rPr>
              <a:pPr>
                <a:defRPr/>
              </a:pPr>
              <a:t>11.04.2013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89818D39-8A8A-4ADF-B8BF-649621079DE0}"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10639782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46312335-19C5-427A-99C0-3E19C4E3910B}" type="datetimeFigureOut">
              <a:rPr lang="ru-RU">
                <a:solidFill>
                  <a:prstClr val="black">
                    <a:tint val="75000"/>
                  </a:prstClr>
                </a:solidFill>
              </a:rPr>
              <a:pPr>
                <a:defRPr/>
              </a:pPr>
              <a:t>11.04.2013</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25A45F42-90E0-43DA-BF7F-4BD976A1AC99}"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1984398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2037A10B-080D-4188-9C3D-50545DBF32A8}" type="datetimeFigureOut">
              <a:rPr lang="ru-RU">
                <a:solidFill>
                  <a:prstClr val="black">
                    <a:tint val="75000"/>
                  </a:prstClr>
                </a:solidFill>
              </a:rPr>
              <a:pPr>
                <a:defRPr/>
              </a:pPr>
              <a:t>11.04.2013</a:t>
            </a:fld>
            <a:endParaRPr lang="ru-RU">
              <a:solidFill>
                <a:prstClr val="black">
                  <a:tint val="75000"/>
                </a:prstClr>
              </a:solidFill>
            </a:endParaRPr>
          </a:p>
        </p:txBody>
      </p:sp>
      <p:sp>
        <p:nvSpPr>
          <p:cNvPr id="8"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9" name="Номер слайда 5"/>
          <p:cNvSpPr>
            <a:spLocks noGrp="1"/>
          </p:cNvSpPr>
          <p:nvPr>
            <p:ph type="sldNum" sz="quarter" idx="12"/>
          </p:nvPr>
        </p:nvSpPr>
        <p:spPr/>
        <p:txBody>
          <a:bodyPr/>
          <a:lstStyle>
            <a:lvl1pPr>
              <a:defRPr/>
            </a:lvl1pPr>
          </a:lstStyle>
          <a:p>
            <a:pPr>
              <a:defRPr/>
            </a:pPr>
            <a:fld id="{01CC8176-1825-4902-B7EF-BAA1307292EF}"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38729633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7666F5D3-8C47-4B15-BB55-B9DCA875C7AD}" type="datetimeFigureOut">
              <a:rPr lang="ru-RU">
                <a:solidFill>
                  <a:prstClr val="black">
                    <a:tint val="75000"/>
                  </a:prstClr>
                </a:solidFill>
              </a:rPr>
              <a:pPr>
                <a:defRPr/>
              </a:pPr>
              <a:t>11.04.2013</a:t>
            </a:fld>
            <a:endParaRPr lang="ru-RU">
              <a:solidFill>
                <a:prstClr val="black">
                  <a:tint val="75000"/>
                </a:prstClr>
              </a:solidFill>
            </a:endParaRPr>
          </a:p>
        </p:txBody>
      </p:sp>
      <p:sp>
        <p:nvSpPr>
          <p:cNvPr id="4"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5" name="Номер слайда 5"/>
          <p:cNvSpPr>
            <a:spLocks noGrp="1"/>
          </p:cNvSpPr>
          <p:nvPr>
            <p:ph type="sldNum" sz="quarter" idx="12"/>
          </p:nvPr>
        </p:nvSpPr>
        <p:spPr/>
        <p:txBody>
          <a:bodyPr/>
          <a:lstStyle>
            <a:lvl1pPr>
              <a:defRPr/>
            </a:lvl1pPr>
          </a:lstStyle>
          <a:p>
            <a:pPr>
              <a:defRPr/>
            </a:pPr>
            <a:fld id="{80037792-106F-488E-AC2B-7A6534008E69}"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42902545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EB21507E-3009-4981-AACC-7C137717B9BD}" type="datetimeFigureOut">
              <a:rPr lang="ru-RU">
                <a:solidFill>
                  <a:prstClr val="black">
                    <a:tint val="75000"/>
                  </a:prstClr>
                </a:solidFill>
              </a:rPr>
              <a:pPr>
                <a:defRPr/>
              </a:pPr>
              <a:t>11.04.2013</a:t>
            </a:fld>
            <a:endParaRPr lang="ru-RU">
              <a:solidFill>
                <a:prstClr val="black">
                  <a:tint val="75000"/>
                </a:prstClr>
              </a:solidFill>
            </a:endParaRPr>
          </a:p>
        </p:txBody>
      </p:sp>
      <p:sp>
        <p:nvSpPr>
          <p:cNvPr id="3"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4" name="Номер слайда 5"/>
          <p:cNvSpPr>
            <a:spLocks noGrp="1"/>
          </p:cNvSpPr>
          <p:nvPr>
            <p:ph type="sldNum" sz="quarter" idx="12"/>
          </p:nvPr>
        </p:nvSpPr>
        <p:spPr/>
        <p:txBody>
          <a:bodyPr/>
          <a:lstStyle>
            <a:lvl1pPr>
              <a:defRPr/>
            </a:lvl1pPr>
          </a:lstStyle>
          <a:p>
            <a:pPr>
              <a:defRPr/>
            </a:pPr>
            <a:fld id="{B003CE87-2CBB-43C7-8CB7-6626B2A692FF}"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18877660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186405A-905D-4401-9143-5A1184058ABE}" type="datetimeFigureOut">
              <a:rPr lang="ru-RU">
                <a:solidFill>
                  <a:prstClr val="black">
                    <a:tint val="75000"/>
                  </a:prstClr>
                </a:solidFill>
              </a:rPr>
              <a:pPr>
                <a:defRPr/>
              </a:pPr>
              <a:t>11.04.2013</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512C83E6-F445-406A-A973-3DA4713ACEAF}"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1808363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E9CF393-F17C-44F9-833A-87660AD0B51D}" type="datetimeFigureOut">
              <a:rPr lang="ru-RU">
                <a:solidFill>
                  <a:prstClr val="black">
                    <a:tint val="75000"/>
                  </a:prstClr>
                </a:solidFill>
              </a:rPr>
              <a:pPr>
                <a:defRPr/>
              </a:pPr>
              <a:t>11.04.2013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FB61E48C-C1C1-49DD-B8E6-41E26A014835}"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20999912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2B2B0AB-2DF1-4B44-868E-109076422EBD}" type="datetimeFigureOut">
              <a:rPr lang="ru-RU">
                <a:solidFill>
                  <a:prstClr val="black">
                    <a:tint val="75000"/>
                  </a:prstClr>
                </a:solidFill>
              </a:rPr>
              <a:pPr>
                <a:defRPr/>
              </a:pPr>
              <a:t>11.04.2013</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6606AA62-D7AD-44EC-ACC2-ADAD89D1368E}"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26944134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8107240-945F-4EE5-9FF7-C5F48A3E2DC0}" type="datetimeFigureOut">
              <a:rPr lang="ru-RU">
                <a:solidFill>
                  <a:prstClr val="black">
                    <a:tint val="75000"/>
                  </a:prstClr>
                </a:solidFill>
              </a:rPr>
              <a:pPr>
                <a:defRPr/>
              </a:pPr>
              <a:t>11.04.2013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8661F8D3-A930-4E4D-86C2-BEB3AF810931}"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436643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3C41A5D-118E-460D-8802-45527C4D9960}" type="datetimeFigureOut">
              <a:rPr lang="ru-RU">
                <a:solidFill>
                  <a:prstClr val="black">
                    <a:tint val="75000"/>
                  </a:prstClr>
                </a:solidFill>
              </a:rPr>
              <a:pPr>
                <a:defRPr/>
              </a:pPr>
              <a:t>11.04.2013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8980F352-0204-45E5-8B50-C2F51D12B8AA}"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22413186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11.04.2013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pPr/>
              <a:t>11.04.2013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11.04.2013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pPr/>
              <a:t>11.04.2013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11.04.2013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11.04.2013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11.04.2013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A641AE59-38B4-4B19-ADDA-D4E91DEB2457}" type="datetimeFigureOut">
              <a:rPr lang="ru-RU">
                <a:solidFill>
                  <a:prstClr val="black">
                    <a:tint val="75000"/>
                  </a:prstClr>
                </a:solidFill>
              </a:rPr>
              <a:pPr>
                <a:defRPr/>
              </a:pPr>
              <a:t>11.04.2013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89818D39-8A8A-4ADF-B8BF-649621079DE0}"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13656652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11.04.2013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11.04.2013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11.04.2013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11.04.2013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5DE090B8-9013-46BD-BED1-BBDD0AC80988}" type="datetimeFigureOut">
              <a:rPr lang="ru-RU">
                <a:solidFill>
                  <a:prstClr val="black">
                    <a:tint val="75000"/>
                  </a:prstClr>
                </a:solidFill>
              </a:rPr>
              <a:pPr>
                <a:defRPr/>
              </a:pPr>
              <a:t>11.04.2013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C56B8CAA-F451-4DD4-9180-2F5B908031A0}"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17271720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E9CF393-F17C-44F9-833A-87660AD0B51D}" type="datetimeFigureOut">
              <a:rPr lang="ru-RU">
                <a:solidFill>
                  <a:prstClr val="black">
                    <a:tint val="75000"/>
                  </a:prstClr>
                </a:solidFill>
              </a:rPr>
              <a:pPr>
                <a:defRPr/>
              </a:pPr>
              <a:t>11.04.2013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FB61E48C-C1C1-49DD-B8E6-41E26A014835}"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68431398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A641AE59-38B4-4B19-ADDA-D4E91DEB2457}" type="datetimeFigureOut">
              <a:rPr lang="ru-RU">
                <a:solidFill>
                  <a:prstClr val="black">
                    <a:tint val="75000"/>
                  </a:prstClr>
                </a:solidFill>
              </a:rPr>
              <a:pPr>
                <a:defRPr/>
              </a:pPr>
              <a:t>11.04.2013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89818D39-8A8A-4ADF-B8BF-649621079DE0}"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306504931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46312335-19C5-427A-99C0-3E19C4E3910B}" type="datetimeFigureOut">
              <a:rPr lang="ru-RU">
                <a:solidFill>
                  <a:prstClr val="black">
                    <a:tint val="75000"/>
                  </a:prstClr>
                </a:solidFill>
              </a:rPr>
              <a:pPr>
                <a:defRPr/>
              </a:pPr>
              <a:t>11.04.2013</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25A45F42-90E0-43DA-BF7F-4BD976A1AC99}"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387070072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2037A10B-080D-4188-9C3D-50545DBF32A8}" type="datetimeFigureOut">
              <a:rPr lang="ru-RU">
                <a:solidFill>
                  <a:prstClr val="black">
                    <a:tint val="75000"/>
                  </a:prstClr>
                </a:solidFill>
              </a:rPr>
              <a:pPr>
                <a:defRPr/>
              </a:pPr>
              <a:t>11.04.2013</a:t>
            </a:fld>
            <a:endParaRPr lang="ru-RU">
              <a:solidFill>
                <a:prstClr val="black">
                  <a:tint val="75000"/>
                </a:prstClr>
              </a:solidFill>
            </a:endParaRPr>
          </a:p>
        </p:txBody>
      </p:sp>
      <p:sp>
        <p:nvSpPr>
          <p:cNvPr id="8"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9" name="Номер слайда 5"/>
          <p:cNvSpPr>
            <a:spLocks noGrp="1"/>
          </p:cNvSpPr>
          <p:nvPr>
            <p:ph type="sldNum" sz="quarter" idx="12"/>
          </p:nvPr>
        </p:nvSpPr>
        <p:spPr/>
        <p:txBody>
          <a:bodyPr/>
          <a:lstStyle>
            <a:lvl1pPr>
              <a:defRPr/>
            </a:lvl1pPr>
          </a:lstStyle>
          <a:p>
            <a:pPr>
              <a:defRPr/>
            </a:pPr>
            <a:fld id="{01CC8176-1825-4902-B7EF-BAA1307292EF}"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21986246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7666F5D3-8C47-4B15-BB55-B9DCA875C7AD}" type="datetimeFigureOut">
              <a:rPr lang="ru-RU">
                <a:solidFill>
                  <a:prstClr val="black">
                    <a:tint val="75000"/>
                  </a:prstClr>
                </a:solidFill>
              </a:rPr>
              <a:pPr>
                <a:defRPr/>
              </a:pPr>
              <a:t>11.04.2013</a:t>
            </a:fld>
            <a:endParaRPr lang="ru-RU">
              <a:solidFill>
                <a:prstClr val="black">
                  <a:tint val="75000"/>
                </a:prstClr>
              </a:solidFill>
            </a:endParaRPr>
          </a:p>
        </p:txBody>
      </p:sp>
      <p:sp>
        <p:nvSpPr>
          <p:cNvPr id="4"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5" name="Номер слайда 5"/>
          <p:cNvSpPr>
            <a:spLocks noGrp="1"/>
          </p:cNvSpPr>
          <p:nvPr>
            <p:ph type="sldNum" sz="quarter" idx="12"/>
          </p:nvPr>
        </p:nvSpPr>
        <p:spPr/>
        <p:txBody>
          <a:bodyPr/>
          <a:lstStyle>
            <a:lvl1pPr>
              <a:defRPr/>
            </a:lvl1pPr>
          </a:lstStyle>
          <a:p>
            <a:pPr>
              <a:defRPr/>
            </a:pPr>
            <a:fld id="{80037792-106F-488E-AC2B-7A6534008E69}"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2963006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46312335-19C5-427A-99C0-3E19C4E3910B}" type="datetimeFigureOut">
              <a:rPr lang="ru-RU">
                <a:solidFill>
                  <a:prstClr val="black">
                    <a:tint val="75000"/>
                  </a:prstClr>
                </a:solidFill>
              </a:rPr>
              <a:pPr>
                <a:defRPr/>
              </a:pPr>
              <a:t>11.04.2013</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25A45F42-90E0-43DA-BF7F-4BD976A1AC99}"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224323653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EB21507E-3009-4981-AACC-7C137717B9BD}" type="datetimeFigureOut">
              <a:rPr lang="ru-RU">
                <a:solidFill>
                  <a:prstClr val="black">
                    <a:tint val="75000"/>
                  </a:prstClr>
                </a:solidFill>
              </a:rPr>
              <a:pPr>
                <a:defRPr/>
              </a:pPr>
              <a:t>11.04.2013</a:t>
            </a:fld>
            <a:endParaRPr lang="ru-RU">
              <a:solidFill>
                <a:prstClr val="black">
                  <a:tint val="75000"/>
                </a:prstClr>
              </a:solidFill>
            </a:endParaRPr>
          </a:p>
        </p:txBody>
      </p:sp>
      <p:sp>
        <p:nvSpPr>
          <p:cNvPr id="3"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4" name="Номер слайда 5"/>
          <p:cNvSpPr>
            <a:spLocks noGrp="1"/>
          </p:cNvSpPr>
          <p:nvPr>
            <p:ph type="sldNum" sz="quarter" idx="12"/>
          </p:nvPr>
        </p:nvSpPr>
        <p:spPr/>
        <p:txBody>
          <a:bodyPr/>
          <a:lstStyle>
            <a:lvl1pPr>
              <a:defRPr/>
            </a:lvl1pPr>
          </a:lstStyle>
          <a:p>
            <a:pPr>
              <a:defRPr/>
            </a:pPr>
            <a:fld id="{B003CE87-2CBB-43C7-8CB7-6626B2A692FF}"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15605360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186405A-905D-4401-9143-5A1184058ABE}" type="datetimeFigureOut">
              <a:rPr lang="ru-RU">
                <a:solidFill>
                  <a:prstClr val="black">
                    <a:tint val="75000"/>
                  </a:prstClr>
                </a:solidFill>
              </a:rPr>
              <a:pPr>
                <a:defRPr/>
              </a:pPr>
              <a:t>11.04.2013</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512C83E6-F445-406A-A973-3DA4713ACEAF}"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240148303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2B2B0AB-2DF1-4B44-868E-109076422EBD}" type="datetimeFigureOut">
              <a:rPr lang="ru-RU">
                <a:solidFill>
                  <a:prstClr val="black">
                    <a:tint val="75000"/>
                  </a:prstClr>
                </a:solidFill>
              </a:rPr>
              <a:pPr>
                <a:defRPr/>
              </a:pPr>
              <a:t>11.04.2013</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6606AA62-D7AD-44EC-ACC2-ADAD89D1368E}"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345875299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8107240-945F-4EE5-9FF7-C5F48A3E2DC0}" type="datetimeFigureOut">
              <a:rPr lang="ru-RU">
                <a:solidFill>
                  <a:prstClr val="black">
                    <a:tint val="75000"/>
                  </a:prstClr>
                </a:solidFill>
              </a:rPr>
              <a:pPr>
                <a:defRPr/>
              </a:pPr>
              <a:t>11.04.2013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8661F8D3-A930-4E4D-86C2-BEB3AF810931}"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222098483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3C41A5D-118E-460D-8802-45527C4D9960}" type="datetimeFigureOut">
              <a:rPr lang="ru-RU">
                <a:solidFill>
                  <a:prstClr val="black">
                    <a:tint val="75000"/>
                  </a:prstClr>
                </a:solidFill>
              </a:rPr>
              <a:pPr>
                <a:defRPr/>
              </a:pPr>
              <a:t>11.04.2013</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8980F352-0204-45E5-8B50-C2F51D12B8AA}"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625536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2037A10B-080D-4188-9C3D-50545DBF32A8}" type="datetimeFigureOut">
              <a:rPr lang="ru-RU">
                <a:solidFill>
                  <a:prstClr val="black">
                    <a:tint val="75000"/>
                  </a:prstClr>
                </a:solidFill>
              </a:rPr>
              <a:pPr>
                <a:defRPr/>
              </a:pPr>
              <a:t>11.04.2013</a:t>
            </a:fld>
            <a:endParaRPr lang="ru-RU">
              <a:solidFill>
                <a:prstClr val="black">
                  <a:tint val="75000"/>
                </a:prstClr>
              </a:solidFill>
            </a:endParaRPr>
          </a:p>
        </p:txBody>
      </p:sp>
      <p:sp>
        <p:nvSpPr>
          <p:cNvPr id="8"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9" name="Номер слайда 5"/>
          <p:cNvSpPr>
            <a:spLocks noGrp="1"/>
          </p:cNvSpPr>
          <p:nvPr>
            <p:ph type="sldNum" sz="quarter" idx="12"/>
          </p:nvPr>
        </p:nvSpPr>
        <p:spPr/>
        <p:txBody>
          <a:bodyPr/>
          <a:lstStyle>
            <a:lvl1pPr>
              <a:defRPr/>
            </a:lvl1pPr>
          </a:lstStyle>
          <a:p>
            <a:pPr>
              <a:defRPr/>
            </a:pPr>
            <a:fld id="{01CC8176-1825-4902-B7EF-BAA1307292EF}"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2399220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7666F5D3-8C47-4B15-BB55-B9DCA875C7AD}" type="datetimeFigureOut">
              <a:rPr lang="ru-RU">
                <a:solidFill>
                  <a:prstClr val="black">
                    <a:tint val="75000"/>
                  </a:prstClr>
                </a:solidFill>
              </a:rPr>
              <a:pPr>
                <a:defRPr/>
              </a:pPr>
              <a:t>11.04.2013</a:t>
            </a:fld>
            <a:endParaRPr lang="ru-RU">
              <a:solidFill>
                <a:prstClr val="black">
                  <a:tint val="75000"/>
                </a:prstClr>
              </a:solidFill>
            </a:endParaRPr>
          </a:p>
        </p:txBody>
      </p:sp>
      <p:sp>
        <p:nvSpPr>
          <p:cNvPr id="4"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5" name="Номер слайда 5"/>
          <p:cNvSpPr>
            <a:spLocks noGrp="1"/>
          </p:cNvSpPr>
          <p:nvPr>
            <p:ph type="sldNum" sz="quarter" idx="12"/>
          </p:nvPr>
        </p:nvSpPr>
        <p:spPr/>
        <p:txBody>
          <a:bodyPr/>
          <a:lstStyle>
            <a:lvl1pPr>
              <a:defRPr/>
            </a:lvl1pPr>
          </a:lstStyle>
          <a:p>
            <a:pPr>
              <a:defRPr/>
            </a:pPr>
            <a:fld id="{80037792-106F-488E-AC2B-7A6534008E69}"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1001960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EB21507E-3009-4981-AACC-7C137717B9BD}" type="datetimeFigureOut">
              <a:rPr lang="ru-RU">
                <a:solidFill>
                  <a:prstClr val="black">
                    <a:tint val="75000"/>
                  </a:prstClr>
                </a:solidFill>
              </a:rPr>
              <a:pPr>
                <a:defRPr/>
              </a:pPr>
              <a:t>11.04.2013</a:t>
            </a:fld>
            <a:endParaRPr lang="ru-RU">
              <a:solidFill>
                <a:prstClr val="black">
                  <a:tint val="75000"/>
                </a:prstClr>
              </a:solidFill>
            </a:endParaRPr>
          </a:p>
        </p:txBody>
      </p:sp>
      <p:sp>
        <p:nvSpPr>
          <p:cNvPr id="3"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4" name="Номер слайда 5"/>
          <p:cNvSpPr>
            <a:spLocks noGrp="1"/>
          </p:cNvSpPr>
          <p:nvPr>
            <p:ph type="sldNum" sz="quarter" idx="12"/>
          </p:nvPr>
        </p:nvSpPr>
        <p:spPr/>
        <p:txBody>
          <a:bodyPr/>
          <a:lstStyle>
            <a:lvl1pPr>
              <a:defRPr/>
            </a:lvl1pPr>
          </a:lstStyle>
          <a:p>
            <a:pPr>
              <a:defRPr/>
            </a:pPr>
            <a:fld id="{B003CE87-2CBB-43C7-8CB7-6626B2A692FF}"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1189227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186405A-905D-4401-9143-5A1184058ABE}" type="datetimeFigureOut">
              <a:rPr lang="ru-RU">
                <a:solidFill>
                  <a:prstClr val="black">
                    <a:tint val="75000"/>
                  </a:prstClr>
                </a:solidFill>
              </a:rPr>
              <a:pPr>
                <a:defRPr/>
              </a:pPr>
              <a:t>11.04.2013</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512C83E6-F445-406A-A973-3DA4713ACEAF}"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3187399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2B2B0AB-2DF1-4B44-868E-109076422EBD}" type="datetimeFigureOut">
              <a:rPr lang="ru-RU">
                <a:solidFill>
                  <a:prstClr val="black">
                    <a:tint val="75000"/>
                  </a:prstClr>
                </a:solidFill>
              </a:rPr>
              <a:pPr>
                <a:defRPr/>
              </a:pPr>
              <a:t>11.04.2013</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6606AA62-D7AD-44EC-ACC2-ADAD89D1368E}"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2403745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FFD26A4-9F85-4291-8F8E-C60E72586229}" type="datetimeFigureOut">
              <a:rPr lang="ru-RU">
                <a:solidFill>
                  <a:prstClr val="black">
                    <a:tint val="75000"/>
                  </a:prstClr>
                </a:solidFill>
              </a:rPr>
              <a:pPr>
                <a:defRPr/>
              </a:pPr>
              <a:t>11.04.2013</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AA434B5-D317-4F81-A12A-892E8C0512F7}"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15019178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FFD26A4-9F85-4291-8F8E-C60E72586229}" type="datetimeFigureOut">
              <a:rPr lang="ru-RU">
                <a:solidFill>
                  <a:prstClr val="black">
                    <a:tint val="75000"/>
                  </a:prstClr>
                </a:solidFill>
              </a:rPr>
              <a:pPr>
                <a:defRPr/>
              </a:pPr>
              <a:t>11.04.2013</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AA434B5-D317-4F81-A12A-892E8C0512F7}"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39698494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a:defRPr/>
            </a:pPr>
            <a:fld id="{8FFD26A4-9F85-4291-8F8E-C60E72586229}" type="datetimeFigureOut">
              <a:rPr lang="ru-RU" smtClean="0">
                <a:solidFill>
                  <a:prstClr val="black">
                    <a:tint val="75000"/>
                  </a:prstClr>
                </a:solidFill>
              </a:rPr>
              <a:pPr>
                <a:defRPr/>
              </a:pPr>
              <a:t>11.04.2013</a:t>
            </a:fld>
            <a:endParaRPr lang="ru-RU">
              <a:solidFill>
                <a:prstClr val="black">
                  <a:tint val="75000"/>
                </a:prstClr>
              </a:solidFill>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a:defRPr/>
            </a:pPr>
            <a:endParaRPr lang="ru-RU">
              <a:solidFill>
                <a:prstClr val="black">
                  <a:tint val="75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pPr>
              <a:defRPr/>
            </a:pPr>
            <a:fld id="{BAA434B5-D317-4F81-A12A-892E8C0512F7}" type="slidenum">
              <a:rPr lang="ru-RU" smtClean="0">
                <a:solidFill>
                  <a:prstClr val="black">
                    <a:tint val="75000"/>
                  </a:prstClr>
                </a:solidFill>
              </a:rPr>
              <a:pPr>
                <a:defRPr/>
              </a:pPr>
              <a:t>‹#›</a:t>
            </a:fld>
            <a:endParaRPr lang="ru-RU">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FFD26A4-9F85-4291-8F8E-C60E72586229}" type="datetimeFigureOut">
              <a:rPr lang="ru-RU">
                <a:solidFill>
                  <a:prstClr val="black">
                    <a:tint val="75000"/>
                  </a:prstClr>
                </a:solidFill>
              </a:rPr>
              <a:pPr>
                <a:defRPr/>
              </a:pPr>
              <a:t>11.04.2013</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AA434B5-D317-4F81-A12A-892E8C0512F7}"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44362470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http://fictionbook.ru/static/bookimages/06/14/59/06145945.bin.dir/h/i_004.jpg" TargetMode="External"/><Relationship Id="rId2" Type="http://schemas.openxmlformats.org/officeDocument/2006/relationships/image" Target="../media/image6.jpe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ru.wikipedia.org/wiki/%D0%9A%D0%B8%D1%84%D0%BE%D0%B7" TargetMode="External"/><Relationship Id="rId7" Type="http://schemas.openxmlformats.org/officeDocument/2006/relationships/hyperlink" Target="http://ru.wikipedia.org/wiki/%D0%9B%D0%BE%D1%80%D0%B4%D0%BE%D0%B7" TargetMode="External"/><Relationship Id="rId2" Type="http://schemas.openxmlformats.org/officeDocument/2006/relationships/hyperlink" Target="http://commons.wikimedia.org/wiki/File:Posture_types_(vertebral_column).jpg?uselang=ru" TargetMode="External"/><Relationship Id="rId1" Type="http://schemas.openxmlformats.org/officeDocument/2006/relationships/slideLayout" Target="../slideLayouts/slideLayout29.xml"/><Relationship Id="rId6" Type="http://schemas.openxmlformats.org/officeDocument/2006/relationships/hyperlink" Target="http://ru.wikipedia.org/wiki/%D0%A1%D0%BA%D0%BE%D0%BB%D0%B8%D0%BE%D0%B7" TargetMode="External"/><Relationship Id="rId5" Type="http://schemas.openxmlformats.org/officeDocument/2006/relationships/hyperlink" Target="http://ru.wikipedia.org/wiki/%D0%A2%D0%B0%D0%B7_(%D0%B0%D0%BD%D0%B0%D1%82%D0%BE%D0%BC%D0%B8%D1%8F)" TargetMode="External"/><Relationship Id="rId10" Type="http://schemas.openxmlformats.org/officeDocument/2006/relationships/image" Target="../media/image4.png"/><Relationship Id="rId4" Type="http://schemas.openxmlformats.org/officeDocument/2006/relationships/hyperlink" Target="http://ru.wikipedia.org/wiki/%D0%9F%D0%BE%D0%B7%D0%B2%D0%BE%D0%BD%D0%BE%D1%87%D0%BD%D0%B8%D0%BA" TargetMode="External"/><Relationship Id="rId9" Type="http://schemas.openxmlformats.org/officeDocument/2006/relationships/hyperlink" Target="http://ru.wikipedia.org/wiki/%D0%A4%D0%B0%D0%B9%D0%BB:Posture_types_(vertebral_column).jpg"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1" name="Rectangle 3"/>
          <p:cNvSpPr>
            <a:spLocks noGrp="1"/>
          </p:cNvSpPr>
          <p:nvPr>
            <p:ph type="ctrTitle" idx="4294967295"/>
          </p:nvPr>
        </p:nvSpPr>
        <p:spPr>
          <a:xfrm>
            <a:off x="539750" y="260350"/>
            <a:ext cx="7772400" cy="936625"/>
          </a:xfrm>
        </p:spPr>
        <p:txBody>
          <a:bodyPr/>
          <a:lstStyle/>
          <a:p>
            <a:pPr>
              <a:defRPr/>
            </a:pPr>
            <a:r>
              <a:rPr lang="ru-RU" sz="5400" b="1" dirty="0">
                <a:solidFill>
                  <a:srgbClr val="D458CB"/>
                </a:solidFill>
                <a:effectLst>
                  <a:outerShdw blurRad="38100" dist="38100" dir="2700000" algn="tl">
                    <a:srgbClr val="C0C0C0"/>
                  </a:outerShdw>
                </a:effectLst>
              </a:rPr>
              <a:t>Правильная осанка – </a:t>
            </a:r>
            <a:br>
              <a:rPr lang="ru-RU" sz="5400" b="1" dirty="0">
                <a:solidFill>
                  <a:srgbClr val="D458CB"/>
                </a:solidFill>
                <a:effectLst>
                  <a:outerShdw blurRad="38100" dist="38100" dir="2700000" algn="tl">
                    <a:srgbClr val="C0C0C0"/>
                  </a:outerShdw>
                </a:effectLst>
              </a:rPr>
            </a:br>
            <a:r>
              <a:rPr lang="ru-RU" sz="5400" b="1" dirty="0">
                <a:solidFill>
                  <a:srgbClr val="D458CB"/>
                </a:solidFill>
                <a:effectLst>
                  <a:outerShdw blurRad="38100" dist="38100" dir="2700000" algn="tl">
                    <a:srgbClr val="C0C0C0"/>
                  </a:outerShdw>
                </a:effectLst>
              </a:rPr>
              <a:t> залог здоровья</a:t>
            </a:r>
            <a:endParaRPr lang="ru-RU" sz="5400" b="1" dirty="0" smtClean="0">
              <a:solidFill>
                <a:srgbClr val="D458CB"/>
              </a:solidFill>
              <a:effectLst>
                <a:outerShdw blurRad="38100" dist="38100" dir="2700000" algn="tl">
                  <a:srgbClr val="C0C0C0"/>
                </a:outerShdw>
              </a:effectLst>
            </a:endParaRPr>
          </a:p>
        </p:txBody>
      </p:sp>
      <p:sp>
        <p:nvSpPr>
          <p:cNvPr id="3" name="Прямоугольник 2"/>
          <p:cNvSpPr/>
          <p:nvPr/>
        </p:nvSpPr>
        <p:spPr>
          <a:xfrm>
            <a:off x="2987824" y="2492896"/>
            <a:ext cx="5526360" cy="3816429"/>
          </a:xfrm>
          <a:prstGeom prst="rect">
            <a:avLst/>
          </a:prstGeom>
        </p:spPr>
        <p:txBody>
          <a:bodyPr wrap="square">
            <a:spAutoFit/>
          </a:bodyPr>
          <a:lstStyle/>
          <a:p>
            <a:r>
              <a:rPr lang="ru-RU" sz="2800" b="1" dirty="0">
                <a:solidFill>
                  <a:schemeClr val="bg1"/>
                </a:solidFill>
                <a:effectLst>
                  <a:outerShdw blurRad="38100" dist="38100" dir="2700000" algn="tl">
                    <a:srgbClr val="000000">
                      <a:alpha val="43137"/>
                    </a:srgbClr>
                  </a:outerShdw>
                </a:effectLst>
              </a:rPr>
              <a:t>Методические рекомендации </a:t>
            </a:r>
            <a:endParaRPr lang="en-US" sz="2800" b="1" dirty="0" smtClean="0">
              <a:solidFill>
                <a:schemeClr val="bg1"/>
              </a:solidFill>
              <a:effectLst>
                <a:outerShdw blurRad="38100" dist="38100" dir="2700000" algn="tl">
                  <a:srgbClr val="000000">
                    <a:alpha val="43137"/>
                  </a:srgbClr>
                </a:outerShdw>
              </a:effectLst>
            </a:endParaRPr>
          </a:p>
          <a:p>
            <a:pPr algn="ctr"/>
            <a:r>
              <a:rPr lang="ru-RU" sz="2800" b="1" dirty="0" smtClean="0">
                <a:solidFill>
                  <a:schemeClr val="bg1"/>
                </a:solidFill>
                <a:effectLst>
                  <a:outerShdw blurRad="38100" dist="38100" dir="2700000" algn="tl">
                    <a:srgbClr val="000000">
                      <a:alpha val="43137"/>
                    </a:srgbClr>
                  </a:outerShdw>
                </a:effectLst>
              </a:rPr>
              <a:t>для </a:t>
            </a:r>
            <a:r>
              <a:rPr lang="ru-RU" sz="2800" b="1" dirty="0">
                <a:solidFill>
                  <a:schemeClr val="bg1"/>
                </a:solidFill>
                <a:effectLst>
                  <a:outerShdw blurRad="38100" dist="38100" dir="2700000" algn="tl">
                    <a:srgbClr val="000000">
                      <a:alpha val="43137"/>
                    </a:srgbClr>
                  </a:outerShdw>
                </a:effectLst>
              </a:rPr>
              <a:t>педагогов ДОУ</a:t>
            </a:r>
          </a:p>
          <a:p>
            <a:endParaRPr lang="ru-RU" dirty="0"/>
          </a:p>
          <a:p>
            <a:endParaRPr lang="ru-RU" dirty="0"/>
          </a:p>
          <a:p>
            <a:endParaRPr lang="en-US" dirty="0" smtClean="0"/>
          </a:p>
          <a:p>
            <a:endParaRPr lang="en-US" dirty="0"/>
          </a:p>
          <a:p>
            <a:endParaRPr lang="en-US" dirty="0" smtClean="0"/>
          </a:p>
          <a:p>
            <a:endParaRPr lang="en-US" dirty="0"/>
          </a:p>
          <a:p>
            <a:endParaRPr lang="ru-RU" dirty="0"/>
          </a:p>
          <a:p>
            <a:pPr algn="r"/>
            <a:r>
              <a:rPr lang="ru-RU" sz="2000" b="1" dirty="0">
                <a:solidFill>
                  <a:schemeClr val="tx2"/>
                </a:solidFill>
              </a:rPr>
              <a:t>Составила: Санданова Т.П. –</a:t>
            </a:r>
          </a:p>
          <a:p>
            <a:pPr algn="r"/>
            <a:r>
              <a:rPr lang="ru-RU" sz="2000" b="1" dirty="0">
                <a:solidFill>
                  <a:schemeClr val="tx2"/>
                </a:solidFill>
              </a:rPr>
              <a:t> инструктор по </a:t>
            </a:r>
            <a:r>
              <a:rPr lang="ru-RU" sz="2000" b="1" dirty="0" smtClean="0">
                <a:solidFill>
                  <a:schemeClr val="tx2"/>
                </a:solidFill>
              </a:rPr>
              <a:t>физической культуре</a:t>
            </a:r>
            <a:endParaRPr lang="ru-RU" sz="2000" b="1" dirty="0">
              <a:solidFill>
                <a:schemeClr val="tx2"/>
              </a:solidFill>
            </a:endParaRPr>
          </a:p>
          <a:p>
            <a:pPr algn="r"/>
            <a:r>
              <a:rPr lang="ru-RU" sz="2000" b="1" dirty="0">
                <a:solidFill>
                  <a:schemeClr val="tx2"/>
                </a:solidFill>
              </a:rPr>
              <a:t>высшей квалификационной категории</a:t>
            </a:r>
          </a:p>
        </p:txBody>
      </p:sp>
    </p:spTree>
    <p:extLst>
      <p:ext uri="{BB962C8B-B14F-4D97-AF65-F5344CB8AC3E}">
        <p14:creationId xmlns:p14="http://schemas.microsoft.com/office/powerpoint/2010/main" xmlns="" val="5118525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descr="http://fictionbook.ru/static/bookimages/06/14/59/06145945.bin.dir/h/i_004.jpg"/>
          <p:cNvPicPr>
            <a:picLocks noChangeAspect="1" noChangeArrowheads="1"/>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107503" y="420529"/>
            <a:ext cx="2314679" cy="3512527"/>
          </a:xfrm>
          <a:prstGeom prst="rect">
            <a:avLst/>
          </a:prstGeom>
          <a:noFill/>
          <a:extLst>
            <a:ext uri="{909E8E84-426E-40DD-AFC4-6F175D3DCCD1}">
              <a14:hiddenFill xmlns:a14="http://schemas.microsoft.com/office/drawing/2010/main" xmlns="">
                <a:solidFill>
                  <a:srgbClr val="FFFFFF"/>
                </a:solidFill>
              </a14:hiddenFill>
            </a:ext>
          </a:extLst>
        </p:spPr>
      </p:pic>
      <p:sp>
        <p:nvSpPr>
          <p:cNvPr id="3" name="Rectangle 3"/>
          <p:cNvSpPr>
            <a:spLocks noChangeArrowheads="1"/>
          </p:cNvSpPr>
          <p:nvPr/>
        </p:nvSpPr>
        <p:spPr bwMode="auto">
          <a:xfrm>
            <a:off x="2411760" y="228600"/>
            <a:ext cx="6552729" cy="59093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Под </a:t>
            </a:r>
            <a:r>
              <a:rPr kumimoji="0" lang="ru-RU" b="0" i="1" u="sng" strike="noStrike" cap="none" normalizeH="0" baseline="0" dirty="0" smtClean="0">
                <a:ln>
                  <a:noFill/>
                </a:ln>
                <a:solidFill>
                  <a:srgbClr val="008080"/>
                </a:solidFill>
                <a:effectLst/>
                <a:latin typeface="Arial" pitchFamily="34" charset="0"/>
                <a:ea typeface="Times New Roman" pitchFamily="18" charset="0"/>
                <a:cs typeface="Arial" pitchFamily="34" charset="0"/>
              </a:rPr>
              <a:t>сколиозом</a:t>
            </a:r>
            <a:r>
              <a:rPr kumimoji="0" lang="ru-RU"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(от греч. </a:t>
            </a:r>
            <a:r>
              <a:rPr kumimoji="0" lang="ru-RU" b="0" i="0" u="sng" strike="noStrike" cap="none" normalizeH="0" baseline="0" dirty="0" err="1" smtClean="0">
                <a:ln>
                  <a:noFill/>
                </a:ln>
                <a:solidFill>
                  <a:srgbClr val="008080"/>
                </a:solidFill>
                <a:effectLst/>
                <a:latin typeface="Arial" pitchFamily="34" charset="0"/>
                <a:ea typeface="Times New Roman" pitchFamily="18" charset="0"/>
                <a:cs typeface="Arial" pitchFamily="34" charset="0"/>
              </a:rPr>
              <a:t>scoliosis</a:t>
            </a:r>
            <a:r>
              <a:rPr kumimoji="0" lang="ru-RU"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 искривление) подразумевают искривление позвоночника во фронтальной плоскости, то есть в правую или левую сторону. Данный вид нарушения осанки может возникать в шейном, грудном или поясничном отделах позвоночника. Когда наблюдается искривление по одной боковой дуге, сколиоз называется простым. Если же искривление позвоночника образуется по нескольким дугам в разные стороны, оно считается сложным. В случае, когда искривлению подвергнут весь позвоночный столб, говорят о тотальном сколиозе. Если появляется только боковой изгиб, то говорят о сколиотической осанке. При этом позвоночник стоящего прямо ребенка выглядит как сплошная дуга бокового искривления и наблюдается асимметрия между правой и левой половинами туловища. Если же одновременно с боковым изгибом происходит поворот позвоночника вокруг вертикальной оси (</a:t>
            </a:r>
            <a:r>
              <a:rPr kumimoji="0" lang="ru-RU" b="0" i="0" u="sng" strike="noStrike" cap="none" normalizeH="0" baseline="0" dirty="0" err="1" smtClean="0">
                <a:ln>
                  <a:noFill/>
                </a:ln>
                <a:solidFill>
                  <a:srgbClr val="008080"/>
                </a:solidFill>
                <a:effectLst/>
                <a:latin typeface="Arial" pitchFamily="34" charset="0"/>
                <a:ea typeface="Times New Roman" pitchFamily="18" charset="0"/>
                <a:cs typeface="Arial" pitchFamily="34" charset="0"/>
              </a:rPr>
              <a:t>торсия</a:t>
            </a:r>
            <a:r>
              <a:rPr kumimoji="0" lang="ru-RU"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то говорят о сколиотической болезни. Этот поворот усугубляет деформацию грудной клетки, вызывая ее асимметрию. В результате внутренние органы смещаются и сжимаются.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9934735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9188" y="188640"/>
            <a:ext cx="8640960" cy="6247864"/>
          </a:xfrm>
          <a:prstGeom prst="rect">
            <a:avLst/>
          </a:prstGeom>
        </p:spPr>
        <p:txBody>
          <a:bodyPr wrap="square">
            <a:spAutoFit/>
          </a:bodyPr>
          <a:lstStyle/>
          <a:p>
            <a:r>
              <a:rPr lang="ru-RU" sz="1600" dirty="0" smtClean="0"/>
              <a:t>                     Нарушения </a:t>
            </a:r>
            <a:r>
              <a:rPr lang="ru-RU" sz="1600" dirty="0"/>
              <a:t>осанки в виде появления боковых изгибов позвоночника наиболее часто развиваются в детском возрасте, особенно у детей дошкольного и младшего школьного возраста. Зачастую сколиозы называют школьными, поскольку именно у детей школьного возраста они выражены наиболее отчетливо. Непременным условием развития искривлений является слабость мышц и связок позвоночника и грудной клетки. Довольно часто сколиоз сочетается с плоской спиной или вялой осанкой.</a:t>
            </a:r>
          </a:p>
          <a:p>
            <a:r>
              <a:rPr lang="ru-RU" sz="1600" dirty="0" smtClean="0"/>
              <a:t>                     К </a:t>
            </a:r>
            <a:r>
              <a:rPr lang="ru-RU" sz="1600" dirty="0"/>
              <a:t>сколиозу приводят длительные статические нагрузки, когда ребенок вынужденно отклоняет тело в какую-нибудь сторону. Это происходит, если во время прогулки его постоянно держат за одну и ту же руку, он сидит за неправильно сконструированной школьной мебелью, в классе вынужден глядеть на доску из-за спины более высокого одноклассника, когда ученики рассажены без учета их роста, с первых классов носит портфель или сумку в одной руке. В результате развивается стойкая привычка к неправильной позе, которая в дальнейшем может привести к сколиотической болезни</a:t>
            </a:r>
            <a:r>
              <a:rPr lang="ru-RU" sz="1600" dirty="0" smtClean="0"/>
              <a:t>.</a:t>
            </a:r>
          </a:p>
          <a:p>
            <a:endParaRPr lang="ru-RU" sz="1600" dirty="0"/>
          </a:p>
          <a:p>
            <a:r>
              <a:rPr lang="ru-RU" sz="1600" dirty="0"/>
              <a:t>Характерный внешний вид ребенка со сколиозом:</a:t>
            </a:r>
          </a:p>
          <a:p>
            <a:r>
              <a:rPr lang="ru-RU" sz="1600" dirty="0"/>
              <a:t>♦ голова опущена и наклонена в сторону;</a:t>
            </a:r>
          </a:p>
          <a:p>
            <a:r>
              <a:rPr lang="ru-RU" sz="1600" dirty="0"/>
              <a:t>♦ плечи сведены;</a:t>
            </a:r>
          </a:p>
          <a:p>
            <a:r>
              <a:rPr lang="ru-RU" sz="1600" dirty="0"/>
              <a:t>♦ спина сутулая;</a:t>
            </a:r>
          </a:p>
          <a:p>
            <a:r>
              <a:rPr lang="ru-RU" sz="1600" dirty="0"/>
              <a:t>♦ линя позвоночника дугообразная;</a:t>
            </a:r>
          </a:p>
          <a:p>
            <a:r>
              <a:rPr lang="ru-RU" sz="1600" dirty="0"/>
              <a:t>♦ одно плечо выше другого;</a:t>
            </a:r>
          </a:p>
          <a:p>
            <a:r>
              <a:rPr lang="ru-RU" sz="1600" dirty="0"/>
              <a:t>♦ асимметрично расположены подмышечные впадины, ключицы, лопатки, талия.</a:t>
            </a:r>
          </a:p>
          <a:p>
            <a:r>
              <a:rPr lang="ru-RU" sz="1600" dirty="0"/>
              <a:t>Довольно часто сколиоз сочетается с искривлением позвоночника назад, образуя так называемый </a:t>
            </a:r>
            <a:r>
              <a:rPr lang="ru-RU" sz="1600" dirty="0" err="1"/>
              <a:t>кифосколиоз</a:t>
            </a:r>
            <a:r>
              <a:rPr lang="ru-RU" sz="1600" dirty="0"/>
              <a:t>.</a:t>
            </a:r>
          </a:p>
        </p:txBody>
      </p:sp>
    </p:spTree>
    <p:extLst>
      <p:ext uri="{BB962C8B-B14F-4D97-AF65-F5344CB8AC3E}">
        <p14:creationId xmlns:p14="http://schemas.microsoft.com/office/powerpoint/2010/main" xmlns="" val="4023561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xmlns="" val="2119175889"/>
              </p:ext>
            </p:extLst>
          </p:nvPr>
        </p:nvGraphicFramePr>
        <p:xfrm>
          <a:off x="251520" y="188640"/>
          <a:ext cx="8496944" cy="6552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954602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00828" y="332656"/>
            <a:ext cx="7560840" cy="6340197"/>
          </a:xfrm>
          <a:prstGeom prst="rect">
            <a:avLst/>
          </a:prstGeom>
        </p:spPr>
        <p:txBody>
          <a:bodyPr wrap="square">
            <a:spAutoFit/>
          </a:bodyPr>
          <a:lstStyle/>
          <a:p>
            <a:r>
              <a:rPr lang="ru-RU" sz="1400" dirty="0"/>
              <a:t>На формирование осанки у ребенка оказывает влияние довольно много факторов. Условно их можно разделить на две большие группы: внутренние (факторы самого организма ребенка) и внешние (действующие на детский организм извне). </a:t>
            </a:r>
            <a:endParaRPr lang="en-US" sz="1400" dirty="0" smtClean="0"/>
          </a:p>
          <a:p>
            <a:endParaRPr lang="en-US" sz="1400" dirty="0"/>
          </a:p>
          <a:p>
            <a:pPr algn="ctr"/>
            <a:r>
              <a:rPr lang="ru-RU" sz="1400" b="1" dirty="0" smtClean="0"/>
              <a:t>К </a:t>
            </a:r>
            <a:r>
              <a:rPr lang="ru-RU" sz="1400" b="1" dirty="0"/>
              <a:t>разряду внутренних факторов относятся:</a:t>
            </a:r>
          </a:p>
          <a:p>
            <a:r>
              <a:rPr lang="ru-RU" sz="1400" dirty="0"/>
              <a:t>♦ наследственность – доставшиеся от родителей особенности строения тканей и органов. По наследству может перейти и склонность к различным искривлениям позвоночника, особенно сколиозу. Некоторые наследственные заболевания могут создавать благоприятные условия для формирования неправильной осанки вследствие ослабления мышечно-связочного аппарата, нарушения развития костной ткани, ограничения движений ребенка;</a:t>
            </a:r>
          </a:p>
          <a:p>
            <a:r>
              <a:rPr lang="ru-RU" sz="1400" dirty="0"/>
              <a:t>♦ тип телосложения (конституции) – худенький высокий малыш более склонен к развитию разнообразных искривлений позвоночника, чем коренастый крепыш;</a:t>
            </a:r>
          </a:p>
          <a:p>
            <a:r>
              <a:rPr lang="ru-RU" sz="1400" dirty="0"/>
              <a:t>♦ темперамент – как ни странно, он также влияет на склонность к развитию дефектов осанки. Чем более активен и подвижен ребенок, тем лучше у него развивается опорно-двигательный аппарат. Тихий малоподвижный малыш, часто сидящий ссутулившись в уголочке, более склонен к деформациям позвоночника;</a:t>
            </a:r>
          </a:p>
          <a:p>
            <a:r>
              <a:rPr lang="ru-RU" sz="1400" dirty="0"/>
              <a:t>♦ состояние костей, мышц и связок – является определяющим в правильной осанке. При различных их патологиях (травмы, рахит) возможно развитие искривления костей, в том числе позвоночника;</a:t>
            </a:r>
          </a:p>
          <a:p>
            <a:r>
              <a:rPr lang="ru-RU" sz="1400" dirty="0"/>
              <a:t>♦ уровень физического развития ребенка – физическая сила, выносливость, ловкость, быстрота, гибкость, координация. Чем лучше физически развит ребенок, тем больше развит у него мышечный корсет, поддерживающий позвоночник;</a:t>
            </a:r>
          </a:p>
          <a:p>
            <a:r>
              <a:rPr lang="ru-RU" sz="1400" dirty="0"/>
              <a:t>♦ наличие навыка поддержания правильной осанки и уровень мотивации на ее удержание;</a:t>
            </a:r>
          </a:p>
          <a:p>
            <a:r>
              <a:rPr lang="ru-RU" sz="1400" dirty="0"/>
              <a:t>♦ темпы роста ребенка – если ребенок выше своих сверстников, растет быстрее, то он сильнее подвержен искривлениям позвоночника в силу того, что мышечная масса не успевает за ростом костной ткани и возникает дисбаланс между развитием этих структур</a:t>
            </a:r>
            <a:r>
              <a:rPr lang="ru-RU" sz="1400" dirty="0" smtClean="0"/>
              <a:t>.</a:t>
            </a:r>
            <a:endParaRPr lang="ru-RU" sz="1400" dirty="0"/>
          </a:p>
        </p:txBody>
      </p:sp>
    </p:spTree>
    <p:extLst>
      <p:ext uri="{BB962C8B-B14F-4D97-AF65-F5344CB8AC3E}">
        <p14:creationId xmlns:p14="http://schemas.microsoft.com/office/powerpoint/2010/main" xmlns="" val="35522366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74723" y="332656"/>
            <a:ext cx="8496944" cy="6001643"/>
          </a:xfrm>
          <a:prstGeom prst="rect">
            <a:avLst/>
          </a:prstGeom>
        </p:spPr>
        <p:txBody>
          <a:bodyPr wrap="square">
            <a:spAutoFit/>
          </a:bodyPr>
          <a:lstStyle/>
          <a:p>
            <a:r>
              <a:rPr lang="ru-RU" sz="1600" b="1" dirty="0" smtClean="0"/>
              <a:t>              Внешними </a:t>
            </a:r>
            <a:r>
              <a:rPr lang="ru-RU" sz="1600" b="1" dirty="0"/>
              <a:t>факторами, </a:t>
            </a:r>
            <a:r>
              <a:rPr lang="ru-RU" sz="1600" dirty="0"/>
              <a:t>влияющими на формирование осанки ребенка, являются следующие</a:t>
            </a:r>
            <a:r>
              <a:rPr lang="ru-RU" sz="1600" dirty="0" smtClean="0"/>
              <a:t>:</a:t>
            </a:r>
          </a:p>
          <a:p>
            <a:endParaRPr lang="ru-RU" sz="1600" dirty="0"/>
          </a:p>
          <a:p>
            <a:r>
              <a:rPr lang="ru-RU" sz="1600" dirty="0"/>
              <a:t>♦ двигательный режим ребенка, организованный дома и в детских учреждениях. Если день ребенка заполнен разнообразными интеллектуальными занятиями и времени на прогулки и подвижные игры не остается, то у него обязательно возникнут проблемы с осанкой</a:t>
            </a:r>
            <a:r>
              <a:rPr lang="ru-RU" sz="1600" dirty="0" smtClean="0"/>
              <a:t>;</a:t>
            </a:r>
          </a:p>
          <a:p>
            <a:endParaRPr lang="ru-RU" sz="1600" dirty="0"/>
          </a:p>
          <a:p>
            <a:r>
              <a:rPr lang="ru-RU" sz="1600" dirty="0"/>
              <a:t>♦ частые заболевания, в том числе простудные. Они вынуждают малыша ограничивать физические нагрузки, нарушаются питание и развитие всех органов и систем, что не может не сказаться на осанке</a:t>
            </a:r>
            <a:r>
              <a:rPr lang="ru-RU" sz="1600" dirty="0" smtClean="0"/>
              <a:t>;</a:t>
            </a:r>
          </a:p>
          <a:p>
            <a:endParaRPr lang="ru-RU" sz="1600" dirty="0"/>
          </a:p>
          <a:p>
            <a:r>
              <a:rPr lang="ru-RU" sz="1600" dirty="0"/>
              <a:t>♦ экологическая обстановка. Малое количество солнечных дней в году, невозможность много времени проводить на свежем воздухе обязательно приведут к нарушению обмена кальция и фосфора в организме, что обусловит развитие рахита. А значит, в той или иной степени возникнут искривления костей</a:t>
            </a:r>
            <a:r>
              <a:rPr lang="ru-RU" sz="1600" dirty="0" smtClean="0"/>
              <a:t>;</a:t>
            </a:r>
          </a:p>
          <a:p>
            <a:endParaRPr lang="ru-RU" sz="1600" dirty="0"/>
          </a:p>
          <a:p>
            <a:r>
              <a:rPr lang="ru-RU" sz="1600" dirty="0"/>
              <a:t>♦ характер питания. Недостаточное количество продуктов, содержащих кальций и фосфор, а также несбалансированное питание вызывают нарушения развития костно-мышечной системы, что неизбежно влечет за собой разнообразные деформации</a:t>
            </a:r>
            <a:r>
              <a:rPr lang="ru-RU" sz="1600" dirty="0" smtClean="0"/>
              <a:t>;</a:t>
            </a:r>
          </a:p>
          <a:p>
            <a:endParaRPr lang="ru-RU" sz="1600" dirty="0"/>
          </a:p>
          <a:p>
            <a:r>
              <a:rPr lang="ru-RU" sz="1600" dirty="0"/>
              <a:t>♦ нерационально организованные условия быта и обучения. Не соответствующие росту и возрасту ребенка мебель, освещение, одежда способствуют формированию неправильных привычных поз, что в дальнейшем приводит к дефектам осанки.</a:t>
            </a:r>
            <a:endParaRPr lang="ru-RU" dirty="0"/>
          </a:p>
        </p:txBody>
      </p:sp>
    </p:spTree>
    <p:extLst>
      <p:ext uri="{BB962C8B-B14F-4D97-AF65-F5344CB8AC3E}">
        <p14:creationId xmlns:p14="http://schemas.microsoft.com/office/powerpoint/2010/main" xmlns="" val="15790916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60648"/>
            <a:ext cx="8280920" cy="6186309"/>
          </a:xfrm>
          <a:prstGeom prst="rect">
            <a:avLst/>
          </a:prstGeom>
        </p:spPr>
        <p:txBody>
          <a:bodyPr wrap="square">
            <a:spAutoFit/>
          </a:bodyPr>
          <a:lstStyle/>
          <a:p>
            <a:r>
              <a:rPr lang="ru-RU" sz="2200" b="1" dirty="0" smtClean="0"/>
              <a:t>ЗНАЧЕНИЕ ОСАНКИ </a:t>
            </a:r>
            <a:r>
              <a:rPr lang="en-US" sz="2200" b="1" dirty="0" smtClean="0"/>
              <a:t>   </a:t>
            </a:r>
            <a:r>
              <a:rPr lang="ru-RU" sz="2200" dirty="0" smtClean="0"/>
              <a:t>особенно </a:t>
            </a:r>
            <a:r>
              <a:rPr lang="ru-RU" sz="2200" dirty="0"/>
              <a:t>велико у детей, в период роста и формирования скелета. Неправильные привычные положения тела быстро приводят к деформациям позвоночника, грудной </a:t>
            </a:r>
            <a:r>
              <a:rPr lang="ru-RU" sz="2200" dirty="0" err="1" smtClean="0"/>
              <a:t>клетки,таза</a:t>
            </a:r>
            <a:r>
              <a:rPr lang="ru-RU" sz="2200" dirty="0" smtClean="0"/>
              <a:t>, нижних </a:t>
            </a:r>
            <a:r>
              <a:rPr lang="ru-RU" sz="2200" dirty="0"/>
              <a:t>конечностей, включая стопы</a:t>
            </a:r>
            <a:r>
              <a:rPr lang="ru-RU" sz="2200" dirty="0" smtClean="0"/>
              <a:t>.</a:t>
            </a:r>
            <a:r>
              <a:rPr lang="en-US" sz="2200" dirty="0" smtClean="0"/>
              <a:t> </a:t>
            </a:r>
            <a:r>
              <a:rPr lang="ru-RU" sz="2200" dirty="0" smtClean="0"/>
              <a:t>Сколиотическая </a:t>
            </a:r>
            <a:r>
              <a:rPr lang="ru-RU" sz="2200" dirty="0"/>
              <a:t>болезнь и плоскостопие — крайнее проявление такой неправильной нагрузки. Следует отметить прямую связь осанки и телосложения. Форма позвоночника</a:t>
            </a:r>
            <a:r>
              <a:rPr lang="ru-RU" sz="2200" dirty="0" smtClean="0"/>
              <a:t>,</a:t>
            </a:r>
            <a:r>
              <a:rPr lang="en-US" sz="2200" dirty="0" smtClean="0"/>
              <a:t> </a:t>
            </a:r>
            <a:r>
              <a:rPr lang="ru-RU" sz="2200" dirty="0" smtClean="0"/>
              <a:t>грудная </a:t>
            </a:r>
            <a:r>
              <a:rPr lang="ru-RU" sz="2200" dirty="0"/>
              <a:t>клетка, не только наследуется, но и зависит от того сложного и крайне необходимого механизма построения вертикального положения тела человека и при стоянии, и при сидении, и при ходьбе человека или беге, именуемого осанкой. Реализуется важный закон биологии «функция определяет форму».</a:t>
            </a:r>
          </a:p>
          <a:p>
            <a:r>
              <a:rPr lang="ru-RU" sz="2200" dirty="0"/>
              <a:t>Положение сегмента тела при движении существенно сказывается на эффективности двигательное действие. Например, трудно представить эффективное двигательное действие сутулого человека, его движения всегда неуклюжи и могут закончиться травмой</a:t>
            </a:r>
            <a:r>
              <a:rPr lang="ru-RU" sz="2200" dirty="0" smtClean="0"/>
              <a:t>.</a:t>
            </a:r>
            <a:endParaRPr lang="ru-RU" sz="2200" dirty="0"/>
          </a:p>
        </p:txBody>
      </p:sp>
    </p:spTree>
    <p:extLst>
      <p:ext uri="{BB962C8B-B14F-4D97-AF65-F5344CB8AC3E}">
        <p14:creationId xmlns:p14="http://schemas.microsoft.com/office/powerpoint/2010/main" xmlns="" val="3714982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0950" y="116632"/>
            <a:ext cx="8712968" cy="6063198"/>
          </a:xfrm>
          <a:prstGeom prst="rect">
            <a:avLst/>
          </a:prstGeom>
        </p:spPr>
        <p:txBody>
          <a:bodyPr wrap="square">
            <a:spAutoFit/>
          </a:bodyPr>
          <a:lstStyle/>
          <a:p>
            <a:pPr algn="ctr"/>
            <a:r>
              <a:rPr lang="ru-RU" dirty="0"/>
              <a:t>Как же нужно правильно сидеть</a:t>
            </a:r>
            <a:r>
              <a:rPr lang="ru-RU" dirty="0" smtClean="0"/>
              <a:t>?</a:t>
            </a:r>
          </a:p>
          <a:p>
            <a:pPr algn="ctr"/>
            <a:endParaRPr lang="ru-RU" sz="1200" dirty="0"/>
          </a:p>
          <a:p>
            <a:r>
              <a:rPr lang="ru-RU" sz="1600" dirty="0" smtClean="0"/>
              <a:t>         При </a:t>
            </a:r>
            <a:r>
              <a:rPr lang="ru-RU" sz="1600" dirty="0"/>
              <a:t>сидении за столом не нужно сильно наклонять голову и сгибать туловище, чтобы не напрягать чрезмерно его мышцы. Спину следует держать прямо, голову слегка наклонить вперед, плечевой пояс расположить в горизонтальной плоскости (плечи на одном уровне), туловище отодвинуть от парты на 3–5 см. Наиболее рациональна поза с небольшим наклоном вперед, когда сгибание грудного отдела позвоночника относительно его поясничного отдела составляет угол 170°, а наклон головы относительно оси тела – 50°. При чтении допускается несколько больший наклон туловища вперед, чтобы угол между грудным и поясничным отделом составлял 150–160°, а наклон головы – 30–40</a:t>
            </a:r>
            <a:r>
              <a:rPr lang="ru-RU" sz="1600" dirty="0" smtClean="0"/>
              <a:t>°.</a:t>
            </a:r>
          </a:p>
          <a:p>
            <a:r>
              <a:rPr lang="ru-RU" sz="1600" dirty="0"/>
              <a:t> </a:t>
            </a:r>
            <a:r>
              <a:rPr lang="ru-RU" sz="1600" dirty="0" smtClean="0"/>
              <a:t>            </a:t>
            </a:r>
            <a:r>
              <a:rPr lang="ru-RU" sz="1600" dirty="0"/>
              <a:t>Рабочая поверхность должна находиться на расстоянии длины предплечья и разогнутой ладони от глаз. Когда кисти рук и локти лежат на столе или на подлокотниках стула, лопатки должны прилегать к его спинке. Под столом должно быть достаточно места, чтобы можно было удобно расположить ноги. Колени должны быть согнуты под прямым углом, поэтому высота стула должна точно соответствовать длине голени ребенка. Ноги должны свободно стоять на полу. Если стул высоковат и ноги ребенка не достают до пола, можно подставить под </a:t>
            </a:r>
            <a:r>
              <a:rPr lang="ru-RU" sz="1600" dirty="0" smtClean="0"/>
              <a:t>них                                                                                                             </a:t>
            </a:r>
            <a:r>
              <a:rPr lang="ru-RU" sz="1600" dirty="0"/>
              <a:t>скамеечку. В таком положении можно сидеть довольно </a:t>
            </a:r>
            <a:endParaRPr lang="ru-RU" sz="1600" dirty="0" smtClean="0"/>
          </a:p>
          <a:p>
            <a:r>
              <a:rPr lang="ru-RU" sz="1600" dirty="0" smtClean="0"/>
              <a:t>продолжительное </a:t>
            </a:r>
            <a:r>
              <a:rPr lang="ru-RU" sz="1600" dirty="0"/>
              <a:t>время и при этом не утомиться. </a:t>
            </a:r>
            <a:endParaRPr lang="ru-RU" sz="1600" dirty="0" smtClean="0"/>
          </a:p>
          <a:p>
            <a:r>
              <a:rPr lang="ru-RU" sz="1600" dirty="0" smtClean="0"/>
              <a:t>Однако </a:t>
            </a:r>
            <a:r>
              <a:rPr lang="ru-RU" sz="1600" dirty="0"/>
              <a:t>сидеть неподвижно более 20 минут нельзя. </a:t>
            </a:r>
            <a:endParaRPr lang="ru-RU" sz="1600" dirty="0" smtClean="0"/>
          </a:p>
          <a:p>
            <a:r>
              <a:rPr lang="ru-RU" sz="1600" dirty="0" smtClean="0"/>
              <a:t>Да </a:t>
            </a:r>
            <a:r>
              <a:rPr lang="ru-RU" sz="1600" dirty="0"/>
              <a:t>и не всякий школьник это сможет выдержать. </a:t>
            </a:r>
            <a:endParaRPr lang="ru-RU" sz="1600" dirty="0" smtClean="0"/>
          </a:p>
          <a:p>
            <a:r>
              <a:rPr lang="ru-RU" sz="1600" dirty="0" smtClean="0"/>
              <a:t>Поэтому </a:t>
            </a:r>
            <a:r>
              <a:rPr lang="ru-RU" sz="1600" dirty="0"/>
              <a:t>нужно как можно чаще вставать, изменять </a:t>
            </a:r>
            <a:endParaRPr lang="ru-RU" sz="1600" dirty="0" smtClean="0"/>
          </a:p>
          <a:p>
            <a:r>
              <a:rPr lang="ru-RU" sz="1600" dirty="0" smtClean="0"/>
              <a:t>положение </a:t>
            </a:r>
            <a:r>
              <a:rPr lang="ru-RU" sz="1600" dirty="0"/>
              <a:t>ног под столом.</a:t>
            </a:r>
          </a:p>
        </p:txBody>
      </p:sp>
      <p:pic>
        <p:nvPicPr>
          <p:cNvPr id="3" name="Picture 3" descr="G:\Рис4.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350000" y="4447573"/>
            <a:ext cx="2794000" cy="23749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466378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751344"/>
            <a:ext cx="8280920" cy="5078313"/>
          </a:xfrm>
          <a:prstGeom prst="rect">
            <a:avLst/>
          </a:prstGeom>
        </p:spPr>
        <p:txBody>
          <a:bodyPr wrap="square">
            <a:spAutoFit/>
          </a:bodyPr>
          <a:lstStyle/>
          <a:p>
            <a:pPr algn="ctr">
              <a:lnSpc>
                <a:spcPct val="150000"/>
              </a:lnSpc>
            </a:pPr>
            <a:r>
              <a:rPr lang="ru-RU" dirty="0" smtClean="0"/>
              <a:t>ПРАВИЛЬНОЕ ПОЛОЖЕНИЕ ВО ВРЕМЯ СНА</a:t>
            </a:r>
          </a:p>
          <a:p>
            <a:pPr algn="ctr">
              <a:lnSpc>
                <a:spcPct val="150000"/>
              </a:lnSpc>
            </a:pPr>
            <a:r>
              <a:rPr lang="ru-RU" dirty="0" smtClean="0"/>
              <a:t> также </a:t>
            </a:r>
            <a:r>
              <a:rPr lang="ru-RU" dirty="0"/>
              <a:t>чрезвычайно важно для сохранения осанки. Как же правильно спать?</a:t>
            </a:r>
          </a:p>
          <a:p>
            <a:pPr>
              <a:lnSpc>
                <a:spcPct val="150000"/>
              </a:lnSpc>
            </a:pPr>
            <a:r>
              <a:rPr lang="ru-RU" dirty="0"/>
              <a:t>Наиболее подходящей для отдыха позвоночника является полужесткая кровать. В данном случае вредна и мягкая (перина), и очень жесткая (доски) постель. Матрац должен быть таким, чтобы в положении лежа на спине позвоночник сохранял все свои физиологические изгибы. Для этого хороши ортопедические матрацы, которые можно подобрать не только по жесткости, но и по весу ребенка, размеру кровати, цвету и другим критериям. Подушка должна быть невысокой – толщиной примерно с кулак. И ложиться на нее необходимо не только головой, но и шеей. Оптимальны специальные ортопедические подушки.</a:t>
            </a:r>
          </a:p>
        </p:txBody>
      </p:sp>
    </p:spTree>
    <p:extLst>
      <p:ext uri="{BB962C8B-B14F-4D97-AF65-F5344CB8AC3E}">
        <p14:creationId xmlns:p14="http://schemas.microsoft.com/office/powerpoint/2010/main" xmlns="" val="1319726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06993"/>
            <a:ext cx="4824536" cy="2031325"/>
          </a:xfrm>
          <a:prstGeom prst="rect">
            <a:avLst/>
          </a:prstGeom>
        </p:spPr>
        <p:txBody>
          <a:bodyPr wrap="square">
            <a:spAutoFit/>
          </a:bodyPr>
          <a:lstStyle/>
          <a:p>
            <a:r>
              <a:rPr lang="ru-RU" dirty="0"/>
              <a:t>Обратите внимание на то, что вес обуви и одежды тоже является грузом, который ребенку предстоит носить на себе. Помните об этом при покупке ребенку одежды, особенно зимней. Лучше выбирать наиболее легкие варианты сапог, ботинок, комбинезонов, курток.</a:t>
            </a:r>
          </a:p>
        </p:txBody>
      </p:sp>
      <p:sp>
        <p:nvSpPr>
          <p:cNvPr id="3" name="Прямоугольник 2"/>
          <p:cNvSpPr/>
          <p:nvPr/>
        </p:nvSpPr>
        <p:spPr>
          <a:xfrm>
            <a:off x="4139952" y="2708920"/>
            <a:ext cx="4572000" cy="3970318"/>
          </a:xfrm>
          <a:prstGeom prst="rect">
            <a:avLst/>
          </a:prstGeom>
        </p:spPr>
        <p:txBody>
          <a:bodyPr>
            <a:spAutoFit/>
          </a:bodyPr>
          <a:lstStyle/>
          <a:p>
            <a:r>
              <a:rPr lang="ru-RU" dirty="0"/>
              <a:t>Ребенку любого возраста для формирования правильной осанки и гармоничного развития нужно обеспечить необходимый двигательный минимум. Он может включать утреннюю гимнастику, оздоровительную тренировку, в том числе на свежем воздухе, активный отдых, подвижные игры. При этом обязательны элементы ходьбы, бега, гимнастических упражнений, плавания. Детям для полноценного физического развития нужно пребывать в движении 4–6 часов в день.</a:t>
            </a:r>
          </a:p>
        </p:txBody>
      </p:sp>
    </p:spTree>
    <p:extLst>
      <p:ext uri="{BB962C8B-B14F-4D97-AF65-F5344CB8AC3E}">
        <p14:creationId xmlns:p14="http://schemas.microsoft.com/office/powerpoint/2010/main" xmlns="" val="8079705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1" name="Rectangle 3"/>
          <p:cNvSpPr>
            <a:spLocks noGrp="1"/>
          </p:cNvSpPr>
          <p:nvPr>
            <p:ph type="ctrTitle" idx="4294967295"/>
          </p:nvPr>
        </p:nvSpPr>
        <p:spPr>
          <a:xfrm>
            <a:off x="539750" y="260350"/>
            <a:ext cx="7772400" cy="936625"/>
          </a:xfrm>
        </p:spPr>
        <p:txBody>
          <a:bodyPr/>
          <a:lstStyle/>
          <a:p>
            <a:pPr>
              <a:defRPr/>
            </a:pPr>
            <a:r>
              <a:rPr lang="ru-RU" sz="5400" b="1" dirty="0" smtClean="0">
                <a:solidFill>
                  <a:srgbClr val="D458CB"/>
                </a:solidFill>
                <a:effectLst>
                  <a:outerShdw blurRad="38100" dist="38100" dir="2700000" algn="tl">
                    <a:srgbClr val="C0C0C0"/>
                  </a:outerShdw>
                </a:effectLst>
              </a:rPr>
              <a:t>Спасибо за внимание!</a:t>
            </a:r>
          </a:p>
        </p:txBody>
      </p:sp>
    </p:spTree>
    <p:extLst>
      <p:ext uri="{BB962C8B-B14F-4D97-AF65-F5344CB8AC3E}">
        <p14:creationId xmlns:p14="http://schemas.microsoft.com/office/powerpoint/2010/main" xmlns="" val="3359139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p:cNvSpPr>
          <p:nvPr>
            <p:ph type="title"/>
          </p:nvPr>
        </p:nvSpPr>
        <p:spPr>
          <a:xfrm>
            <a:off x="179512" y="332656"/>
            <a:ext cx="6696744" cy="6048672"/>
          </a:xfrm>
        </p:spPr>
        <p:txBody>
          <a:bodyPr/>
          <a:lstStyle/>
          <a:p>
            <a:pPr algn="l">
              <a:defRPr/>
            </a:pPr>
            <a:r>
              <a:rPr lang="en-US" sz="2600" b="1" dirty="0" smtClean="0">
                <a:solidFill>
                  <a:srgbClr val="D458CB"/>
                </a:solidFill>
                <a:effectLst>
                  <a:outerShdw blurRad="38100" dist="38100" dir="2700000" algn="tl">
                    <a:srgbClr val="C0C0C0"/>
                  </a:outerShdw>
                </a:effectLst>
              </a:rPr>
              <a:t>              </a:t>
            </a:r>
            <a:r>
              <a:rPr lang="ru-RU" sz="2600" b="1" dirty="0" smtClean="0">
                <a:solidFill>
                  <a:srgbClr val="D458CB"/>
                </a:solidFill>
                <a:effectLst>
                  <a:outerShdw blurRad="38100" dist="38100" dir="2700000" algn="tl">
                    <a:srgbClr val="C0C0C0"/>
                  </a:outerShdw>
                </a:effectLst>
              </a:rPr>
              <a:t>ОСАНКА </a:t>
            </a:r>
            <a:r>
              <a:rPr lang="ru-RU" sz="2600" b="1" dirty="0">
                <a:solidFill>
                  <a:srgbClr val="D458CB"/>
                </a:solidFill>
                <a:effectLst>
                  <a:outerShdw blurRad="38100" dist="38100" dir="2700000" algn="tl">
                    <a:srgbClr val="C0C0C0"/>
                  </a:outerShdw>
                </a:effectLst>
              </a:rPr>
              <a:t>— это привычная поза (вертикальная поза, вертикальное положение тела человека</a:t>
            </a:r>
            <a:r>
              <a:rPr lang="ru-RU" sz="2600" b="1" dirty="0" smtClean="0">
                <a:solidFill>
                  <a:srgbClr val="D458CB"/>
                </a:solidFill>
                <a:effectLst>
                  <a:outerShdw blurRad="38100" dist="38100" dir="2700000" algn="tl">
                    <a:srgbClr val="C0C0C0"/>
                  </a:outerShdw>
                </a:effectLst>
              </a:rPr>
              <a:t>)</a:t>
            </a:r>
            <a:r>
              <a:rPr lang="en-US" sz="2600" b="1" dirty="0" smtClean="0">
                <a:solidFill>
                  <a:srgbClr val="D458CB"/>
                </a:solidFill>
                <a:effectLst>
                  <a:outerShdw blurRad="38100" dist="38100" dir="2700000" algn="tl">
                    <a:srgbClr val="C0C0C0"/>
                  </a:outerShdw>
                </a:effectLst>
              </a:rPr>
              <a:t/>
            </a:r>
            <a:br>
              <a:rPr lang="en-US" sz="2600" b="1" dirty="0" smtClean="0">
                <a:solidFill>
                  <a:srgbClr val="D458CB"/>
                </a:solidFill>
                <a:effectLst>
                  <a:outerShdw blurRad="38100" dist="38100" dir="2700000" algn="tl">
                    <a:srgbClr val="C0C0C0"/>
                  </a:outerShdw>
                </a:effectLst>
              </a:rPr>
            </a:br>
            <a:r>
              <a:rPr lang="ru-RU" sz="2600" b="1" dirty="0" smtClean="0">
                <a:solidFill>
                  <a:srgbClr val="D458CB"/>
                </a:solidFill>
                <a:effectLst>
                  <a:outerShdw blurRad="38100" dist="38100" dir="2700000" algn="tl">
                    <a:srgbClr val="C0C0C0"/>
                  </a:outerShdw>
                </a:effectLst>
              </a:rPr>
              <a:t> </a:t>
            </a:r>
            <a:r>
              <a:rPr lang="ru-RU" sz="2600" b="1" dirty="0">
                <a:solidFill>
                  <a:srgbClr val="D458CB"/>
                </a:solidFill>
                <a:effectLst>
                  <a:outerShdw blurRad="38100" dist="38100" dir="2700000" algn="tl">
                    <a:srgbClr val="C0C0C0"/>
                  </a:outerShdw>
                </a:effectLst>
              </a:rPr>
              <a:t>в покое и при </a:t>
            </a:r>
            <a:r>
              <a:rPr lang="ru-RU" sz="2600" b="1" dirty="0" smtClean="0">
                <a:solidFill>
                  <a:srgbClr val="D458CB"/>
                </a:solidFill>
                <a:effectLst>
                  <a:outerShdw blurRad="38100" dist="38100" dir="2700000" algn="tl">
                    <a:srgbClr val="C0C0C0"/>
                  </a:outerShdw>
                </a:effectLst>
              </a:rPr>
              <a:t>движении.</a:t>
            </a:r>
            <a:r>
              <a:rPr lang="ru-RU" sz="2600" b="1" dirty="0">
                <a:solidFill>
                  <a:srgbClr val="D458CB"/>
                </a:solidFill>
                <a:effectLst>
                  <a:outerShdw blurRad="38100" dist="38100" dir="2700000" algn="tl">
                    <a:srgbClr val="C0C0C0"/>
                  </a:outerShdw>
                </a:effectLst>
              </a:rPr>
              <a:t/>
            </a:r>
            <a:br>
              <a:rPr lang="ru-RU" sz="2600" b="1" dirty="0">
                <a:solidFill>
                  <a:srgbClr val="D458CB"/>
                </a:solidFill>
                <a:effectLst>
                  <a:outerShdw blurRad="38100" dist="38100" dir="2700000" algn="tl">
                    <a:srgbClr val="C0C0C0"/>
                  </a:outerShdw>
                </a:effectLst>
              </a:rPr>
            </a:br>
            <a:r>
              <a:rPr lang="en-US" sz="2600" b="1" dirty="0" smtClean="0">
                <a:solidFill>
                  <a:srgbClr val="D458CB"/>
                </a:solidFill>
                <a:effectLst>
                  <a:outerShdw blurRad="38100" dist="38100" dir="2700000" algn="tl">
                    <a:srgbClr val="C0C0C0"/>
                  </a:outerShdw>
                </a:effectLst>
              </a:rPr>
              <a:t/>
            </a:r>
            <a:br>
              <a:rPr lang="en-US" sz="2600" b="1" dirty="0" smtClean="0">
                <a:solidFill>
                  <a:srgbClr val="D458CB"/>
                </a:solidFill>
                <a:effectLst>
                  <a:outerShdw blurRad="38100" dist="38100" dir="2700000" algn="tl">
                    <a:srgbClr val="C0C0C0"/>
                  </a:outerShdw>
                </a:effectLst>
              </a:rPr>
            </a:br>
            <a:r>
              <a:rPr lang="en-US" sz="2600" b="1" dirty="0">
                <a:solidFill>
                  <a:srgbClr val="D458CB"/>
                </a:solidFill>
                <a:effectLst>
                  <a:outerShdw blurRad="38100" dist="38100" dir="2700000" algn="tl">
                    <a:srgbClr val="C0C0C0"/>
                  </a:outerShdw>
                </a:effectLst>
              </a:rPr>
              <a:t> </a:t>
            </a:r>
            <a:r>
              <a:rPr lang="en-US" sz="2600" b="1" dirty="0" smtClean="0">
                <a:solidFill>
                  <a:srgbClr val="D458CB"/>
                </a:solidFill>
                <a:effectLst>
                  <a:outerShdw blurRad="38100" dist="38100" dir="2700000" algn="tl">
                    <a:srgbClr val="C0C0C0"/>
                  </a:outerShdw>
                </a:effectLst>
              </a:rPr>
              <a:t>    </a:t>
            </a:r>
            <a:r>
              <a:rPr lang="ru-RU" sz="2600" b="1" dirty="0" smtClean="0">
                <a:solidFill>
                  <a:srgbClr val="D458CB"/>
                </a:solidFill>
                <a:effectLst>
                  <a:outerShdw blurRad="38100" dist="38100" dir="2700000" algn="tl">
                    <a:srgbClr val="C0C0C0"/>
                  </a:outerShdw>
                </a:effectLst>
              </a:rPr>
              <a:t>«</a:t>
            </a:r>
            <a:r>
              <a:rPr lang="ru-RU" sz="2600" b="1" dirty="0">
                <a:solidFill>
                  <a:srgbClr val="D458CB"/>
                </a:solidFill>
                <a:effectLst>
                  <a:outerShdw blurRad="38100" dist="38100" dir="2700000" algn="tl">
                    <a:srgbClr val="C0C0C0"/>
                  </a:outerShdw>
                </a:effectLst>
              </a:rPr>
              <a:t>Привычное положение тела» — это то положение тела, которое регулируется бессознательно, на уровне безусловных рефлексов, так называемым двигательным стереотипом. </a:t>
            </a:r>
            <a:r>
              <a:rPr lang="en-US" sz="2600" b="1" dirty="0" smtClean="0">
                <a:solidFill>
                  <a:srgbClr val="D458CB"/>
                </a:solidFill>
                <a:effectLst>
                  <a:outerShdw blurRad="38100" dist="38100" dir="2700000" algn="tl">
                    <a:srgbClr val="C0C0C0"/>
                  </a:outerShdw>
                </a:effectLst>
              </a:rPr>
              <a:t/>
            </a:r>
            <a:br>
              <a:rPr lang="en-US" sz="2600" b="1" dirty="0" smtClean="0">
                <a:solidFill>
                  <a:srgbClr val="D458CB"/>
                </a:solidFill>
                <a:effectLst>
                  <a:outerShdw blurRad="38100" dist="38100" dir="2700000" algn="tl">
                    <a:srgbClr val="C0C0C0"/>
                  </a:outerShdw>
                </a:effectLst>
              </a:rPr>
            </a:br>
            <a:r>
              <a:rPr lang="en-US" sz="2600" b="1" dirty="0">
                <a:solidFill>
                  <a:srgbClr val="D458CB"/>
                </a:solidFill>
                <a:effectLst>
                  <a:outerShdw blurRad="38100" dist="38100" dir="2700000" algn="tl">
                    <a:srgbClr val="C0C0C0"/>
                  </a:outerShdw>
                </a:effectLst>
              </a:rPr>
              <a:t> </a:t>
            </a:r>
            <a:r>
              <a:rPr lang="en-US" sz="2600" b="1" dirty="0" smtClean="0">
                <a:solidFill>
                  <a:srgbClr val="D458CB"/>
                </a:solidFill>
                <a:effectLst>
                  <a:outerShdw blurRad="38100" dist="38100" dir="2700000" algn="tl">
                    <a:srgbClr val="C0C0C0"/>
                  </a:outerShdw>
                </a:effectLst>
              </a:rPr>
              <a:t>       </a:t>
            </a:r>
            <a:br>
              <a:rPr lang="en-US" sz="2600" b="1" dirty="0" smtClean="0">
                <a:solidFill>
                  <a:srgbClr val="D458CB"/>
                </a:solidFill>
                <a:effectLst>
                  <a:outerShdw blurRad="38100" dist="38100" dir="2700000" algn="tl">
                    <a:srgbClr val="C0C0C0"/>
                  </a:outerShdw>
                </a:effectLst>
              </a:rPr>
            </a:br>
            <a:r>
              <a:rPr lang="en-US" sz="2600" b="1" dirty="0">
                <a:solidFill>
                  <a:srgbClr val="D458CB"/>
                </a:solidFill>
                <a:effectLst>
                  <a:outerShdw blurRad="38100" dist="38100" dir="2700000" algn="tl">
                    <a:srgbClr val="C0C0C0"/>
                  </a:outerShdw>
                </a:effectLst>
              </a:rPr>
              <a:t> </a:t>
            </a:r>
            <a:r>
              <a:rPr lang="en-US" sz="2600" b="1" dirty="0" smtClean="0">
                <a:solidFill>
                  <a:srgbClr val="D458CB"/>
                </a:solidFill>
                <a:effectLst>
                  <a:outerShdw blurRad="38100" dist="38100" dir="2700000" algn="tl">
                    <a:srgbClr val="C0C0C0"/>
                  </a:outerShdw>
                </a:effectLst>
              </a:rPr>
              <a:t>        </a:t>
            </a:r>
            <a:r>
              <a:rPr lang="ru-RU" sz="2600" b="1" dirty="0" smtClean="0">
                <a:solidFill>
                  <a:srgbClr val="D458CB"/>
                </a:solidFill>
                <a:effectLst>
                  <a:outerShdw blurRad="38100" dist="38100" dir="2700000" algn="tl">
                    <a:srgbClr val="C0C0C0"/>
                  </a:outerShdw>
                </a:effectLst>
              </a:rPr>
              <a:t>Человек </a:t>
            </a:r>
            <a:r>
              <a:rPr lang="ru-RU" sz="2600" b="1" dirty="0">
                <a:solidFill>
                  <a:srgbClr val="D458CB"/>
                </a:solidFill>
                <a:effectLst>
                  <a:outerShdw blurRad="38100" dist="38100" dir="2700000" algn="tl">
                    <a:srgbClr val="C0C0C0"/>
                  </a:outerShdw>
                </a:effectLst>
              </a:rPr>
              <a:t>имеет только одну, присущую только ему привычную осанку. Осанка обычно ассоциируется с выправкой, привычной позой, манерой держать </a:t>
            </a:r>
            <a:r>
              <a:rPr lang="ru-RU" sz="2600" b="1" dirty="0" smtClean="0">
                <a:solidFill>
                  <a:srgbClr val="D458CB"/>
                </a:solidFill>
                <a:effectLst>
                  <a:outerShdw blurRad="38100" dist="38100" dir="2700000" algn="tl">
                    <a:srgbClr val="C0C0C0"/>
                  </a:outerShdw>
                </a:effectLst>
              </a:rPr>
              <a:t>себя.</a:t>
            </a:r>
            <a:endParaRPr lang="ru-RU" b="1" dirty="0" smtClean="0">
              <a:solidFill>
                <a:srgbClr val="D458CB"/>
              </a:solidFill>
              <a:effectLst>
                <a:outerShdw blurRad="38100" dist="38100" dir="2700000" algn="tl">
                  <a:srgbClr val="C0C0C0"/>
                </a:outerShdw>
              </a:effectLst>
            </a:endParaRPr>
          </a:p>
        </p:txBody>
      </p:sp>
    </p:spTree>
    <p:extLst>
      <p:ext uri="{BB962C8B-B14F-4D97-AF65-F5344CB8AC3E}">
        <p14:creationId xmlns:p14="http://schemas.microsoft.com/office/powerpoint/2010/main" xmlns="" val="1739430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5000"/>
                                        <p:tgtEl>
                                          <p:spTgt spid="17410"/>
                                        </p:tgtEl>
                                      </p:cBhvr>
                                    </p:animEffect>
                                    <p:anim calcmode="lin" valueType="num">
                                      <p:cBhvr>
                                        <p:cTn id="8" dur="5000" fill="hold"/>
                                        <p:tgtEl>
                                          <p:spTgt spid="17410"/>
                                        </p:tgtEl>
                                        <p:attrNameLst>
                                          <p:attrName>ppt_x</p:attrName>
                                        </p:attrNameLst>
                                      </p:cBhvr>
                                      <p:tavLst>
                                        <p:tav tm="0">
                                          <p:val>
                                            <p:strVal val="#ppt_x"/>
                                          </p:val>
                                        </p:tav>
                                        <p:tav tm="100000">
                                          <p:val>
                                            <p:strVal val="#ppt_x"/>
                                          </p:val>
                                        </p:tav>
                                      </p:tavLst>
                                    </p:anim>
                                    <p:anim calcmode="lin" valueType="num">
                                      <p:cBhvr>
                                        <p:cTn id="9" dur="4500" decel="100000" fill="hold"/>
                                        <p:tgtEl>
                                          <p:spTgt spid="17410"/>
                                        </p:tgtEl>
                                        <p:attrNameLst>
                                          <p:attrName>ppt_y</p:attrName>
                                        </p:attrNameLst>
                                      </p:cBhvr>
                                      <p:tavLst>
                                        <p:tav tm="0">
                                          <p:val>
                                            <p:strVal val="#ppt_y+1"/>
                                          </p:val>
                                        </p:tav>
                                        <p:tav tm="100000">
                                          <p:val>
                                            <p:strVal val="#ppt_y-.03"/>
                                          </p:val>
                                        </p:tav>
                                      </p:tavLst>
                                    </p:anim>
                                    <p:anim calcmode="lin" valueType="num">
                                      <p:cBhvr>
                                        <p:cTn id="10" dur="500" accel="100000" fill="hold">
                                          <p:stCondLst>
                                            <p:cond delay="4500"/>
                                          </p:stCondLst>
                                        </p:cTn>
                                        <p:tgtEl>
                                          <p:spTgt spid="174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p:cNvSpPr>
          <p:nvPr>
            <p:ph type="title"/>
          </p:nvPr>
        </p:nvSpPr>
        <p:spPr>
          <a:xfrm>
            <a:off x="179512" y="332656"/>
            <a:ext cx="7056784" cy="6048672"/>
          </a:xfrm>
        </p:spPr>
        <p:txBody>
          <a:bodyPr/>
          <a:lstStyle/>
          <a:p>
            <a:pPr algn="l">
              <a:defRPr/>
            </a:pPr>
            <a:r>
              <a:rPr lang="en-US" sz="2600" b="1" dirty="0" smtClean="0">
                <a:solidFill>
                  <a:srgbClr val="D458CB"/>
                </a:solidFill>
                <a:effectLst>
                  <a:outerShdw blurRad="38100" dist="38100" dir="2700000" algn="tl">
                    <a:srgbClr val="C0C0C0"/>
                  </a:outerShdw>
                </a:effectLst>
              </a:rPr>
              <a:t>              </a:t>
            </a:r>
            <a:r>
              <a:rPr lang="ru-RU" sz="2600" b="1" dirty="0" smtClean="0">
                <a:solidFill>
                  <a:srgbClr val="D458CB"/>
                </a:solidFill>
                <a:effectLst>
                  <a:outerShdw blurRad="38100" dist="38100" dir="2700000" algn="tl">
                    <a:srgbClr val="C0C0C0"/>
                  </a:outerShdw>
                </a:effectLst>
              </a:rPr>
              <a:t/>
            </a:r>
            <a:br>
              <a:rPr lang="ru-RU" sz="2600" b="1" dirty="0" smtClean="0">
                <a:solidFill>
                  <a:srgbClr val="D458CB"/>
                </a:solidFill>
                <a:effectLst>
                  <a:outerShdw blurRad="38100" dist="38100" dir="2700000" algn="tl">
                    <a:srgbClr val="C0C0C0"/>
                  </a:outerShdw>
                </a:effectLst>
              </a:rPr>
            </a:br>
            <a:r>
              <a:rPr lang="ru-RU" sz="2600" b="1" dirty="0">
                <a:solidFill>
                  <a:srgbClr val="D458CB"/>
                </a:solidFill>
                <a:effectLst>
                  <a:outerShdw blurRad="38100" dist="38100" dir="2700000" algn="tl">
                    <a:srgbClr val="C0C0C0"/>
                  </a:outerShdw>
                </a:effectLst>
              </a:rPr>
              <a:t/>
            </a:r>
            <a:br>
              <a:rPr lang="ru-RU" sz="2600" b="1" dirty="0">
                <a:solidFill>
                  <a:srgbClr val="D458CB"/>
                </a:solidFill>
                <a:effectLst>
                  <a:outerShdw blurRad="38100" dist="38100" dir="2700000" algn="tl">
                    <a:srgbClr val="C0C0C0"/>
                  </a:outerShdw>
                </a:effectLst>
              </a:rPr>
            </a:br>
            <a:r>
              <a:rPr lang="ru-RU" sz="2600" b="1" dirty="0" smtClean="0">
                <a:solidFill>
                  <a:srgbClr val="D458CB"/>
                </a:solidFill>
                <a:effectLst>
                  <a:outerShdw blurRad="38100" dist="38100" dir="2700000" algn="tl">
                    <a:srgbClr val="C0C0C0"/>
                  </a:outerShdw>
                </a:effectLst>
              </a:rPr>
              <a:t>                                Задачи </a:t>
            </a:r>
            <a:r>
              <a:rPr lang="ru-RU" sz="2600" b="1" dirty="0">
                <a:solidFill>
                  <a:srgbClr val="D458CB"/>
                </a:solidFill>
                <a:effectLst>
                  <a:outerShdw blurRad="38100" dist="38100" dir="2700000" algn="tl">
                    <a:srgbClr val="C0C0C0"/>
                  </a:outerShdw>
                </a:effectLst>
              </a:rPr>
              <a:t>осанки</a:t>
            </a:r>
            <a:br>
              <a:rPr lang="ru-RU" sz="2600" b="1" dirty="0">
                <a:solidFill>
                  <a:srgbClr val="D458CB"/>
                </a:solidFill>
                <a:effectLst>
                  <a:outerShdw blurRad="38100" dist="38100" dir="2700000" algn="tl">
                    <a:srgbClr val="C0C0C0"/>
                  </a:outerShdw>
                </a:effectLst>
              </a:rPr>
            </a:br>
            <a:r>
              <a:rPr lang="ru-RU" sz="2600" b="1" dirty="0" smtClean="0">
                <a:solidFill>
                  <a:srgbClr val="D458CB"/>
                </a:solidFill>
                <a:effectLst>
                  <a:outerShdw blurRad="38100" dist="38100" dir="2700000" algn="tl">
                    <a:srgbClr val="C0C0C0"/>
                  </a:outerShdw>
                </a:effectLst>
              </a:rPr>
              <a:t>         </a:t>
            </a:r>
            <a:r>
              <a:rPr lang="ru-RU" sz="2400" dirty="0" smtClean="0">
                <a:solidFill>
                  <a:srgbClr val="D458CB"/>
                </a:solidFill>
              </a:rPr>
              <a:t>Основная </a:t>
            </a:r>
            <a:r>
              <a:rPr lang="ru-RU" sz="2400" dirty="0">
                <a:solidFill>
                  <a:srgbClr val="D458CB"/>
                </a:solidFill>
              </a:rPr>
              <a:t>задача осанки — предохранение опорно-двигательной системы от перегрузки и травмы за счет рационального выравнивания сегментов тела и баланса мышц</a:t>
            </a:r>
            <a:r>
              <a:rPr lang="ru-RU" sz="2400" dirty="0" smtClean="0">
                <a:solidFill>
                  <a:srgbClr val="D458CB"/>
                </a:solidFill>
              </a:rPr>
              <a:t>.</a:t>
            </a:r>
            <a:br>
              <a:rPr lang="ru-RU" sz="2400" dirty="0" smtClean="0">
                <a:solidFill>
                  <a:srgbClr val="D458CB"/>
                </a:solidFill>
              </a:rPr>
            </a:br>
            <a:r>
              <a:rPr lang="ru-RU" sz="2400" dirty="0" smtClean="0">
                <a:solidFill>
                  <a:srgbClr val="D458CB"/>
                </a:solidFill>
              </a:rPr>
              <a:t>         Осанка </a:t>
            </a:r>
            <a:r>
              <a:rPr lang="ru-RU" sz="2400" dirty="0">
                <a:solidFill>
                  <a:srgbClr val="D458CB"/>
                </a:solidFill>
              </a:rPr>
              <a:t>выполняет утилитарную задачу. При правильном выравнивании сегментов тела, выполнение простых и сложных движений не вызывает особых проблем, так как при этом амплитуда движений всех суставов </a:t>
            </a:r>
            <a:r>
              <a:rPr lang="ru-RU" sz="2400" dirty="0" smtClean="0">
                <a:solidFill>
                  <a:srgbClr val="D458CB"/>
                </a:solidFill>
              </a:rPr>
              <a:t>максимальна</a:t>
            </a:r>
            <a:br>
              <a:rPr lang="ru-RU" sz="2400" dirty="0" smtClean="0">
                <a:solidFill>
                  <a:srgbClr val="D458CB"/>
                </a:solidFill>
              </a:rPr>
            </a:br>
            <a:r>
              <a:rPr lang="ru-RU" sz="2400" dirty="0" smtClean="0">
                <a:solidFill>
                  <a:srgbClr val="D458CB"/>
                </a:solidFill>
              </a:rPr>
              <a:t>         Осанка </a:t>
            </a:r>
            <a:r>
              <a:rPr lang="ru-RU" sz="2400" dirty="0">
                <a:solidFill>
                  <a:srgbClr val="D458CB"/>
                </a:solidFill>
              </a:rPr>
              <a:t>является не только соматическим показателем. Она является также показателем психических особенностей человека. Научно доказано влияние осанки на процесс становления личности человека. Человек с хорошей осанкой более уверен в себе, он более привлекает внимание окружающих</a:t>
            </a:r>
            <a:r>
              <a:rPr lang="ru-RU" sz="2400" dirty="0" smtClean="0">
                <a:solidFill>
                  <a:srgbClr val="D458CB"/>
                </a:solidFill>
              </a:rPr>
              <a:t>.</a:t>
            </a:r>
            <a:br>
              <a:rPr lang="ru-RU" sz="2400" dirty="0" smtClean="0">
                <a:solidFill>
                  <a:srgbClr val="D458CB"/>
                </a:solidFill>
              </a:rPr>
            </a:br>
            <a:r>
              <a:rPr lang="ru-RU" sz="2400" dirty="0" smtClean="0">
                <a:solidFill>
                  <a:srgbClr val="D458CB"/>
                </a:solidFill>
              </a:rPr>
              <a:t/>
            </a:r>
            <a:br>
              <a:rPr lang="ru-RU" sz="2400" dirty="0" smtClean="0">
                <a:solidFill>
                  <a:srgbClr val="D458CB"/>
                </a:solidFill>
              </a:rPr>
            </a:br>
            <a:endParaRPr lang="ru-RU" sz="2600" dirty="0">
              <a:solidFill>
                <a:srgbClr val="D458CB"/>
              </a:solidFill>
            </a:endParaRPr>
          </a:p>
        </p:txBody>
      </p:sp>
    </p:spTree>
    <p:extLst>
      <p:ext uri="{BB962C8B-B14F-4D97-AF65-F5344CB8AC3E}">
        <p14:creationId xmlns:p14="http://schemas.microsoft.com/office/powerpoint/2010/main" xmlns="" val="3389189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5000"/>
                                        <p:tgtEl>
                                          <p:spTgt spid="17410"/>
                                        </p:tgtEl>
                                      </p:cBhvr>
                                    </p:animEffect>
                                    <p:anim calcmode="lin" valueType="num">
                                      <p:cBhvr>
                                        <p:cTn id="8" dur="5000" fill="hold"/>
                                        <p:tgtEl>
                                          <p:spTgt spid="17410"/>
                                        </p:tgtEl>
                                        <p:attrNameLst>
                                          <p:attrName>ppt_x</p:attrName>
                                        </p:attrNameLst>
                                      </p:cBhvr>
                                      <p:tavLst>
                                        <p:tav tm="0">
                                          <p:val>
                                            <p:strVal val="#ppt_x"/>
                                          </p:val>
                                        </p:tav>
                                        <p:tav tm="100000">
                                          <p:val>
                                            <p:strVal val="#ppt_x"/>
                                          </p:val>
                                        </p:tav>
                                      </p:tavLst>
                                    </p:anim>
                                    <p:anim calcmode="lin" valueType="num">
                                      <p:cBhvr>
                                        <p:cTn id="9" dur="4500" decel="100000" fill="hold"/>
                                        <p:tgtEl>
                                          <p:spTgt spid="17410"/>
                                        </p:tgtEl>
                                        <p:attrNameLst>
                                          <p:attrName>ppt_y</p:attrName>
                                        </p:attrNameLst>
                                      </p:cBhvr>
                                      <p:tavLst>
                                        <p:tav tm="0">
                                          <p:val>
                                            <p:strVal val="#ppt_y+1"/>
                                          </p:val>
                                        </p:tav>
                                        <p:tav tm="100000">
                                          <p:val>
                                            <p:strVal val="#ppt_y-.03"/>
                                          </p:val>
                                        </p:tav>
                                      </p:tavLst>
                                    </p:anim>
                                    <p:anim calcmode="lin" valueType="num">
                                      <p:cBhvr>
                                        <p:cTn id="10" dur="500" accel="100000" fill="hold">
                                          <p:stCondLst>
                                            <p:cond delay="4500"/>
                                          </p:stCondLst>
                                        </p:cTn>
                                        <p:tgtEl>
                                          <p:spTgt spid="174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Rectangle 5"/>
          <p:cNvSpPr>
            <a:spLocks noChangeArrowheads="1"/>
          </p:cNvSpPr>
          <p:nvPr/>
        </p:nvSpPr>
        <p:spPr bwMode="auto">
          <a:xfrm>
            <a:off x="161302" y="297090"/>
            <a:ext cx="8731177" cy="5941996"/>
          </a:xfrm>
          <a:prstGeom prst="rect">
            <a:avLst/>
          </a:prstGeom>
          <a:solidFill>
            <a:schemeClr val="accent1">
              <a:lumMod val="20000"/>
              <a:lumOff val="80000"/>
            </a:schemeClr>
          </a:solidFill>
          <a:ln>
            <a:noFill/>
          </a:ln>
          <a:effectLst/>
        </p:spPr>
        <p:txBody>
          <a:bodyPr vert="horz" wrap="square" lIns="253920" tIns="47610" rIns="0" bIns="0" numCol="1" anchor="ctr" anchorCtr="0" compatLnSpc="1">
            <a:prstTxWarp prst="textNoShape">
              <a:avLst/>
            </a:prstTxWarp>
            <a:spAutoFit/>
          </a:bodyPr>
          <a:lstStyle/>
          <a:p>
            <a:pPr fontAlgn="base">
              <a:spcBef>
                <a:spcPct val="0"/>
              </a:spcBef>
              <a:spcAft>
                <a:spcPct val="0"/>
              </a:spcAft>
            </a:pPr>
            <a:r>
              <a:rPr kumimoji="0" lang="ru-RU" sz="2400" b="0" i="0" u="none" strike="noStrike" cap="none" normalizeH="0" baseline="0" dirty="0" smtClean="0">
                <a:ln>
                  <a:noFill/>
                </a:ln>
                <a:solidFill>
                  <a:srgbClr val="000000"/>
                </a:solidFill>
                <a:effectLst/>
                <a:latin typeface="Arial" charset="0"/>
                <a:cs typeface="Arial" charset="0"/>
              </a:rPr>
              <a:t>Типы осанки  </a:t>
            </a:r>
            <a:r>
              <a:rPr lang="ru-RU" sz="2400" dirty="0" smtClean="0">
                <a:solidFill>
                  <a:srgbClr val="000000"/>
                </a:solidFill>
                <a:latin typeface="Arial" charset="0"/>
                <a:cs typeface="Arial" charset="0"/>
              </a:rPr>
              <a:t>по </a:t>
            </a:r>
            <a:r>
              <a:rPr lang="ru-RU" sz="2400" dirty="0" err="1">
                <a:solidFill>
                  <a:srgbClr val="000000"/>
                </a:solidFill>
                <a:latin typeface="Arial" charset="0"/>
                <a:cs typeface="Arial" charset="0"/>
              </a:rPr>
              <a:t>Штаффелю</a:t>
            </a:r>
            <a:endParaRPr lang="ru-RU" sz="2400" dirty="0">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B0080"/>
                </a:solidFill>
                <a:effectLst/>
                <a:latin typeface="Arial" charset="0"/>
                <a:cs typeface="Arial" charset="0"/>
                <a:hlinkClick r:id="rId2"/>
              </a:rPr>
              <a:t>  </a:t>
            </a:r>
            <a:endParaRPr kumimoji="0" lang="ru-RU" sz="26900"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charset="0"/>
                <a:cs typeface="Arial" charset="0"/>
              </a:rPr>
              <a:t>Традиционно осанку оценивают по состоянию естественных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charset="0"/>
                <a:cs typeface="Arial" charset="0"/>
              </a:rPr>
              <a:t>изгибов позвоночника по Ф. </a:t>
            </a:r>
            <a:r>
              <a:rPr kumimoji="0" lang="ru-RU" sz="1600" b="0" i="0" u="none" strike="noStrike" cap="none" normalizeH="0" baseline="0" dirty="0" err="1" smtClean="0">
                <a:ln>
                  <a:noFill/>
                </a:ln>
                <a:solidFill>
                  <a:srgbClr val="000000"/>
                </a:solidFill>
                <a:effectLst/>
                <a:latin typeface="Arial" charset="0"/>
                <a:cs typeface="Arial" charset="0"/>
              </a:rPr>
              <a:t>Штаффелю</a:t>
            </a:r>
            <a:r>
              <a:rPr kumimoji="0" lang="ru-RU" sz="1600" b="0" i="0" u="none" strike="noStrike" cap="none" normalizeH="0" baseline="0" dirty="0" smtClean="0">
                <a:ln>
                  <a:noFill/>
                </a:ln>
                <a:solidFill>
                  <a:srgbClr val="000000"/>
                </a:solidFill>
                <a:effectLst/>
                <a:latin typeface="Arial" charset="0"/>
                <a:cs typeface="Arial" charset="0"/>
              </a:rPr>
              <a:t> Типы осанки:</a:t>
            </a:r>
            <a:endParaRPr kumimoji="0" lang="ru-RU" sz="14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1600" b="0" i="0" u="none" strike="noStrike" cap="none" normalizeH="0" baseline="0" dirty="0" smtClean="0">
                <a:ln>
                  <a:noFill/>
                </a:ln>
                <a:solidFill>
                  <a:srgbClr val="000000"/>
                </a:solidFill>
                <a:effectLst/>
                <a:latin typeface="Arial" charset="0"/>
                <a:cs typeface="Arial" charset="0"/>
              </a:rPr>
              <a:t>нормальная осанка — I;</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ru-RU" sz="1600" b="0" i="0" u="none" strike="noStrike" cap="none" normalizeH="0" baseline="0" dirty="0" smtClean="0">
                <a:ln>
                  <a:noFill/>
                </a:ln>
                <a:solidFill>
                  <a:srgbClr val="000000"/>
                </a:solidFill>
                <a:effectLst/>
                <a:latin typeface="Arial" charset="0"/>
                <a:cs typeface="Arial" charset="0"/>
              </a:rPr>
              <a:t>круглая спина — II;</a:t>
            </a: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ru-RU" sz="1600" b="0" i="0" u="none" strike="noStrike" cap="none" normalizeH="0" baseline="0" dirty="0" smtClean="0">
                <a:ln>
                  <a:noFill/>
                </a:ln>
                <a:solidFill>
                  <a:srgbClr val="000000"/>
                </a:solidFill>
                <a:effectLst/>
                <a:latin typeface="Arial" charset="0"/>
                <a:cs typeface="Arial" charset="0"/>
              </a:rPr>
              <a:t>плоская спина — III;</a:t>
            </a: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ru-RU" sz="1600" b="0" i="0" u="none" strike="noStrike" cap="none" normalizeH="0" baseline="0" dirty="0" smtClean="0">
                <a:ln>
                  <a:noFill/>
                </a:ln>
                <a:solidFill>
                  <a:srgbClr val="000000"/>
                </a:solidFill>
                <a:effectLst/>
                <a:latin typeface="Arial" charset="0"/>
                <a:cs typeface="Arial" charset="0"/>
              </a:rPr>
              <a:t>плоско-вогнутая спина — IV;</a:t>
            </a:r>
          </a:p>
          <a:p>
            <a:pPr marL="0" marR="0" lvl="0" indent="0" algn="l" defTabSz="914400" rtl="0" eaLnBrk="0" fontAlgn="base" latinLnBrk="0" hangingPunct="0">
              <a:lnSpc>
                <a:spcPct val="100000"/>
              </a:lnSpc>
              <a:spcBef>
                <a:spcPct val="0"/>
              </a:spcBef>
              <a:spcAft>
                <a:spcPct val="0"/>
              </a:spcAft>
              <a:buClrTx/>
              <a:buSzTx/>
              <a:buFontTx/>
              <a:buAutoNum type="arabicPeriod" startAt="5"/>
              <a:tabLst/>
            </a:pPr>
            <a:r>
              <a:rPr kumimoji="0" lang="ru-RU" sz="1600" b="0" i="0" u="none" strike="noStrike" cap="none" normalizeH="0" baseline="0" dirty="0" smtClean="0">
                <a:ln>
                  <a:noFill/>
                </a:ln>
                <a:solidFill>
                  <a:srgbClr val="000000"/>
                </a:solidFill>
                <a:effectLst/>
                <a:latin typeface="Arial" charset="0"/>
                <a:cs typeface="Arial" charset="0"/>
              </a:rPr>
              <a:t>вогнуто-круглая спина — V.                                                          </a:t>
            </a:r>
            <a:r>
              <a:rPr kumimoji="0" lang="en-US" sz="1600" b="0" i="0" u="none" strike="noStrike" cap="none" normalizeH="0" baseline="0" dirty="0" smtClean="0">
                <a:ln>
                  <a:noFill/>
                </a:ln>
                <a:solidFill>
                  <a:srgbClr val="000000"/>
                </a:solidFill>
                <a:effectLst/>
                <a:latin typeface="Arial" charset="0"/>
                <a:cs typeface="Arial" charset="0"/>
              </a:rPr>
              <a:t>I       II      III     IV      V</a:t>
            </a:r>
            <a:endParaRPr kumimoji="0" lang="ru-RU" sz="1600"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tabLst/>
            </a:pPr>
            <a:endParaRPr kumimoji="0" lang="ru-RU" sz="1600"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rgbClr val="000000"/>
                </a:solidFill>
                <a:effectLst/>
                <a:latin typeface="Arial" charset="0"/>
                <a:cs typeface="Arial" charset="0"/>
              </a:rPr>
              <a:t>     Круглая спина (сутулость) представляет собой усиление грудного </a:t>
            </a:r>
            <a:r>
              <a:rPr kumimoji="0" lang="ru-RU" sz="1600" b="0" i="0" u="none" strike="noStrike" cap="none" normalizeH="0" baseline="0" dirty="0" smtClean="0">
                <a:ln>
                  <a:noFill/>
                </a:ln>
                <a:solidFill>
                  <a:srgbClr val="0B0080"/>
                </a:solidFill>
                <a:effectLst/>
                <a:latin typeface="Arial" charset="0"/>
                <a:cs typeface="Arial" charset="0"/>
                <a:hlinkClick r:id="rId3" tooltip="Кифоз"/>
              </a:rPr>
              <a:t>кифоза</a:t>
            </a:r>
            <a:r>
              <a:rPr kumimoji="0" lang="ru-RU" sz="1600" b="0" i="0" u="none" strike="noStrike" cap="none" normalizeH="0" baseline="0" dirty="0" smtClean="0">
                <a:ln>
                  <a:noFill/>
                </a:ln>
                <a:solidFill>
                  <a:srgbClr val="000000"/>
                </a:solidFill>
                <a:effectLst/>
                <a:latin typeface="Arial" charset="0"/>
                <a:cs typeface="Arial" charset="0"/>
              </a:rPr>
              <a:t>. Если он сильно выражен и захватывает часть поясничного отдела, спина называется тотально-круглой.</a:t>
            </a:r>
          </a:p>
          <a:p>
            <a:pPr marL="0" marR="0" lvl="0" indent="0" algn="l" defTabSz="914400" rtl="0" eaLnBrk="0" fontAlgn="base" latinLnBrk="0" hangingPunct="0">
              <a:lnSpc>
                <a:spcPct val="100000"/>
              </a:lnSpc>
              <a:spcBef>
                <a:spcPct val="0"/>
              </a:spcBef>
              <a:spcAft>
                <a:spcPct val="0"/>
              </a:spcAft>
              <a:buClrTx/>
              <a:buSzTx/>
              <a:tabLst/>
            </a:pPr>
            <a:endParaRPr kumimoji="0" lang="ru-RU" sz="1600"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rgbClr val="000000"/>
                </a:solidFill>
                <a:effectLst/>
                <a:latin typeface="Arial" charset="0"/>
                <a:cs typeface="Arial" charset="0"/>
              </a:rPr>
              <a:t>     Плоская спина характеризуется сглаженностью всех физиологических изгибов </a:t>
            </a:r>
            <a:r>
              <a:rPr kumimoji="0" lang="ru-RU" sz="1600" b="0" i="0" u="sng" strike="noStrike" cap="none" normalizeH="0" baseline="0" dirty="0" smtClean="0">
                <a:ln>
                  <a:noFill/>
                </a:ln>
                <a:solidFill>
                  <a:srgbClr val="0B0080"/>
                </a:solidFill>
                <a:effectLst/>
                <a:latin typeface="Arial" charset="0"/>
                <a:cs typeface="Arial" charset="0"/>
                <a:hlinkClick r:id="rId4" tooltip="Позвоночник"/>
              </a:rPr>
              <a:t>позвоночного столба</a:t>
            </a:r>
            <a:r>
              <a:rPr kumimoji="0" lang="ru-RU" sz="1600" b="0" i="0" u="none" strike="noStrike" cap="none" normalizeH="0" baseline="0" dirty="0" smtClean="0">
                <a:ln>
                  <a:noFill/>
                </a:ln>
                <a:solidFill>
                  <a:srgbClr val="000000"/>
                </a:solidFill>
                <a:effectLst/>
                <a:latin typeface="Arial" charset="0"/>
                <a:cs typeface="Arial" charset="0"/>
              </a:rPr>
              <a:t> и уменьшением угла наклона </a:t>
            </a:r>
            <a:r>
              <a:rPr kumimoji="0" lang="ru-RU" sz="1600" b="0" i="0" u="none" strike="noStrike" cap="none" normalizeH="0" baseline="0" dirty="0" smtClean="0">
                <a:ln>
                  <a:noFill/>
                </a:ln>
                <a:solidFill>
                  <a:srgbClr val="0B0080"/>
                </a:solidFill>
                <a:effectLst/>
                <a:latin typeface="Arial" charset="0"/>
                <a:cs typeface="Arial" charset="0"/>
                <a:hlinkClick r:id="rId5" tooltip="Таз (анатомия)"/>
              </a:rPr>
              <a:t>таза</a:t>
            </a:r>
            <a:r>
              <a:rPr kumimoji="0" lang="ru-RU" sz="1600" b="0" i="0" u="none" strike="noStrike" cap="none" normalizeH="0" baseline="0" dirty="0" smtClean="0">
                <a:ln>
                  <a:noFill/>
                </a:ln>
                <a:solidFill>
                  <a:srgbClr val="000000"/>
                </a:solidFill>
                <a:effectLst/>
                <a:latin typeface="Arial" charset="0"/>
                <a:cs typeface="Arial" charset="0"/>
              </a:rPr>
              <a:t>: грудная клетка уплощена; рессорная функция при этом страдает. Плоская спина часто сопровождается боковыми искривлениями позвоночного столба — </a:t>
            </a:r>
            <a:r>
              <a:rPr kumimoji="0" lang="ru-RU" sz="1600" b="0" i="0" u="none" strike="noStrike" cap="none" normalizeH="0" baseline="0" dirty="0" smtClean="0">
                <a:ln>
                  <a:noFill/>
                </a:ln>
                <a:solidFill>
                  <a:srgbClr val="0B0080"/>
                </a:solidFill>
                <a:effectLst/>
                <a:latin typeface="Arial" charset="0"/>
                <a:cs typeface="Arial" charset="0"/>
                <a:hlinkClick r:id="rId6" tooltip="Сколиоз"/>
              </a:rPr>
              <a:t>сколиозами</a:t>
            </a:r>
            <a:r>
              <a:rPr kumimoji="0" lang="ru-RU" sz="1600" b="0" i="0" u="none" strike="noStrike" cap="none" normalizeH="0" baseline="0" dirty="0" smtClean="0">
                <a:ln>
                  <a:noFill/>
                </a:ln>
                <a:solidFill>
                  <a:srgbClr val="000000"/>
                </a:solidFill>
                <a:effectLst/>
                <a:latin typeface="Arial" charset="0"/>
                <a:cs typeface="Arial" charset="0"/>
              </a:rPr>
              <a:t>.</a:t>
            </a:r>
          </a:p>
          <a:p>
            <a:pPr marL="0" marR="0" lvl="0" indent="0" algn="l" defTabSz="914400" rtl="0" eaLnBrk="0" fontAlgn="base" latinLnBrk="0" hangingPunct="0">
              <a:lnSpc>
                <a:spcPct val="100000"/>
              </a:lnSpc>
              <a:spcBef>
                <a:spcPct val="0"/>
              </a:spcBef>
              <a:spcAft>
                <a:spcPct val="0"/>
              </a:spcAft>
              <a:buClrTx/>
              <a:buSzTx/>
              <a:tabLst/>
            </a:pPr>
            <a:endParaRPr kumimoji="0" lang="ru-RU" sz="1600"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rgbClr val="000000"/>
                </a:solidFill>
                <a:effectLst/>
                <a:latin typeface="Arial" charset="0"/>
                <a:cs typeface="Arial" charset="0"/>
              </a:rPr>
              <a:t>      При плоско-вогнутой спине усилен только поясничный </a:t>
            </a:r>
            <a:r>
              <a:rPr kumimoji="0" lang="ru-RU" sz="1600" b="0" i="0" u="none" strike="noStrike" cap="none" normalizeH="0" baseline="0" dirty="0" smtClean="0">
                <a:ln>
                  <a:noFill/>
                </a:ln>
                <a:solidFill>
                  <a:srgbClr val="0B0080"/>
                </a:solidFill>
                <a:effectLst/>
                <a:latin typeface="Arial" charset="0"/>
                <a:cs typeface="Arial" charset="0"/>
                <a:hlinkClick r:id="rId7" tooltip="Лордоз"/>
              </a:rPr>
              <a:t>лордоз</a:t>
            </a:r>
            <a:r>
              <a:rPr kumimoji="0" lang="ru-RU" sz="1600" b="0" i="0" u="none" strike="noStrike" cap="none" normalizeH="0" baseline="0" dirty="0" smtClean="0">
                <a:ln>
                  <a:noFill/>
                </a:ln>
                <a:solidFill>
                  <a:srgbClr val="000000"/>
                </a:solidFill>
                <a:effectLst/>
                <a:latin typeface="Arial" charset="0"/>
                <a:cs typeface="Arial" charset="0"/>
              </a:rPr>
              <a:t>.</a:t>
            </a:r>
          </a:p>
          <a:p>
            <a:pPr marL="0" marR="0" lvl="0" indent="0" algn="l" defTabSz="914400" rtl="0" eaLnBrk="0" fontAlgn="base" latinLnBrk="0" hangingPunct="0">
              <a:lnSpc>
                <a:spcPct val="100000"/>
              </a:lnSpc>
              <a:spcBef>
                <a:spcPct val="0"/>
              </a:spcBef>
              <a:spcAft>
                <a:spcPct val="0"/>
              </a:spcAft>
              <a:buClrTx/>
              <a:buSzTx/>
              <a:tabLst/>
            </a:pPr>
            <a:endParaRPr kumimoji="0" lang="ru-RU" sz="1600"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rgbClr val="000000"/>
                </a:solidFill>
                <a:effectLst/>
                <a:latin typeface="Arial" charset="0"/>
                <a:cs typeface="Arial" charset="0"/>
              </a:rPr>
              <a:t>      При кругло-вогнутой (седловидной) спине одновременно усилены грудной </a:t>
            </a:r>
            <a:r>
              <a:rPr kumimoji="0" lang="ru-RU" sz="1600" b="0" i="0" u="none" strike="noStrike" cap="none" normalizeH="0" baseline="0" dirty="0" smtClean="0">
                <a:ln>
                  <a:noFill/>
                </a:ln>
                <a:solidFill>
                  <a:srgbClr val="0B0080"/>
                </a:solidFill>
                <a:effectLst/>
                <a:latin typeface="Arial" charset="0"/>
                <a:cs typeface="Arial" charset="0"/>
                <a:hlinkClick r:id="rId3" tooltip="Кифоз"/>
              </a:rPr>
              <a:t>кифоз</a:t>
            </a:r>
            <a:r>
              <a:rPr kumimoji="0" lang="ru-RU" sz="1600" b="0" i="0" u="none" strike="noStrike" cap="none" normalizeH="0" baseline="0" dirty="0" smtClean="0">
                <a:ln>
                  <a:noFill/>
                </a:ln>
                <a:solidFill>
                  <a:srgbClr val="000000"/>
                </a:solidFill>
                <a:effectLst/>
                <a:latin typeface="Arial" charset="0"/>
                <a:cs typeface="Arial" charset="0"/>
              </a:rPr>
              <a:t> и поясничный </a:t>
            </a:r>
            <a:r>
              <a:rPr kumimoji="0" lang="ru-RU" sz="1600" b="0" i="0" u="none" strike="noStrike" cap="none" normalizeH="0" baseline="0" dirty="0" smtClean="0">
                <a:ln>
                  <a:noFill/>
                </a:ln>
                <a:solidFill>
                  <a:srgbClr val="0B0080"/>
                </a:solidFill>
                <a:effectLst/>
                <a:latin typeface="Arial" charset="0"/>
                <a:cs typeface="Arial" charset="0"/>
                <a:hlinkClick r:id="rId7" tooltip="Лордоз"/>
              </a:rPr>
              <a:t>лордоз</a:t>
            </a:r>
            <a:r>
              <a:rPr kumimoji="0" lang="ru-RU" sz="1600" b="0" i="0" u="none" strike="noStrike" cap="none" normalizeH="0" baseline="0" dirty="0" smtClean="0">
                <a:ln>
                  <a:noFill/>
                </a:ln>
                <a:solidFill>
                  <a:srgbClr val="000000"/>
                </a:solidFill>
                <a:effectLst/>
                <a:latin typeface="Arial" charset="0"/>
                <a:cs typeface="Arial"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100" b="0" i="0" u="none" strike="noStrike" cap="none" normalizeH="0" baseline="0" dirty="0" smtClean="0">
              <a:ln>
                <a:noFill/>
              </a:ln>
              <a:solidFill>
                <a:srgbClr val="0B0080"/>
              </a:solidFill>
              <a:effectLst/>
              <a:latin typeface="Arial" charset="0"/>
              <a:cs typeface="Arial" charset="0"/>
            </a:endParaRPr>
          </a:p>
        </p:txBody>
      </p:sp>
      <p:pic>
        <p:nvPicPr>
          <p:cNvPr id="1030" name="Picture 6" descr="http://upload.wikimedia.org/wikipedia/commons/thumb/7/75/Posture_types_%28vertebral_column%29.jpg/250px-Posture_types_%28vertebral_column%29.jpg">
            <a:hlinkClick r:id="rId2"/>
          </p:cNvPr>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6372200" y="548680"/>
            <a:ext cx="2381250" cy="2088232"/>
          </a:xfrm>
          <a:prstGeom prst="rect">
            <a:avLst/>
          </a:prstGeom>
          <a:noFill/>
          <a:extLst>
            <a:ext uri="{909E8E84-426E-40DD-AFC4-6F175D3DCCD1}">
              <a14:hiddenFill xmlns:a14="http://schemas.microsoft.com/office/drawing/2010/main" xmlns="">
                <a:solidFill>
                  <a:srgbClr val="FFFFFF"/>
                </a:solidFill>
              </a14:hiddenFill>
            </a:ext>
          </a:extLst>
        </p:spPr>
      </p:pic>
      <p:pic>
        <p:nvPicPr>
          <p:cNvPr id="1031" name="Picture 7" descr="http://bits.wikimedia.org/static-1.21wmf11/skins/common/images/magnify-clip.png">
            <a:hlinkClick r:id="rId9" tooltip="Увеличить"/>
          </p:cNvPr>
          <p:cNvPicPr>
            <a:picLocks noChangeAspect="1" noChangeArrowheads="1"/>
          </p:cNvPicPr>
          <p:nvPr/>
        </p:nvPicPr>
        <p:blipFill>
          <a:blip r:embed="rId10">
            <a:extLst>
              <a:ext uri="{28A0092B-C50C-407E-A947-70E740481C1C}">
                <a14:useLocalDpi xmlns:a14="http://schemas.microsoft.com/office/drawing/2010/main" xmlns="" val="0"/>
              </a:ext>
            </a:extLst>
          </a:blip>
          <a:srcRect/>
          <a:stretch>
            <a:fillRect/>
          </a:stretch>
        </p:blipFill>
        <p:spPr bwMode="auto">
          <a:xfrm>
            <a:off x="282575" y="-758825"/>
            <a:ext cx="142875" cy="1047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19794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75656" y="175788"/>
            <a:ext cx="6569840" cy="57606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Скругленный прямоугольник 1"/>
          <p:cNvSpPr/>
          <p:nvPr/>
        </p:nvSpPr>
        <p:spPr>
          <a:xfrm>
            <a:off x="1348752" y="5936428"/>
            <a:ext cx="6696744" cy="7329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t>I         II       III       IV        V</a:t>
            </a:r>
            <a:endParaRPr lang="ru-RU" sz="4000" b="1" dirty="0"/>
          </a:p>
        </p:txBody>
      </p:sp>
    </p:spTree>
    <p:extLst>
      <p:ext uri="{BB962C8B-B14F-4D97-AF65-F5344CB8AC3E}">
        <p14:creationId xmlns:p14="http://schemas.microsoft.com/office/powerpoint/2010/main" xmlns="" val="510113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964488" cy="6740307"/>
          </a:xfrm>
          <a:prstGeom prst="rect">
            <a:avLst/>
          </a:prstGeom>
        </p:spPr>
        <p:txBody>
          <a:bodyPr wrap="square">
            <a:spAutoFit/>
          </a:bodyPr>
          <a:lstStyle/>
          <a:p>
            <a:r>
              <a:rPr lang="ru-RU" dirty="0" smtClean="0"/>
              <a:t>             Плоская </a:t>
            </a:r>
            <a:r>
              <a:rPr lang="ru-RU" dirty="0"/>
              <a:t>спина – это такое нарушение осанки, при котором все физиологические изгибы позвоночника уменьшены и позвоночный столб приближается к прямой линии во всех плоскостях. Грудной кифоз выражен плохо, поясничный лордоз уплощен, отмечается уплощение и всей грудной клетки.</a:t>
            </a:r>
          </a:p>
          <a:p>
            <a:r>
              <a:rPr lang="ru-RU" dirty="0"/>
              <a:t>Такой дефект осанки встречается преимущественно у отстающих в развитии и ослабленных детей. Но он может возникнуть и у очень быстро растущих детей из-за того, что мышечная система не успевает развиваться соответственно быстро растущим костям скелета. Дети с таким нарушением осанки довольно плохо переносят длительные статические нагрузки. Они не могут долго удерживать тело в одном положении и быстро устают. Из-за того что рессорная функция позвоночника при такой осанке снижена, происходят постоянные микротравмы головного и спинного мозга, а это вызывает постоянную усталость и головные боли.</a:t>
            </a:r>
          </a:p>
          <a:p>
            <a:r>
              <a:rPr lang="ru-RU" dirty="0"/>
              <a:t>Характерный внешний вид ребенка с нарушением осанки в виде плоской спины:</a:t>
            </a:r>
          </a:p>
          <a:p>
            <a:r>
              <a:rPr lang="ru-RU" dirty="0"/>
              <a:t>♦ прямое расположение головы;</a:t>
            </a:r>
          </a:p>
          <a:p>
            <a:r>
              <a:rPr lang="ru-RU" dirty="0"/>
              <a:t>♦ длинная шея;</a:t>
            </a:r>
          </a:p>
          <a:p>
            <a:r>
              <a:rPr lang="ru-RU" dirty="0"/>
              <a:t>♦ плечи опущены и слегка сдвинуты вперед;</a:t>
            </a:r>
          </a:p>
          <a:p>
            <a:r>
              <a:rPr lang="ru-RU" dirty="0"/>
              <a:t>♦ грудная клетка плоская;</a:t>
            </a:r>
          </a:p>
          <a:p>
            <a:r>
              <a:rPr lang="ru-RU" dirty="0"/>
              <a:t>♦ лопатки крыловидно отстают от спины;</a:t>
            </a:r>
          </a:p>
          <a:p>
            <a:r>
              <a:rPr lang="ru-RU" dirty="0"/>
              <a:t>♦ плоский живот;</a:t>
            </a:r>
          </a:p>
          <a:p>
            <a:r>
              <a:rPr lang="ru-RU" dirty="0"/>
              <a:t>♦ плоские ягодицы.</a:t>
            </a:r>
          </a:p>
          <a:p>
            <a:r>
              <a:rPr lang="ru-RU" dirty="0"/>
              <a:t>У детей с плоской спиной в дальнейшем довольно часто развиваются искривления позвоночника в сторону (сколиотическая болезнь).</a:t>
            </a:r>
          </a:p>
        </p:txBody>
      </p:sp>
    </p:spTree>
    <p:extLst>
      <p:ext uri="{BB962C8B-B14F-4D97-AF65-F5344CB8AC3E}">
        <p14:creationId xmlns:p14="http://schemas.microsoft.com/office/powerpoint/2010/main" xmlns="" val="3087451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1608" y="188640"/>
            <a:ext cx="8712968" cy="6186309"/>
          </a:xfrm>
          <a:prstGeom prst="rect">
            <a:avLst/>
          </a:prstGeom>
        </p:spPr>
        <p:txBody>
          <a:bodyPr wrap="square">
            <a:spAutoFit/>
          </a:bodyPr>
          <a:lstStyle/>
          <a:p>
            <a:pPr algn="ctr"/>
            <a:r>
              <a:rPr lang="ru-RU" dirty="0"/>
              <a:t>Плосковогнутая </a:t>
            </a:r>
            <a:r>
              <a:rPr lang="ru-RU" dirty="0" smtClean="0"/>
              <a:t>спина</a:t>
            </a:r>
          </a:p>
          <a:p>
            <a:pPr algn="ctr"/>
            <a:endParaRPr lang="ru-RU" dirty="0"/>
          </a:p>
          <a:p>
            <a:r>
              <a:rPr lang="ru-RU" dirty="0" smtClean="0"/>
              <a:t>              Нарушение </a:t>
            </a:r>
            <a:r>
              <a:rPr lang="ru-RU" dirty="0"/>
              <a:t>осанки в виде плосковогнутой спины формируется в результате уплощения шейного и грудного отделов позвоночника в сочетании с резким увеличением поясничного изгиба выпуклостью вперед, который распространяется даже на нижний грудной отдел позвоночника. Это сопровождается выраженной </a:t>
            </a:r>
            <a:r>
              <a:rPr lang="ru-RU" dirty="0" smtClean="0"/>
              <a:t>отставленностью  </a:t>
            </a:r>
            <a:r>
              <a:rPr lang="ru-RU" dirty="0"/>
              <a:t>ягодиц. Грудная клетка узкая. При этом нарушении осанки отличительной особенностью является неравномерный тонус мышц спины. В верхней части спины они ослаблены и растянуты, а в нижней, наоборот, напряжены и укорочены. Также изменены мышцы брюшного пресса и ягодичной области – тоже ослаблены и растянуты. Кроме того, изменениям подвержены и мышцы бедер: на передней поверхности они укорочены и напряжены, а на задней – расслаблены и растянуты</a:t>
            </a:r>
            <a:r>
              <a:rPr lang="ru-RU" dirty="0" smtClean="0"/>
              <a:t>.</a:t>
            </a:r>
          </a:p>
          <a:p>
            <a:endParaRPr lang="ru-RU" dirty="0"/>
          </a:p>
          <a:p>
            <a:r>
              <a:rPr lang="ru-RU" dirty="0"/>
              <a:t>Характерный внешний вид ребенка с плосковогнутой спиной:</a:t>
            </a:r>
          </a:p>
          <a:p>
            <a:r>
              <a:rPr lang="ru-RU" dirty="0"/>
              <a:t>♦ голова слегка опущена</a:t>
            </a:r>
            <a:r>
              <a:rPr lang="ru-RU" dirty="0" smtClean="0"/>
              <a:t>;</a:t>
            </a:r>
          </a:p>
          <a:p>
            <a:r>
              <a:rPr lang="ru-RU" dirty="0" smtClean="0"/>
              <a:t>♦ </a:t>
            </a:r>
            <a:r>
              <a:rPr lang="ru-RU" dirty="0"/>
              <a:t>плечи опущены и слегка сдвинуты вперед;</a:t>
            </a:r>
          </a:p>
          <a:p>
            <a:r>
              <a:rPr lang="ru-RU" dirty="0" smtClean="0"/>
              <a:t>♦ </a:t>
            </a:r>
            <a:r>
              <a:rPr lang="ru-RU" dirty="0"/>
              <a:t>плоская грудная клетка;</a:t>
            </a:r>
          </a:p>
          <a:p>
            <a:r>
              <a:rPr lang="ru-RU" dirty="0"/>
              <a:t>♦ живот выступает вперед и отвисает;</a:t>
            </a:r>
          </a:p>
          <a:p>
            <a:r>
              <a:rPr lang="ru-RU" dirty="0"/>
              <a:t>♦ поясница сильно выгнута вперед;</a:t>
            </a:r>
          </a:p>
          <a:p>
            <a:r>
              <a:rPr lang="ru-RU" dirty="0"/>
              <a:t>♦ ягодицы выступают.</a:t>
            </a:r>
          </a:p>
        </p:txBody>
      </p:sp>
    </p:spTree>
    <p:extLst>
      <p:ext uri="{BB962C8B-B14F-4D97-AF65-F5344CB8AC3E}">
        <p14:creationId xmlns:p14="http://schemas.microsoft.com/office/powerpoint/2010/main" xmlns="" val="11908040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8252" y="188640"/>
            <a:ext cx="8784976" cy="6494085"/>
          </a:xfrm>
          <a:prstGeom prst="rect">
            <a:avLst/>
          </a:prstGeom>
        </p:spPr>
        <p:txBody>
          <a:bodyPr wrap="square">
            <a:spAutoFit/>
          </a:bodyPr>
          <a:lstStyle/>
          <a:p>
            <a:pPr algn="ctr"/>
            <a:r>
              <a:rPr lang="ru-RU" sz="1600" dirty="0"/>
              <a:t>Кругловогнутая </a:t>
            </a:r>
            <a:r>
              <a:rPr lang="ru-RU" sz="1600" dirty="0" smtClean="0"/>
              <a:t>спина</a:t>
            </a:r>
          </a:p>
          <a:p>
            <a:pPr algn="ctr"/>
            <a:endParaRPr lang="ru-RU" sz="1600" dirty="0"/>
          </a:p>
          <a:p>
            <a:r>
              <a:rPr lang="ru-RU" sz="1600" dirty="0"/>
              <a:t>Из названия становится понятно, что данный дефект осанки сочетает в себе признаки круглой спины, то есть усиление грудного изгиба позвоночника выпуклостью назад, и поясничного лордоза, то есть увеличение прогиба позвоночника в поясничном отделе выпуклостью вперед. Поэтому второе название данного дефекта – кифолордотическая осанка. Таким образом, все изгибы позвоночника становятся увеличенными. Различные группы мышц туловища при этом дефекте осанки находятся в таком состоянии: мышцы верхней части спины растянуты, брюшного пресса – растянуты еще больше, верхней части груди – сокращены, меж-реберные в нижней части груди – растянуты, ягодиц и задней поверхности бедер – растянуты, передней поверхности бедер – сокращены. В результате этого нарушается работа внутренних органов, расположенных в грудной клетке и брюшной полости (легких, сердца, пищеварительного тракта). Ведь из-за укорочения и уплощения грудной клетки уменьшается ее подвижность, необходимая для хорошей работы легких и сердца, а из-за слабости мышц передней брюшной стенки нарушается нормальное взаимное расположение органов пищеварения</a:t>
            </a:r>
            <a:r>
              <a:rPr lang="ru-RU" sz="1600" dirty="0" smtClean="0"/>
              <a:t>.</a:t>
            </a:r>
          </a:p>
          <a:p>
            <a:endParaRPr lang="ru-RU" sz="1600" dirty="0"/>
          </a:p>
          <a:p>
            <a:r>
              <a:rPr lang="ru-RU" sz="1600" dirty="0"/>
              <a:t>Характерный внешний вид ребенка с кругловогнутой спиной:</a:t>
            </a:r>
          </a:p>
          <a:p>
            <a:r>
              <a:rPr lang="ru-RU" sz="1600" dirty="0"/>
              <a:t>♦ голова, шея и плечи наклонены вперед;</a:t>
            </a:r>
          </a:p>
          <a:p>
            <a:r>
              <a:rPr lang="ru-RU" sz="1600" dirty="0"/>
              <a:t>♦ плечи приподняты и слегка сведены вперед;</a:t>
            </a:r>
          </a:p>
          <a:p>
            <a:r>
              <a:rPr lang="ru-RU" sz="1600" dirty="0"/>
              <a:t>♦ лопатки крыловидно выступают сзади;</a:t>
            </a:r>
          </a:p>
          <a:p>
            <a:r>
              <a:rPr lang="ru-RU" sz="1600" dirty="0"/>
              <a:t>♦ грудная клетка спереди запавшая;</a:t>
            </a:r>
          </a:p>
          <a:p>
            <a:r>
              <a:rPr lang="ru-RU" sz="1600" dirty="0"/>
              <a:t>♦ живот сильно отвисает и выставлен вперед;</a:t>
            </a:r>
          </a:p>
          <a:p>
            <a:r>
              <a:rPr lang="ru-RU" sz="1600" dirty="0"/>
              <a:t>♦ ягодицы выступают;</a:t>
            </a:r>
          </a:p>
          <a:p>
            <a:r>
              <a:rPr lang="ru-RU" sz="1600" dirty="0"/>
              <a:t>♦ колени максимально разогнуты, иногда даже переразогнуты, чтобы поддерживать баланс.</a:t>
            </a:r>
          </a:p>
        </p:txBody>
      </p:sp>
    </p:spTree>
    <p:extLst>
      <p:ext uri="{BB962C8B-B14F-4D97-AF65-F5344CB8AC3E}">
        <p14:creationId xmlns:p14="http://schemas.microsoft.com/office/powerpoint/2010/main" xmlns="" val="12034733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640960" cy="6494085"/>
          </a:xfrm>
          <a:prstGeom prst="rect">
            <a:avLst/>
          </a:prstGeom>
        </p:spPr>
        <p:txBody>
          <a:bodyPr wrap="square">
            <a:spAutoFit/>
          </a:bodyPr>
          <a:lstStyle/>
          <a:p>
            <a:r>
              <a:rPr lang="ru-RU" sz="1600" dirty="0" smtClean="0"/>
              <a:t>           </a:t>
            </a:r>
            <a:r>
              <a:rPr lang="ru-RU" sz="1600" dirty="0" err="1" smtClean="0"/>
              <a:t>Гиперкифоз</a:t>
            </a:r>
            <a:r>
              <a:rPr lang="ru-RU" sz="1600" dirty="0"/>
              <a:t>, иначе круглая спина или тотальный кифоз, формируется при усугублении сутулой осанки. Данный вид нарушения осанки характеризуется стойким чрезмерным увеличением изгиба грудного отдела позвоночника (грудного кифоза) на всем его протяжении назад. При этом поясничный лордоз (изгиб позвоночника выпуклостью вперед) отсутствует. Шейный отдел позвоночника частично, а у дошкольников довольно часто и полностью, вместо лордоза приобретает кифоз. Отклонение центра тяжести туловища от средней линии компенсируется полусогнутым в коленных суставах положением ног.</a:t>
            </a:r>
          </a:p>
          <a:p>
            <a:r>
              <a:rPr lang="ru-RU" sz="1600" dirty="0"/>
              <a:t>При грудном </a:t>
            </a:r>
            <a:r>
              <a:rPr lang="ru-RU" sz="1600" dirty="0" err="1"/>
              <a:t>гиперкифозе</a:t>
            </a:r>
            <a:r>
              <a:rPr lang="ru-RU" sz="1600" dirty="0"/>
              <a:t> мышцы спины растянуты, грудные мышцы в верхней части груди напряжены и укорочены, а мышцы брюшного пресса ослаблены</a:t>
            </a:r>
            <a:r>
              <a:rPr lang="ru-RU" sz="1600" dirty="0" smtClean="0"/>
              <a:t>.</a:t>
            </a:r>
          </a:p>
          <a:p>
            <a:endParaRPr lang="ru-RU" sz="1600" dirty="0"/>
          </a:p>
          <a:p>
            <a:r>
              <a:rPr lang="ru-RU" sz="1600" dirty="0"/>
              <a:t>Данный тип нарушения осанки внешне легко отличить по следующим признакам:</a:t>
            </a:r>
          </a:p>
          <a:p>
            <a:r>
              <a:rPr lang="ru-RU" sz="1600" dirty="0"/>
              <a:t>♦ голова и шея наклонены вперед;</a:t>
            </a:r>
          </a:p>
          <a:p>
            <a:r>
              <a:rPr lang="ru-RU" sz="1600" dirty="0"/>
              <a:t>♦ остистый отросток 7-го шейного позвонка выступает;</a:t>
            </a:r>
          </a:p>
          <a:p>
            <a:r>
              <a:rPr lang="ru-RU" sz="1600" dirty="0"/>
              <a:t>♦ плечи приподняты и сведены вперед;</a:t>
            </a:r>
          </a:p>
          <a:p>
            <a:r>
              <a:rPr lang="ru-RU" sz="1600" dirty="0"/>
              <a:t>♦ затруднено </a:t>
            </a:r>
            <a:r>
              <a:rPr lang="ru-RU" sz="1600" dirty="0" err="1"/>
              <a:t>полноамплитудное</a:t>
            </a:r>
            <a:r>
              <a:rPr lang="ru-RU" sz="1600" dirty="0"/>
              <a:t> вращательное движение в плечевых суставах;</a:t>
            </a:r>
          </a:p>
          <a:p>
            <a:r>
              <a:rPr lang="ru-RU" sz="1600" dirty="0"/>
              <a:t>♦ грудь западает;</a:t>
            </a:r>
          </a:p>
          <a:p>
            <a:r>
              <a:rPr lang="ru-RU" sz="1600" dirty="0"/>
              <a:t>♦ руки свисают чуть впереди туловища;</a:t>
            </a:r>
          </a:p>
          <a:p>
            <a:r>
              <a:rPr lang="ru-RU" sz="1600" dirty="0"/>
              <a:t>♦ лопатки крыловидно выпячиваются;</a:t>
            </a:r>
          </a:p>
          <a:p>
            <a:r>
              <a:rPr lang="ru-RU" sz="1600" dirty="0"/>
              <a:t>♦ живот выступает вперед;</a:t>
            </a:r>
          </a:p>
          <a:p>
            <a:r>
              <a:rPr lang="ru-RU" sz="1600" dirty="0"/>
              <a:t>♦ ягодицы плоские;</a:t>
            </a:r>
          </a:p>
          <a:p>
            <a:r>
              <a:rPr lang="ru-RU" sz="1600" dirty="0"/>
              <a:t>♦ стоит и ходит ребенок на слегка согнутых ногах.</a:t>
            </a:r>
          </a:p>
          <a:p>
            <a:r>
              <a:rPr lang="ru-RU" sz="1600" i="1" dirty="0" smtClean="0"/>
              <a:t>           Крайняя </a:t>
            </a:r>
            <a:r>
              <a:rPr lang="ru-RU" sz="1600" i="1" dirty="0"/>
              <a:t>степень этого вида нарушения осанки – горб. </a:t>
            </a:r>
            <a:r>
              <a:rPr lang="ru-RU" sz="1600" dirty="0"/>
              <a:t>При этом максимальный изгиб позвоночника в грудном отделе назад является практически острым углом. Кроме того, возможны сочетания кифоза со сколиозом, и тогда наблюдаются искривления позвоночника назад и вправо или влево.</a:t>
            </a:r>
          </a:p>
        </p:txBody>
      </p:sp>
    </p:spTree>
    <p:extLst>
      <p:ext uri="{BB962C8B-B14F-4D97-AF65-F5344CB8AC3E}">
        <p14:creationId xmlns:p14="http://schemas.microsoft.com/office/powerpoint/2010/main" xmlns="" val="3373679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4.xml><?xml version="1.0" encoding="utf-8"?>
<a:theme xmlns:a="http://schemas.openxmlformats.org/drawingml/2006/main" name="2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2579</Words>
  <Application>Microsoft Office PowerPoint</Application>
  <PresentationFormat>Экран (4:3)</PresentationFormat>
  <Paragraphs>139</Paragraphs>
  <Slides>19</Slides>
  <Notes>0</Notes>
  <HiddenSlides>0</HiddenSlides>
  <MMClips>0</MMClips>
  <ScaleCrop>false</ScaleCrop>
  <HeadingPairs>
    <vt:vector size="4" baseType="variant">
      <vt:variant>
        <vt:lpstr>Тема</vt:lpstr>
      </vt:variant>
      <vt:variant>
        <vt:i4>4</vt:i4>
      </vt:variant>
      <vt:variant>
        <vt:lpstr>Заголовки слайдов</vt:lpstr>
      </vt:variant>
      <vt:variant>
        <vt:i4>19</vt:i4>
      </vt:variant>
    </vt:vector>
  </HeadingPairs>
  <TitlesOfParts>
    <vt:vector size="23" baseType="lpstr">
      <vt:lpstr>1_Тема Office</vt:lpstr>
      <vt:lpstr>Тема Office</vt:lpstr>
      <vt:lpstr>Воздушный поток</vt:lpstr>
      <vt:lpstr>2_Тема Office</vt:lpstr>
      <vt:lpstr>Правильная осанка –   залог здоровья</vt:lpstr>
      <vt:lpstr>              ОСАНКА — это привычная поза (вертикальная поза, вертикальное положение тела человека)  в покое и при движении.       «Привычное положение тела» — это то положение тела, которое регулируется бессознательно, на уровне безусловных рефлексов, так называемым двигательным стереотипом.                    Человек имеет только одну, присущую только ему привычную осанку. Осанка обычно ассоциируется с выправкой, привычной позой, манерой держать себя.</vt:lpstr>
      <vt:lpstr>                                                Задачи осанки          Основная задача осанки — предохранение опорно-двигательной системы от перегрузки и травмы за счет рационального выравнивания сегментов тела и баланса мышц.          Осанка выполняет утилитарную задачу. При правильном выравнивании сегментов тела, выполнение простых и сложных движений не вызывает особых проблем, так как при этом амплитуда движений всех суставов максимальна          Осанка является не только соматическим показателем. Она является также показателем психических особенностей человека. Научно доказано влияние осанки на процесс становления личности человека. Человек с хорошей осанкой более уверен в себе, он более привлекает внимание окружающих.  </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Правильная осанка –   залог здоровья</dc:title>
  <dc:creator>АЮНА01</dc:creator>
  <cp:lastModifiedBy>1 младшая №1</cp:lastModifiedBy>
  <cp:revision>11</cp:revision>
  <dcterms:created xsi:type="dcterms:W3CDTF">2013-04-11T05:50:59Z</dcterms:created>
  <dcterms:modified xsi:type="dcterms:W3CDTF">2013-04-11T15:13:41Z</dcterms:modified>
</cp:coreProperties>
</file>