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9" r:id="rId5"/>
    <p:sldId id="258" r:id="rId6"/>
    <p:sldId id="267" r:id="rId7"/>
    <p:sldId id="281" r:id="rId8"/>
    <p:sldId id="259" r:id="rId9"/>
    <p:sldId id="260" r:id="rId10"/>
    <p:sldId id="262" r:id="rId11"/>
    <p:sldId id="264" r:id="rId12"/>
    <p:sldId id="282" r:id="rId13"/>
    <p:sldId id="284" r:id="rId14"/>
    <p:sldId id="265" r:id="rId15"/>
    <p:sldId id="275" r:id="rId16"/>
    <p:sldId id="277" r:id="rId17"/>
    <p:sldId id="269" r:id="rId18"/>
    <p:sldId id="285" r:id="rId19"/>
    <p:sldId id="286" r:id="rId20"/>
    <p:sldId id="272" r:id="rId21"/>
    <p:sldId id="271" r:id="rId22"/>
    <p:sldId id="274" r:id="rId23"/>
    <p:sldId id="268" r:id="rId24"/>
    <p:sldId id="270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DB5"/>
    <a:srgbClr val="7DE9BD"/>
    <a:srgbClr val="D17E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2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5A4-658C-4687-999E-AA33506DD956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7135-DC97-4FB2-B4A4-1A85FFD6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5A4-658C-4687-999E-AA33506DD956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7135-DC97-4FB2-B4A4-1A85FFD6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5A4-658C-4687-999E-AA33506DD956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7135-DC97-4FB2-B4A4-1A85FFD6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5A4-658C-4687-999E-AA33506DD956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7135-DC97-4FB2-B4A4-1A85FFD6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5A4-658C-4687-999E-AA33506DD956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7135-DC97-4FB2-B4A4-1A85FFD6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5A4-658C-4687-999E-AA33506DD956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7135-DC97-4FB2-B4A4-1A85FFD6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5A4-658C-4687-999E-AA33506DD956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7135-DC97-4FB2-B4A4-1A85FFD6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5A4-658C-4687-999E-AA33506DD956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7135-DC97-4FB2-B4A4-1A85FFD6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5A4-658C-4687-999E-AA33506DD956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7135-DC97-4FB2-B4A4-1A85FFD6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5A4-658C-4687-999E-AA33506DD956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7135-DC97-4FB2-B4A4-1A85FFD6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5A4-658C-4687-999E-AA33506DD956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7135-DC97-4FB2-B4A4-1A85FFD6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585A4-658C-4687-999E-AA33506DD956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27135-DC97-4FB2-B4A4-1A85FFD6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y.imagemaster.ru/data/media/2/2323_5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irgif.com/priroda/leto14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fp=0&amp;img_url=http://img-fotki.yandex.ru/get/3309/m2633.1d/0_2b545_919bdfb2_S&amp;iorient=&amp;ih=&amp;icolor=&amp;site=&amp;text=%D0%B3%D0%BE%D0%BB%D1%83%D0%B1%D0%B5%D0%BD%D1%8C%D0%BA%D0%B8%D0%B9%20%D1%87%D0%B8%D1%81%D1%82%D1%8B%D0%B9%20%D0%BF%D0%BE%D0%B4%D1%81%D0%BD%D0%B5%D0%B6%D0%BD%D0%B8%D0%BA%20%D1%86%D0%B2%D0%B5%D1%82%D0%BE%D0%BA%20%D1%84%D0%BE%D1%82%D0%BE&amp;iw=&amp;wp=&amp;pos=3&amp;recent=&amp;type=&amp;isize=&amp;rpt=simage&amp;itype=&amp;nojs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y.imagemaster.ru/data/media/2/2323_5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ooksBackOfSavrasov.jpg?uselang=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phv.ru/levitan/levitan14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dn2.all-art.org/art_20th_century/russian_art/levitan/92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__Microsoft_Office_PowerPoint_97-20031.ppt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images.yandex.ru/yandsearch?fp=0&amp;img_url=http://j.livelib.ru/auface/332401/l/72ac/Oyar_Vatsietis.jpg&amp;iorient=&amp;ih=&amp;icolor=&amp;site=&amp;text=%D0%BF%D0%BE%D1%80%D1%82%D1%80%D0%B5%D1%82%20%D0%BE%D1%8F%D1%80%20%D0%BE%D1%82%D1%82%D0%BE%D0%B2%D0%B8%D1%87%20%D0%B2%D0%B0%D1%86%D0%B8%D0%B5%D1%82%D0%B8%D1%81&amp;iw=&amp;wp=&amp;pos=0&amp;recent=&amp;type=&amp;isize=&amp;rpt=simage&amp;itype=&amp;nojs=1" TargetMode="External"/><Relationship Id="rId7" Type="http://schemas.openxmlformats.org/officeDocument/2006/relationships/hyperlink" Target="http://www.artsunlight.com/NN/N-S0022/N-S0022-0012-portrait-of-the-artist-isaac-levitan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video.yandex.ru/search?filmId=eRkVeZGU8gE&amp;where=all&amp;text=%D0%BF%D0%BE%D1%80%D1%82%D1%80%D0%B5%D1%82%20%D1%87%D0%B0%D0%B9%D0%BA%D0%BE%D0%B2%D1%81%D0%BA%D0%BE%D0%B3%D0%BE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28799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48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Литературное  чтение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1628800"/>
            <a:ext cx="4932040" cy="5229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ru-RU" sz="5400" kern="10" dirty="0" smtClean="0">
              <a:ln w="9525">
                <a:round/>
                <a:headEnd/>
                <a:tailE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ru-RU" sz="5400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Что поэт увидел глазами – а что сердцем?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Изображение 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223371" cy="52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gallery.imagemaster.ru/data/media/2/2323_5.jp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594928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3" descr="Шишкин Иван Иванович. Бурелом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0"/>
            <a:ext cx="4283968" cy="594928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60032" y="2828837"/>
            <a:ext cx="4283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Бурелом </a:t>
            </a:r>
            <a:r>
              <a:rPr lang="ru-RU" sz="2000" b="1" dirty="0" smtClean="0">
                <a:solidFill>
                  <a:srgbClr val="002060"/>
                </a:solidFill>
              </a:rPr>
              <a:t>- деревья, сломанные ветром, обычно ниже расположения кроны.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967335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Валежник – </a:t>
            </a:r>
            <a:r>
              <a:rPr lang="ru-RU" b="1" dirty="0" smtClean="0">
                <a:solidFill>
                  <a:srgbClr val="002060"/>
                </a:solidFill>
              </a:rPr>
              <a:t>это сухие сучья, деревья, ветки, упавшие на землю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irgif.com/10/leto14_small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848872" cy="4176464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Вот как этот мир видит великий японский поэт  </a:t>
            </a:r>
            <a:r>
              <a:rPr lang="ru-RU" b="1" dirty="0" err="1" smtClean="0">
                <a:solidFill>
                  <a:srgbClr val="C00000"/>
                </a:solidFill>
              </a:rPr>
              <a:t>Бисё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О, сколько их на полях!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Но каждый цветет по-своему -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этом высший подвиг цветка.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 smtClean="0">
                <a:solidFill>
                  <a:srgbClr val="002060"/>
                </a:solidFill>
              </a:rPr>
              <a:t>лесной проталинке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Вырос цветик маленький.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Прячется в валежник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Голубенький…</a:t>
            </a:r>
            <a:endParaRPr lang="ru-RU" dirty="0"/>
          </a:p>
        </p:txBody>
      </p:sp>
      <p:pic>
        <p:nvPicPr>
          <p:cNvPr id="3" name="Рисунок 2" descr="http://im7-tub-ru.yandex.net/i?id=251945601-08-72&amp;n=21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149080"/>
            <a:ext cx="4860032" cy="270892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gallery.imagemaster.ru/data/media/2/2323_5.jp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594928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3" descr="Шишкин Иван Иванович. Бурелом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0"/>
            <a:ext cx="4283968" cy="594928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60032" y="2828837"/>
            <a:ext cx="4283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Бурелом </a:t>
            </a:r>
            <a:r>
              <a:rPr lang="ru-RU" sz="2000" b="1" dirty="0" smtClean="0">
                <a:solidFill>
                  <a:srgbClr val="002060"/>
                </a:solidFill>
              </a:rPr>
              <a:t>- деревья, сломанные ветром, обычно ниже расположения кроны.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967335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Валежник – </a:t>
            </a:r>
            <a:r>
              <a:rPr lang="ru-RU" b="1" dirty="0" smtClean="0">
                <a:solidFill>
                  <a:srgbClr val="002060"/>
                </a:solidFill>
              </a:rPr>
              <a:t>это сухие сучья, деревья, ветки, упавшие на землю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ru-RU" sz="4800" b="1" dirty="0" err="1" smtClean="0">
                <a:solidFill>
                  <a:srgbClr val="C00000"/>
                </a:solidFill>
              </a:rPr>
              <a:t>Ояр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Оттович</a:t>
            </a:r>
            <a:r>
              <a:rPr lang="ru-RU" sz="4800" b="1" smtClean="0">
                <a:solidFill>
                  <a:srgbClr val="C00000"/>
                </a:solidFill>
              </a:rPr>
              <a:t> Вациетис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родился в </a:t>
            </a:r>
            <a:r>
              <a:rPr lang="ru-RU" sz="3600" b="1" dirty="0" smtClean="0">
                <a:solidFill>
                  <a:srgbClr val="002060"/>
                </a:solidFill>
              </a:rPr>
              <a:t>1933 году в Латвии. Первые свои стихи он напечатал в 17 лет. Окончив школу, будущий поэт поступил в Латвийский государственный университет и всю свою жизнь посвятил литературной деятельности. </a:t>
            </a:r>
            <a:r>
              <a:rPr lang="ru-RU" sz="3600" b="1" dirty="0" err="1" smtClean="0">
                <a:solidFill>
                  <a:srgbClr val="C00000"/>
                </a:solidFill>
              </a:rPr>
              <a:t>Ояр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Оттович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жил в сложное для страны время и писал серьезные стихи для взрослых. Но как внимательный и чуткий человек, поэт  не мог не обращать внимания на природу.</a:t>
            </a: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Попробуй из живого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сделать ещё более живое-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Вот это настоящая работа.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</a:t>
            </a:r>
            <a:r>
              <a:rPr lang="ru-RU" sz="4000" dirty="0" smtClean="0"/>
              <a:t>	</a:t>
            </a:r>
            <a:r>
              <a:rPr lang="ru-RU" sz="4800" b="1" dirty="0" smtClean="0">
                <a:solidFill>
                  <a:srgbClr val="C00000"/>
                </a:solidFill>
              </a:rPr>
              <a:t>Григорий Горин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3" descr="Изображение 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"/>
            <a:ext cx="662473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3244334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>
              <a:solidFill>
                <a:srgbClr val="C00000"/>
              </a:solidFill>
            </a:endParaRPr>
          </a:p>
          <a:p>
            <a:endParaRPr lang="ru-RU" sz="4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Что </a:t>
            </a:r>
            <a:r>
              <a:rPr lang="ru-RU" sz="4800" b="1" dirty="0" smtClean="0">
                <a:solidFill>
                  <a:srgbClr val="C00000"/>
                </a:solidFill>
              </a:rPr>
              <a:t>поэт увидел глазами, 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а </a:t>
            </a:r>
            <a:r>
              <a:rPr lang="ru-RU" sz="4800" b="1" dirty="0" smtClean="0">
                <a:solidFill>
                  <a:srgbClr val="C00000"/>
                </a:solidFill>
              </a:rPr>
              <a:t>что - сердцем?</a:t>
            </a:r>
            <a:endParaRPr lang="ru-RU" sz="4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Художники, поэты, музыканты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002060"/>
                </a:solidFill>
              </a:rPr>
              <a:t>   </a:t>
            </a:r>
            <a:r>
              <a:rPr lang="ru-RU" sz="3600" b="1" dirty="0" smtClean="0">
                <a:solidFill>
                  <a:srgbClr val="002060"/>
                </a:solidFill>
              </a:rPr>
              <a:t>в своем творчестве оживляют и </a:t>
            </a:r>
            <a:r>
              <a:rPr lang="ru-RU" sz="3600" b="1" dirty="0" smtClean="0">
                <a:solidFill>
                  <a:srgbClr val="C00000"/>
                </a:solidFill>
              </a:rPr>
              <a:t>«очеловечивают» </a:t>
            </a:r>
            <a:r>
              <a:rPr lang="ru-RU" sz="3600" b="1" dirty="0" smtClean="0">
                <a:solidFill>
                  <a:srgbClr val="002060"/>
                </a:solidFill>
              </a:rPr>
              <a:t>образы природы и природных явлений.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Живопись,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как и любой вид искусства, - это общение. Художник очень хочет 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  быть понятым, хочет совместного 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  переживания чувств. Ему нужен не просто созерцатель полотен, а зритель с тонко чувствующей душой.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Домашнее задание: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40768"/>
            <a:ext cx="9144000" cy="59093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spcAft>
                <a:spcPts val="0"/>
              </a:spcAft>
            </a:pPr>
            <a:endParaRPr lang="ru-RU" sz="3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742950" indent="-742950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2060"/>
                </a:solidFill>
                <a:ea typeface="Calibri"/>
                <a:cs typeface="Times New Roman"/>
              </a:rPr>
              <a:t>1.выучить </a:t>
            </a:r>
            <a:r>
              <a:rPr lang="ru-RU" sz="3600" dirty="0" smtClean="0">
                <a:solidFill>
                  <a:srgbClr val="002060"/>
                </a:solidFill>
                <a:ea typeface="Calibri"/>
                <a:cs typeface="Times New Roman"/>
              </a:rPr>
              <a:t>стихотворение О. </a:t>
            </a:r>
            <a:r>
              <a:rPr lang="ru-RU" sz="3600" dirty="0" err="1" smtClean="0">
                <a:solidFill>
                  <a:srgbClr val="002060"/>
                </a:solidFill>
                <a:ea typeface="Calibri"/>
                <a:cs typeface="Times New Roman"/>
              </a:rPr>
              <a:t>Вациетиса</a:t>
            </a:r>
            <a:r>
              <a:rPr lang="ru-RU" sz="3600" dirty="0" smtClean="0">
                <a:solidFill>
                  <a:srgbClr val="002060"/>
                </a:solidFill>
                <a:ea typeface="Calibri"/>
                <a:cs typeface="Times New Roman"/>
              </a:rPr>
              <a:t>;</a:t>
            </a:r>
            <a:endParaRPr lang="ru-RU" sz="3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742950" indent="-742950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2060"/>
                </a:solidFill>
                <a:ea typeface="Calibri"/>
                <a:cs typeface="Times New Roman"/>
              </a:rPr>
              <a:t>2</a:t>
            </a:r>
            <a:r>
              <a:rPr lang="ru-RU" sz="3600" dirty="0" smtClean="0">
                <a:solidFill>
                  <a:srgbClr val="002060"/>
                </a:solidFill>
                <a:ea typeface="Calibri"/>
                <a:cs typeface="Times New Roman"/>
              </a:rPr>
              <a:t>. нарисовать любую картину по понравившемуся </a:t>
            </a:r>
            <a:r>
              <a:rPr lang="ru-RU" sz="3600" dirty="0" smtClean="0">
                <a:solidFill>
                  <a:srgbClr val="002060"/>
                </a:solidFill>
                <a:ea typeface="Calibri"/>
                <a:cs typeface="Times New Roman"/>
              </a:rPr>
              <a:t>отрывку;</a:t>
            </a:r>
          </a:p>
          <a:p>
            <a:pPr marL="742950" indent="-742950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2060"/>
                </a:solidFill>
                <a:ea typeface="Calibri"/>
                <a:cs typeface="Times New Roman"/>
              </a:rPr>
              <a:t>3</a:t>
            </a:r>
            <a:r>
              <a:rPr lang="ru-RU" sz="3600" dirty="0" smtClean="0">
                <a:solidFill>
                  <a:srgbClr val="002060"/>
                </a:solidFill>
                <a:ea typeface="Calibri"/>
                <a:cs typeface="Times New Roman"/>
              </a:rPr>
              <a:t>. выполнить  на стр. 21 задание, </a:t>
            </a:r>
            <a:r>
              <a:rPr lang="ru-RU" sz="3600" dirty="0" smtClean="0">
                <a:solidFill>
                  <a:srgbClr val="002060"/>
                </a:solidFill>
                <a:ea typeface="Calibri"/>
                <a:cs typeface="Times New Roman"/>
              </a:rPr>
              <a:t>ответив на </a:t>
            </a:r>
            <a:r>
              <a:rPr lang="ru-RU" sz="3600" dirty="0" smtClean="0">
                <a:solidFill>
                  <a:srgbClr val="002060"/>
                </a:solidFill>
                <a:ea typeface="Calibri"/>
                <a:cs typeface="Times New Roman"/>
              </a:rPr>
              <a:t>последний вопрос</a:t>
            </a:r>
            <a:r>
              <a:rPr lang="ru-RU" sz="3600" dirty="0" smtClean="0">
                <a:solidFill>
                  <a:srgbClr val="002060"/>
                </a:solidFill>
                <a:ea typeface="Calibri"/>
                <a:cs typeface="Times New Roman"/>
              </a:rPr>
              <a:t>.</a:t>
            </a:r>
          </a:p>
          <a:p>
            <a:pPr marL="742950" indent="-742950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2060"/>
                </a:solidFill>
                <a:ea typeface="Calibri"/>
                <a:cs typeface="Times New Roman"/>
              </a:rPr>
              <a:t>Слайд </a:t>
            </a:r>
            <a:r>
              <a:rPr lang="ru-RU" sz="3600" dirty="0" smtClean="0">
                <a:solidFill>
                  <a:srgbClr val="002060"/>
                </a:solidFill>
                <a:ea typeface="Calibri"/>
                <a:cs typeface="Times New Roman"/>
              </a:rPr>
              <a:t>16.</a:t>
            </a:r>
            <a:endParaRPr lang="ru-RU" sz="3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Маятник настроения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980728"/>
            <a:ext cx="4716016" cy="4320480"/>
            <a:chOff x="340" y="1416"/>
            <a:chExt cx="2447" cy="316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1416"/>
              <a:ext cx="2447" cy="31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40" y="1469"/>
              <a:ext cx="2447" cy="18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6529" y="980728"/>
            <a:ext cx="4157471" cy="4248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26064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Маятник настроения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0" y="4681411"/>
            <a:ext cx="4716016" cy="2172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____________________________________________________________________________________________________________________________________________________________________________________________________</a:t>
            </a:r>
            <a:endParaRPr lang="ru-RU" dirty="0" smtClean="0">
              <a:solidFill>
                <a:srgbClr val="000000"/>
              </a:solidFill>
            </a:endParaRP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5004048" y="4909676"/>
            <a:ext cx="4139952" cy="1895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________________________________________________________________________________________________________________________________________________________________________</a:t>
            </a:r>
            <a:endParaRPr lang="ru-RU" dirty="0" smtClean="0">
              <a:solidFill>
                <a:srgbClr val="000000"/>
              </a:solidFill>
            </a:endParaRP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i="1" dirty="0" smtClean="0">
                <a:solidFill>
                  <a:srgbClr val="002060"/>
                </a:solidFill>
              </a:rPr>
              <a:t>Поэт во всём угадывает тайну, видит душу.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3600" b="1" i="1" dirty="0" smtClean="0">
                <a:solidFill>
                  <a:srgbClr val="002060"/>
                </a:solidFill>
              </a:rPr>
              <a:t>Поэт – это человек , который видит в обычном необычное и хочет этим поделиться с нами.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3600" b="1" i="1" dirty="0" smtClean="0">
                <a:solidFill>
                  <a:srgbClr val="002060"/>
                </a:solidFill>
              </a:rPr>
              <a:t>Поэт видит спрятанные от нашего взгляда чудеса.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Живопись-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это вдохновение,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                        это озарение,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                          это вечность,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открытая нам на мгновение,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			       это неповторимое                         	                                     повторение.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ru-RU" dirty="0" smtClean="0"/>
              <a:t>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RooksBackOfSavrasov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3" descr="март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3140969"/>
            <a:ext cx="396043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Алексей Кондратьевич Саврасов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«Грачи прилетели»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492897"/>
            <a:ext cx="3600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Исаак Ильич Левитан «Март»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Красота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–утешенье для глаз,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Для души и для сердца утеха.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Красота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02060"/>
                </a:solidFill>
              </a:rPr>
              <a:t>- и в природе, и в нас,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Звук и отзвук, стократное эхо.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озеро русь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65104"/>
            <a:ext cx="428396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Поэт и писатель, художник и композитор,-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solidFill>
                  <a:srgbClr val="002060"/>
                </a:solidFill>
              </a:rPr>
              <a:t>каждый по – своему , - создает картину мира. 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Пользуясь особыми приемами, творцы помогают нам ее представить вообразить, почувствовать; 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учат видеть , слышать , понимать окружающий мир. 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Ответьте на вопрос, который был на первом слайде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dn2.all-art.org/art_20th_century/russian_art/levitan/92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1524000"/>
            <a:ext cx="3238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Домашнее задание: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1. попробовать составить маленькое стихотворение из 5 строк;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002060"/>
                </a:solidFill>
              </a:rPr>
              <a:t>2. нарисовать любую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картину по понравившемуся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отрывку;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3. выучить стихотворение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О. </a:t>
            </a:r>
            <a:r>
              <a:rPr lang="ru-RU" sz="3200" b="1" dirty="0" err="1" smtClean="0">
                <a:solidFill>
                  <a:srgbClr val="002060"/>
                </a:solidFill>
              </a:rPr>
              <a:t>Вациетиса</a:t>
            </a:r>
            <a:r>
              <a:rPr lang="ru-RU" sz="3200" b="1" dirty="0" smtClean="0">
                <a:solidFill>
                  <a:srgbClr val="002060"/>
                </a:solidFill>
              </a:rPr>
              <a:t>;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4. выполнить  на стр. 21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задание, ответив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на последний вопрос 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cdn2.all-art.org/art_20th_century/russian_art/levitan/92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3851920" cy="52292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>
            <a:grpSpLocks noGrp="1"/>
          </p:cNvGrpSpPr>
          <p:nvPr>
            <p:ph type="title"/>
          </p:nvPr>
        </p:nvGrpSpPr>
        <p:grpSpPr bwMode="auto">
          <a:xfrm>
            <a:off x="0" y="0"/>
            <a:ext cx="9144000" cy="6858000"/>
            <a:chOff x="1519" y="1434"/>
            <a:chExt cx="2668" cy="183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9" y="1434"/>
              <a:ext cx="2668" cy="18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1519" y="1434"/>
              <a:ext cx="2668" cy="18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Arial" charset="0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Arial" charset="0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Arial" charset="0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Arial" charset="0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Arial" charset="0"/>
                </a:defRPr>
              </a:lvl9pPr>
            </a:lstStyle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123729" y="1844825"/>
            <a:ext cx="50405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253DB5"/>
                </a:solidFill>
              </a:rPr>
              <a:t>трёх лиц</a:t>
            </a:r>
            <a:r>
              <a:rPr lang="ru-RU" sz="8800" b="1" dirty="0" smtClean="0">
                <a:solidFill>
                  <a:srgbClr val="253DB5"/>
                </a:solidFill>
              </a:rPr>
              <a:t>.</a:t>
            </a:r>
          </a:p>
          <a:p>
            <a:endParaRPr lang="ru-RU" sz="8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23728" y="332656"/>
            <a:ext cx="5400600" cy="2448272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Поэт -  кто это?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32040" y="4365104"/>
            <a:ext cx="2138536" cy="206652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07704" y="4437112"/>
            <a:ext cx="2304256" cy="2210544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9512" y="2492896"/>
            <a:ext cx="2232248" cy="223224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32240" y="2852936"/>
            <a:ext cx="2138536" cy="206652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Поэт </a:t>
            </a:r>
            <a:r>
              <a:rPr lang="ru-RU" sz="3600" b="1" dirty="0" smtClean="0">
                <a:solidFill>
                  <a:srgbClr val="002060"/>
                </a:solidFill>
              </a:rPr>
              <a:t>во всём угадывает тайну</a:t>
            </a:r>
            <a:r>
              <a:rPr lang="ru-RU" sz="3600" b="1" dirty="0" smtClean="0">
                <a:solidFill>
                  <a:srgbClr val="002060"/>
                </a:solidFill>
              </a:rPr>
              <a:t>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видит </a:t>
            </a:r>
            <a:r>
              <a:rPr lang="ru-RU" sz="3600" b="1" dirty="0" smtClean="0">
                <a:solidFill>
                  <a:srgbClr val="002060"/>
                </a:solidFill>
              </a:rPr>
              <a:t>душу.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Поэт</a:t>
            </a:r>
            <a:r>
              <a:rPr lang="ru-RU" sz="3600" b="1" dirty="0" smtClean="0">
                <a:solidFill>
                  <a:srgbClr val="002060"/>
                </a:solidFill>
              </a:rPr>
              <a:t> – это человек ,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который </a:t>
            </a:r>
            <a:r>
              <a:rPr lang="ru-RU" sz="3600" b="1" dirty="0" smtClean="0">
                <a:solidFill>
                  <a:srgbClr val="002060"/>
                </a:solidFill>
              </a:rPr>
              <a:t>видит в обычном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необычное </a:t>
            </a:r>
            <a:r>
              <a:rPr lang="ru-RU" sz="3600" b="1" dirty="0" smtClean="0">
                <a:solidFill>
                  <a:srgbClr val="002060"/>
                </a:solidFill>
              </a:rPr>
              <a:t>и хочет этим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поделиться </a:t>
            </a:r>
            <a:r>
              <a:rPr lang="ru-RU" sz="3600" b="1" dirty="0" smtClean="0">
                <a:solidFill>
                  <a:srgbClr val="002060"/>
                </a:solidFill>
              </a:rPr>
              <a:t>с нами.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Поэт</a:t>
            </a:r>
            <a:r>
              <a:rPr lang="ru-RU" sz="3600" b="1" dirty="0" smtClean="0">
                <a:solidFill>
                  <a:srgbClr val="002060"/>
                </a:solidFill>
              </a:rPr>
              <a:t> видит спрятанные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от </a:t>
            </a:r>
            <a:r>
              <a:rPr lang="ru-RU" sz="3600" b="1" dirty="0" smtClean="0">
                <a:solidFill>
                  <a:srgbClr val="002060"/>
                </a:solidFill>
              </a:rPr>
              <a:t>нашего взгляда чудеса</a:t>
            </a:r>
            <a:r>
              <a:rPr lang="ru-RU" sz="3600" b="1" i="1" dirty="0" smtClean="0">
                <a:solidFill>
                  <a:srgbClr val="002060"/>
                </a:solidFill>
              </a:rPr>
              <a:t>.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436097" y="2852937"/>
          <a:ext cx="3707904" cy="4005064"/>
        </p:xfrm>
        <a:graphic>
          <a:graphicData uri="http://schemas.openxmlformats.org/presentationml/2006/ole">
            <p:oleObj spid="_x0000_s2050" name="Презентация" r:id="rId4" imgW="3985335" imgH="2987020" progId="PowerPoint.Show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99695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Живопись, музыка, литература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выражают </a:t>
            </a:r>
            <a:r>
              <a:rPr lang="ru-RU" sz="3600" b="1" dirty="0">
                <a:solidFill>
                  <a:srgbClr val="002060"/>
                </a:solidFill>
              </a:rPr>
              <a:t>красоты мира и человека, позволяют каждому человеку открыть </a:t>
            </a:r>
            <a:r>
              <a:rPr lang="ru-RU" sz="3600" b="1" dirty="0" smtClean="0">
                <a:solidFill>
                  <a:srgbClr val="002060"/>
                </a:solidFill>
              </a:rPr>
              <a:t>самого  себя.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3861048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4-tub-ru.yandex.net/i?id=230493913-08-72&amp;n=21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348880"/>
            <a:ext cx="2520280" cy="417646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 descr="Видео">
            <a:hlinkClick r:id="rId5" tgtFrame="_blank"/>
          </p:cNvPr>
          <p:cNvPicPr/>
          <p:nvPr/>
        </p:nvPicPr>
        <p:blipFill>
          <a:blip r:embed="rId6" cstate="print"/>
          <a:srcRect l="16667" r="15000"/>
          <a:stretch>
            <a:fillRect/>
          </a:stretch>
        </p:blipFill>
        <p:spPr bwMode="auto">
          <a:xfrm>
            <a:off x="3275856" y="2348880"/>
            <a:ext cx="2664296" cy="417304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5" descr="http://www.artsunlight.com/NN/N-S0022/N-S0022-0012-portrait-of-the-artist-isaac-levitan.jpg">
            <a:hlinkClick r:id="rId7" tgtFrame="_blank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2348880"/>
            <a:ext cx="2736304" cy="417646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Пётр Ильич Чайковский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опера «Евгений Онегин»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Исаак Ильич Левитан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художник. Картина «Март»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10700" b="1" dirty="0" smtClean="0">
                <a:solidFill>
                  <a:srgbClr val="00206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/>
          <a:lstStyle/>
          <a:p>
            <a:r>
              <a:rPr lang="ru-RU" dirty="0" err="1" smtClean="0"/>
              <a:t>Вввввввв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3608" y="116632"/>
            <a:ext cx="7200800" cy="23762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С. Я.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16216" y="4221088"/>
            <a:ext cx="2439888" cy="23762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2852936"/>
            <a:ext cx="2287488" cy="23762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4005064"/>
            <a:ext cx="1919064" cy="23762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Выразительные </a:t>
            </a:r>
            <a:r>
              <a:rPr lang="ru-RU" sz="2800" b="1" i="1" dirty="0" smtClean="0">
                <a:solidFill>
                  <a:srgbClr val="C00000"/>
                </a:solidFill>
              </a:rPr>
              <a:t>средства языка: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метафора 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- оборот речи, употребление слов и выражений в переносном смысле на основе аналогии, сходства, сравнения.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о- лице- творение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2060"/>
                </a:solidFill>
              </a:rPr>
              <a:t>перенос признаков живого существа на неживой предмет;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видение в неживом предмете черт человека;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одно из разновидностей метафоры.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эпитет-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2060"/>
                </a:solidFill>
              </a:rPr>
              <a:t>образное определение , прибавляемое к названию предмета с целью придать ему художественную выразительность, поэтическую яркость.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Существуют </a:t>
            </a:r>
            <a:r>
              <a:rPr lang="ru-RU" b="1" dirty="0" smtClean="0">
                <a:solidFill>
                  <a:srgbClr val="C00000"/>
                </a:solidFill>
              </a:rPr>
              <a:t>вечные ценности: </a:t>
            </a:r>
            <a:r>
              <a:rPr lang="ru-RU" b="1" dirty="0" smtClean="0">
                <a:solidFill>
                  <a:srgbClr val="002060"/>
                </a:solidFill>
              </a:rPr>
              <a:t>любовь, дружба, красота, честь, достоинство…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     </a:t>
            </a:r>
            <a:r>
              <a:rPr lang="ru-RU" b="1" dirty="0" smtClean="0">
                <a:solidFill>
                  <a:srgbClr val="C00000"/>
                </a:solidFill>
              </a:rPr>
              <a:t>Но каждый человек </a:t>
            </a:r>
            <a:r>
              <a:rPr lang="ru-RU" b="1" dirty="0" smtClean="0">
                <a:solidFill>
                  <a:srgbClr val="002060"/>
                </a:solidFill>
              </a:rPr>
              <a:t>любит по- своему, видит красоту тоже по-своему.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264</Words>
  <Application>Microsoft Office PowerPoint</Application>
  <PresentationFormat>Экран (4:3)</PresentationFormat>
  <Paragraphs>103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Презентация Microsoft Office PowerPoint 97-2003</vt:lpstr>
      <vt:lpstr>Литературное  чтение</vt:lpstr>
      <vt:lpstr>Слайд 2</vt:lpstr>
      <vt:lpstr>Слайд 3</vt:lpstr>
      <vt:lpstr>Поэт во всём угадывает тайну, видит душу. Поэт – это человек ,  который видит в обычном  необычное и хочет этим  поделиться с нами. Поэт видит спрятанные  от нашего взгляда чудеса. </vt:lpstr>
      <vt:lpstr>Живопись, музыка, литература  выражают красоты мира и человека, позволяют каждому человеку открыть самого  себя.   </vt:lpstr>
      <vt:lpstr>Пётр Ильич Чайковский опера «Евгений Онегин»   Исаак Ильич Левитан  художник. Картина «Март»   ?  </vt:lpstr>
      <vt:lpstr>Вввввввв</vt:lpstr>
      <vt:lpstr>Выразительные средства языка: метафора  - оборот речи, употребление слов и выражений в переносном смысле на основе аналогии, сходства, сравнения.  о- лице- творение перенос признаков живого существа на неживой предмет;  видение в неживом предмете черт человека; одно из разновидностей метафоры. эпитет- образное определение , прибавляемое к названию предмета с целью придать ему художественную выразительность, поэтическую яркость. </vt:lpstr>
      <vt:lpstr>Существуют вечные ценности: любовь, дружба, красота, честь, достоинство…        Но каждый человек любит по- своему, видит красоту тоже по-своему. </vt:lpstr>
      <vt:lpstr>        </vt:lpstr>
      <vt:lpstr>Вот как этот мир видит великий японский поэт  Бисё. О, сколько их на полях! Но каждый цветет по-своему -  В этом высший подвиг цветка. </vt:lpstr>
      <vt:lpstr>На лесной проталинке  Вырос цветик маленький.  Прячется в валежник  Голубенький…</vt:lpstr>
      <vt:lpstr>        </vt:lpstr>
      <vt:lpstr>Ояр Оттович Вациетис родился в 1933 году в Латвии. Первые свои стихи он напечатал в 17 лет. Окончив школу, будущий поэт поступил в Латвийский государственный университет и всю свою жизнь посвятил литературной деятельности. Ояр Оттович жил в сложное для страны время и писал серьезные стихи для взрослых. Но как внимательный и чуткий человек, поэт  не мог не обращать внимания на природу.</vt:lpstr>
      <vt:lpstr>Попробуй из живого сделать ещё более живое- Вот это настоящая работа.                                                       Григорий Горин </vt:lpstr>
      <vt:lpstr>Слайд 16</vt:lpstr>
      <vt:lpstr>Художники, поэты, музыканты    в своем творчестве оживляют и «очеловечивают» образы природы и природных явлений.  Живопись, как и любой вид искусства, - это общение. Художник очень хочет     быть понятым, хочет совместного     переживания чувств. Ему нужен не просто созерцатель полотен, а зритель с тонко чувствующей душой. </vt:lpstr>
      <vt:lpstr>Домашнее задание:</vt:lpstr>
      <vt:lpstr>Маятник настроения</vt:lpstr>
      <vt:lpstr>Живопись- это вдохновение,                            это озарение,                                               это вечность,  открытая нам на мгновение,            это неповторимое                                                               повторение.</vt:lpstr>
      <vt:lpstr>                                         </vt:lpstr>
      <vt:lpstr>Красота –утешенье для глаз, Для души и для сердца утеха. Красота  - и в природе, и в нас, Звук и отзвук, стократное эхо. </vt:lpstr>
      <vt:lpstr>Поэт и писатель, художник и композитор,- каждый по – своему , - создает картину мира.  Пользуясь особыми приемами, творцы помогают нам ее представить вообразить, почувствовать;  учат видеть , слышать , понимать окружающий мир.  Ответьте на вопрос, который был на первом слайде   </vt:lpstr>
      <vt:lpstr>Домашнее задание:  1. попробовать составить маленькое стихотворение из 5 строк;  2. нарисовать любую  картину по понравившемуся  отрывку;  3. выучить стихотворение  О. Вациетиса;  4. выполнить  на стр. 21  задание, ответив   на последний вопрос . 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</cp:revision>
  <dcterms:created xsi:type="dcterms:W3CDTF">2014-01-07T00:50:17Z</dcterms:created>
  <dcterms:modified xsi:type="dcterms:W3CDTF">2014-01-21T19:29:54Z</dcterms:modified>
</cp:coreProperties>
</file>