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59" r:id="rId5"/>
    <p:sldId id="261" r:id="rId6"/>
    <p:sldId id="265" r:id="rId7"/>
    <p:sldId id="262" r:id="rId8"/>
    <p:sldId id="263" r:id="rId9"/>
    <p:sldId id="264" r:id="rId10"/>
    <p:sldId id="268" r:id="rId11"/>
    <p:sldId id="266" r:id="rId12"/>
    <p:sldId id="267" r:id="rId13"/>
    <p:sldId id="269" r:id="rId14"/>
    <p:sldId id="272" r:id="rId15"/>
    <p:sldId id="270" r:id="rId16"/>
    <p:sldId id="271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64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\AppData\Local\Temp\Rar$DI06.620\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326571" y="0"/>
            <a:ext cx="9470571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-285784" y="357166"/>
            <a:ext cx="91440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МБДОУ Боковской детский сад «Колокольчик»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71604" y="1643050"/>
            <a:ext cx="714379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i="1" dirty="0" err="1" smtClean="0"/>
              <a:t>Здоровьесберегающие</a:t>
            </a:r>
            <a:r>
              <a:rPr lang="ru-RU" sz="5400" b="1" i="1" dirty="0" smtClean="0"/>
              <a:t>                                                                                                    технологии в ДОУ</a:t>
            </a:r>
            <a:endParaRPr lang="ru-RU" sz="5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000496" y="5429264"/>
            <a:ext cx="49292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Выполнила :</a:t>
            </a:r>
          </a:p>
          <a:p>
            <a:pPr algn="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Осокина Т.В., старший воспитатель</a:t>
            </a:r>
          </a:p>
          <a:p>
            <a:pPr algn="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МБДОУ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Боковского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детского сада «Колокольчик»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F:\фото разговор о правильном питании\SAM_077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0034" y="3714752"/>
            <a:ext cx="4000496" cy="27860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F:\Средняя группа\IMG_1309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857752" y="3357562"/>
            <a:ext cx="3214710" cy="21229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\AppData\Local\Temp\Rar$DI06.620\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326571" y="0"/>
            <a:ext cx="9470571" cy="6858000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357158" y="1142984"/>
            <a:ext cx="8501122" cy="2071702"/>
          </a:xfrm>
          <a:prstGeom prst="roundRect">
            <a:avLst/>
          </a:prstGeom>
          <a:solidFill>
            <a:schemeClr val="bg2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/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Технологии, направленные на развитие физических качеств и двигательной активности детей, приобщение детей к здоровому образу жизни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214290"/>
            <a:ext cx="87154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Физкультурно-оздоровительные технологии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2" y="3643314"/>
            <a:ext cx="4071966" cy="2928959"/>
          </a:xfrm>
          <a:prstGeom prst="rect">
            <a:avLst/>
          </a:prstGeom>
          <a:noFill/>
          <a:ln w="38100">
            <a:solidFill>
              <a:srgbClr val="FFFF00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57562"/>
            <a:ext cx="4341862" cy="3255236"/>
          </a:xfrm>
          <a:prstGeom prst="rect">
            <a:avLst/>
          </a:prstGeom>
          <a:noFill/>
          <a:ln w="28575">
            <a:solidFill>
              <a:srgbClr val="FFFF00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\AppData\Local\Temp\Rar$DI06.620\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326571" y="0"/>
            <a:ext cx="9470571" cy="6858000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357158" y="214290"/>
            <a:ext cx="8501092" cy="6357982"/>
          </a:xfrm>
          <a:prstGeom prst="roundRect">
            <a:avLst/>
          </a:prstGeom>
          <a:solidFill>
            <a:schemeClr val="bg2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Утренняя гимнастика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Гимнастика для глаз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Пальчиковая гимнастика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Динамическая гимнастика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Дыхательная гимнастика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Бодрящая гимнастика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Динамическая пауза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Массаж и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самомассаж</a:t>
            </a: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Профилактика плоскостопии и формирование правильной осанки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Двигательные оздоровительные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физминутки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Самостоятельная двигательная деятельность детей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Валеологическое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развитие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Подвижные и спортивные игры 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Физическая культура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10762"/>
            <a:ext cx="4143404" cy="3107208"/>
          </a:xfrm>
          <a:prstGeom prst="rect">
            <a:avLst/>
          </a:prstGeom>
          <a:noFill/>
          <a:ln w="38100">
            <a:solidFill>
              <a:srgbClr val="FFFF00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\AppData\Local\Temp\Rar$DI06.620\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326571" y="0"/>
            <a:ext cx="9470571" cy="6858000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357158" y="1214422"/>
            <a:ext cx="8501092" cy="2357454"/>
          </a:xfrm>
          <a:prstGeom prst="roundRect">
            <a:avLst/>
          </a:prstGeom>
          <a:solidFill>
            <a:schemeClr val="bg2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 typeface="Wingdings" pitchFamily="2" charset="2"/>
              <a:buChar char="v"/>
            </a:pPr>
            <a:r>
              <a:rPr lang="ru-RU" dirty="0" smtClean="0"/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Технологии, обеспечивающие эмоциональный комфорт и хорошее психологическое самочувствие ребенка в процессе общения со сверстниками и взрослыми в детском саду и дома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Технология психолого-педагогического сопровождения развития ребенка (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Психогимнастика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песочная терапия)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214291"/>
            <a:ext cx="89297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Технология обеспечения социально-психологического благополучия ребенка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7224" y="3714752"/>
            <a:ext cx="4393436" cy="2928958"/>
          </a:xfrm>
          <a:prstGeom prst="rect">
            <a:avLst/>
          </a:prstGeom>
          <a:noFill/>
          <a:ln w="38100">
            <a:solidFill>
              <a:srgbClr val="FFFF00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C:\Users\Администратор\Desktop\IMG_7813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40" y="3357562"/>
            <a:ext cx="2214578" cy="33218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\AppData\Local\Temp\Rar$DI06.620\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326571" y="0"/>
            <a:ext cx="9470571" cy="6858000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357158" y="1071546"/>
            <a:ext cx="8501092" cy="2214578"/>
          </a:xfrm>
          <a:prstGeom prst="roundRect">
            <a:avLst/>
          </a:prstGeom>
          <a:solidFill>
            <a:schemeClr val="bg2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/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Технологии, направленные на развитие культуры здоровья педагогов в том числе культуры профессионального здоровья, развития потребностей здорового образа жизни 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0" y="274638"/>
            <a:ext cx="9144000" cy="7969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Здоровьесбережение</a:t>
            </a:r>
            <a:r>
              <a:rPr kumimoji="0" lang="ru-RU" sz="1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и </a:t>
            </a:r>
            <a:r>
              <a:rPr kumimoji="0" lang="ru-RU" sz="1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здоровьеобогащение</a:t>
            </a:r>
            <a:r>
              <a:rPr kumimoji="0" lang="ru-RU" sz="1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педагогов ДОУ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0285" y="3429000"/>
            <a:ext cx="4538477" cy="3143272"/>
          </a:xfrm>
          <a:prstGeom prst="rect">
            <a:avLst/>
          </a:prstGeom>
          <a:noFill/>
          <a:ln w="38100">
            <a:solidFill>
              <a:srgbClr val="FFFF00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\AppData\Local\Temp\Rar$DI06.620\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326571" y="0"/>
            <a:ext cx="9470571" cy="6858000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214282" y="1214422"/>
            <a:ext cx="8643968" cy="2357454"/>
          </a:xfrm>
          <a:prstGeom prst="roundRect">
            <a:avLst/>
          </a:prstGeom>
          <a:solidFill>
            <a:schemeClr val="bg2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Папки-передвижки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Круглые столы по вопросам 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Беседы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Нетрадиционные формы работы с родителями (экскурсии)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Практические показы (практикум)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Личный пример педагога 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0" y="274638"/>
            <a:ext cx="8933688" cy="7969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1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Валеологическое</a:t>
            </a:r>
            <a:r>
              <a:rPr kumimoji="0" lang="ru-RU" sz="7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просвещение родителей 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857884" y="4551330"/>
            <a:ext cx="3087753" cy="20923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6" name="Picture 4" descr="d:\Desktop\IMG_8299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000364" y="4214818"/>
            <a:ext cx="3226957" cy="22145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0" y="3643314"/>
            <a:ext cx="3357586" cy="25994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57158" y="428604"/>
            <a:ext cx="8501092" cy="6000792"/>
          </a:xfrm>
          <a:prstGeom prst="roundRect">
            <a:avLst/>
          </a:prstGeom>
          <a:solidFill>
            <a:schemeClr val="bg2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026" name="Picture 2" descr="C:\Users\admin\AppData\Local\Temp\Rar$DI06.620\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326571" y="0"/>
            <a:ext cx="947057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928669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Программа «Разговор о правильном питании»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admin\Pictures\img00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730231">
            <a:off x="5171781" y="1223990"/>
            <a:ext cx="3301224" cy="46864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C:\Users\admin\Pictures\img003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20979269">
            <a:off x="602096" y="1256503"/>
            <a:ext cx="3273255" cy="46153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C:\Users\admin\Pictures\img004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643306" y="785793"/>
            <a:ext cx="1643074" cy="28380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\AppData\Local\Temp\Rar$DI06.620\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326571" y="0"/>
            <a:ext cx="9470571" cy="6858000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357158" y="1428736"/>
            <a:ext cx="8501092" cy="2857520"/>
          </a:xfrm>
          <a:prstGeom prst="roundRect">
            <a:avLst/>
          </a:prstGeom>
          <a:solidFill>
            <a:schemeClr val="bg2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Применение в работе ДОУ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здоровьесберегающих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педагогических технологий повысит результативность воспитательно-образовательного процесса сформирует у педагогов и родителей ценностные ориентации, направленные на сохранение и укрепление здоровья воспитанников.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285728"/>
            <a:ext cx="84296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Результаты внедрения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здровьесберегающих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технологий в ДОУ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P101091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85720" y="3714752"/>
            <a:ext cx="3929058" cy="29531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8" name="Picture 2" descr="G:\IMG_5142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527593" y="3786190"/>
            <a:ext cx="4402125" cy="28575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\AppData\Local\Temp\Rar$DI06.620\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326571" y="0"/>
            <a:ext cx="9470571" cy="6858000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357158" y="428604"/>
            <a:ext cx="8501092" cy="4071966"/>
          </a:xfrm>
          <a:prstGeom prst="roundRect">
            <a:avLst/>
          </a:prstGeom>
          <a:solidFill>
            <a:schemeClr val="bg2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Вопросы для самоанализа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Какие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здоровьесберегающие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технологии по классификации вы знаете?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Что значит здоровый образ жизни  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Picture 2" descr="http://www.dou1781.ru/wp-content/uploads/clip_image00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00496" y="3429000"/>
            <a:ext cx="4971631" cy="3230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\AppData\Local\Temp\Rar$DI06.620\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326571" y="0"/>
            <a:ext cx="9470571" cy="6858000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357158" y="428604"/>
            <a:ext cx="8501092" cy="928694"/>
          </a:xfrm>
          <a:prstGeom prst="roundRect">
            <a:avLst/>
          </a:prstGeom>
          <a:solidFill>
            <a:schemeClr val="bg2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Что мы используем в ДОУ?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Объект 3" descr="обложк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571612"/>
            <a:ext cx="3005227" cy="2000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4" descr="http://oshkole.ru/imagedb.php?t=pics&amp;i=3268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20" y="3857627"/>
            <a:ext cx="2595960" cy="2798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http://www.forchel.ru/uploads/posts/2011-05/1305723332_ti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43569" y="4000504"/>
            <a:ext cx="2372423" cy="2547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ds229.ru/upload/iblock/549/549a0345e25e7ac6a75b3bf1105f9e3f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71802" y="2285992"/>
            <a:ext cx="2304256" cy="242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://www.forchel.ru/uploads/posts/2010-12/1292602542_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5007" y="1428736"/>
            <a:ext cx="3265041" cy="2412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\AppData\Local\Temp\Rar$DI06.620\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326571" y="0"/>
            <a:ext cx="9470571" cy="6858000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357158" y="1071546"/>
            <a:ext cx="8501092" cy="5357850"/>
          </a:xfrm>
          <a:prstGeom prst="roundRect">
            <a:avLst/>
          </a:prstGeom>
          <a:solidFill>
            <a:schemeClr val="bg2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http://doshvozrast.ru/ozdorov/ozdorovlenie10.htm «Создание условий для сохранения здоровья воспитанников ДОУ»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http://www.trunsun.edusite.ru/p47aa1.html «Создание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здоровьесберегающей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среды в условиях детского сада»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http://www.noav.ru/?p=410 «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Здоровьесберегающие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технологии в дошкольном и школьном образовании»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357166"/>
            <a:ext cx="83582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Список используемой литературы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\AppData\Local\Temp\Rar$DI06.620\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326571" y="0"/>
            <a:ext cx="9470571" cy="6858000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357158" y="428604"/>
            <a:ext cx="8501092" cy="6000792"/>
          </a:xfrm>
          <a:prstGeom prst="roundRect">
            <a:avLst/>
          </a:prstGeom>
          <a:solidFill>
            <a:schemeClr val="bg2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3200" b="1" i="1" dirty="0" smtClean="0">
                <a:solidFill>
                  <a:schemeClr val="tx1"/>
                </a:solidFill>
              </a:rPr>
              <a:t>          В.А. Сухомлинский</a:t>
            </a:r>
          </a:p>
          <a:p>
            <a:endParaRPr lang="ru-RU" sz="3200" b="1" i="1" dirty="0" smtClean="0">
              <a:solidFill>
                <a:schemeClr val="tx1"/>
              </a:solidFill>
            </a:endParaRPr>
          </a:p>
          <a:p>
            <a:endParaRPr lang="ru-RU" sz="3200" b="1" i="1" dirty="0" smtClean="0">
              <a:solidFill>
                <a:schemeClr val="tx1"/>
              </a:solidFill>
            </a:endParaRPr>
          </a:p>
          <a:p>
            <a:endParaRPr lang="ru-RU" sz="3200" b="1" i="1" dirty="0" smtClean="0">
              <a:solidFill>
                <a:schemeClr val="tx1"/>
              </a:solidFill>
            </a:endParaRPr>
          </a:p>
          <a:p>
            <a:endParaRPr lang="ru-RU" sz="3200" b="1" i="1" dirty="0" smtClean="0">
              <a:solidFill>
                <a:schemeClr val="tx1"/>
              </a:solidFill>
            </a:endParaRPr>
          </a:p>
          <a:p>
            <a:r>
              <a:rPr lang="ru-RU" sz="3200" b="1" i="1" dirty="0" smtClean="0">
                <a:solidFill>
                  <a:schemeClr val="tx1"/>
                </a:solidFill>
              </a:rPr>
              <a:t>«Забота о здоровье — </a:t>
            </a:r>
          </a:p>
          <a:p>
            <a:pPr marL="82296" indent="0">
              <a:buNone/>
            </a:pPr>
            <a:r>
              <a:rPr lang="ru-RU" sz="3200" b="1" i="1" dirty="0" smtClean="0">
                <a:solidFill>
                  <a:schemeClr val="tx1"/>
                </a:solidFill>
              </a:rPr>
              <a:t>это важнейший труд воспитателя. От жизнерадостности, бодрости детей зависит их духовная жизнь, мировоззрение, умственное развитие, прочность знаний, вера в свои силы» </a:t>
            </a:r>
            <a:endParaRPr lang="ru-RU" sz="3200" b="1" i="1" dirty="0">
              <a:solidFill>
                <a:schemeClr val="tx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98" y="714356"/>
            <a:ext cx="2392334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\AppData\Local\Temp\Rar$DI06.620\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326571" y="0"/>
            <a:ext cx="9470571" cy="6858000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357158" y="428604"/>
            <a:ext cx="8501092" cy="6000792"/>
          </a:xfrm>
          <a:prstGeom prst="roundRect">
            <a:avLst/>
          </a:prstGeom>
          <a:solidFill>
            <a:schemeClr val="bg2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CascadeUp">
              <a:avLst/>
            </a:prstTxWarp>
          </a:bodyPr>
          <a:lstStyle/>
          <a:p>
            <a:pPr algn="ctr">
              <a:defRPr/>
            </a:pPr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 за  внимание!</a:t>
            </a:r>
            <a:endParaRPr lang="ru-RU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\AppData\Local\Temp\Rar$DI06.620\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326571" y="0"/>
            <a:ext cx="9470571" cy="6858000"/>
          </a:xfrm>
          <a:prstGeom prst="rect">
            <a:avLst/>
          </a:prstGeom>
          <a:noFill/>
        </p:spPr>
      </p:pic>
      <p:sp>
        <p:nvSpPr>
          <p:cNvPr id="6" name="Скругленный прямоугольник 5"/>
          <p:cNvSpPr/>
          <p:nvPr/>
        </p:nvSpPr>
        <p:spPr>
          <a:xfrm>
            <a:off x="357158" y="1285860"/>
            <a:ext cx="8501092" cy="5143536"/>
          </a:xfrm>
          <a:prstGeom prst="roundRect">
            <a:avLst/>
          </a:prstGeom>
          <a:solidFill>
            <a:schemeClr val="bg2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 typeface="Wingdings" pitchFamily="2" charset="2"/>
              <a:buChar char="v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современном обществе проблема сохранения и укрепления здоровья детей является как никогда ранее актуальной. Это объясняется тем, что к ним предъявляются весьма высокие требования, соответствовать которым могут только здоровые дети. А о здоровье можно говорить не только при отсутствии каких-либо заболеваний, но и при условии гармоничного нервно-психологического развития, высокой умственной и физической работоспособности.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Дошкольное образовательное учреждение должно постоянно осваивать комплекс мер, направленных на сохранение здоровья ребёнка на всех этапах его обучения и развития.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Существуют разнообразные формы и виды деятельности, направленные на сохранение и укрепление здоровья воспитанников. Их комплекс получил в настоящее время  общее название «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здоровьесберегающие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технологии».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14348" y="214290"/>
            <a:ext cx="764386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Актуальность проблемы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\AppData\Local\Temp\Rar$DI06.620\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326571" y="0"/>
            <a:ext cx="9470571" cy="6858000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285720" y="357166"/>
            <a:ext cx="8501092" cy="6072230"/>
          </a:xfrm>
          <a:prstGeom prst="roundRect">
            <a:avLst/>
          </a:prstGeom>
          <a:solidFill>
            <a:schemeClr val="bg2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596646" indent="-514350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Сегодня сохранение и укрепление здоровья детей – одна из главных стратегических задач развития страны. Она регламентируется и обеспечивается такими нормативными документами:</a:t>
            </a:r>
          </a:p>
          <a:p>
            <a:pPr marL="596646" indent="-514350">
              <a:buFont typeface="+mj-lt"/>
              <a:buAutoNum type="arabicPeriod"/>
            </a:pP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96646" indent="-514350">
              <a:buFont typeface="+mj-lt"/>
              <a:buAutoNum type="arabicPeriod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Конвенция о правах ребенка. </a:t>
            </a:r>
          </a:p>
          <a:p>
            <a:pPr marL="596646" indent="-514350">
              <a:buFont typeface="+mj-lt"/>
              <a:buAutoNum type="arabicPeriod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Конституция Российской федерации.</a:t>
            </a:r>
          </a:p>
          <a:p>
            <a:pPr marL="596646" indent="-514350">
              <a:buFont typeface="+mj-lt"/>
              <a:buAutoNum type="arabicPeriod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Закон Российской Федерации «Об образовании».</a:t>
            </a:r>
          </a:p>
          <a:p>
            <a:pPr marL="596646" indent="-514350">
              <a:buFont typeface="+mj-lt"/>
              <a:buAutoNum type="arabicPeriod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Концепция модернизации российского образования на период до 2012г.</a:t>
            </a:r>
          </a:p>
          <a:p>
            <a:pPr marL="596646" indent="-514350">
              <a:buFont typeface="+mj-lt"/>
              <a:buAutoNum type="arabicPeriod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Закон Российской Федерации «Об основных гарантиях прав ребенка в РФ»</a:t>
            </a:r>
          </a:p>
          <a:p>
            <a:pPr marL="596646" indent="-514350">
              <a:buFont typeface="+mj-lt"/>
              <a:buAutoNum type="arabicPeriod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Закон Российской Федерации «О защите прав потребителей»</a:t>
            </a:r>
          </a:p>
          <a:p>
            <a:pPr marL="596646" indent="-514350">
              <a:buFont typeface="+mj-lt"/>
              <a:buAutoNum type="arabicPeriod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Закона РФ «Об образовании», ст.51. «Охрана здоровья обучающихся, воспитанников»</a:t>
            </a:r>
          </a:p>
          <a:p>
            <a:pPr marL="596646" indent="-514350">
              <a:buFont typeface="+mj-lt"/>
              <a:buAutoNum type="arabicPeriod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Приказ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Минобрнауки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РФ от 17.10.2013г. №1155 «Об утверждении ФГОС ДО» п.1.6, п. 2.6.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\AppData\Local\Temp\Rar$DI06.620\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326571" y="0"/>
            <a:ext cx="9470571" cy="6858000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357158" y="1214422"/>
            <a:ext cx="8501092" cy="5429288"/>
          </a:xfrm>
          <a:prstGeom prst="roundRect">
            <a:avLst/>
          </a:prstGeom>
          <a:solidFill>
            <a:schemeClr val="bg2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714348" y="1643049"/>
          <a:ext cx="7929618" cy="4643472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3921171"/>
                <a:gridCol w="4008447"/>
              </a:tblGrid>
              <a:tr h="426914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   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Здоровье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           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Технология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6832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Нормальное состояние правильно функционирующего, неповрежденного организма. (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Толковый словарь Ушакова).</a:t>
                      </a:r>
                      <a:endParaRPr lang="ru-RU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Инструмент профессиональной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деятельности педагога,  имеющий выраженную этапность, включает в себя  набор определенных профессиональных действий, на каждом этапе которого позволяет педагогу предвидеть промежуточные и итоговые результаты педагогической деятельности.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533294">
                <a:tc gridSpan="2">
                  <a:txBody>
                    <a:bodyPr/>
                    <a:lstStyle/>
                    <a:p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Здоровьесберегающие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технологии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 дошкольном образовании – технологии, направленные на решение приоритетной задачи современного дошкольного образования – задачи сохранения, поддержания и обогащения здоровья субъектов педагогического процесса в детском саду: детей, педагогов и родителей.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0" y="214291"/>
            <a:ext cx="892971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Понятие «технология» и «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здорьвьесберегающие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технологии»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\AppData\Local\Temp\Rar$DI06.620\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326571" y="0"/>
            <a:ext cx="9470571" cy="6858000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357158" y="1214422"/>
            <a:ext cx="8501092" cy="5214974"/>
          </a:xfrm>
          <a:prstGeom prst="roundRect">
            <a:avLst/>
          </a:prstGeom>
          <a:solidFill>
            <a:schemeClr val="bg2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 typeface="Wingdings" pitchFamily="2" charset="2"/>
              <a:buChar char="v"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высокого уровня реального здоровья воспитаннику детского сада и воспитание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валеологической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культуры как совокупности осознанного отношения ребенка к здоровью и жизни человека, знаний о здоровье и умений оберегать, поддерживать и сохранять его.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Применительно ко взрослым – содействие становлению культуры здоровья, в том числе культуры профессионального здоровья воспитателей ДОУ и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валеологическому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просвещению родителей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214290"/>
            <a:ext cx="85011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здоровьесберегающих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технологий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\AppData\Local\Temp\Rar$DI06.620\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326571" y="0"/>
            <a:ext cx="9470571" cy="6858000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357158" y="928670"/>
            <a:ext cx="8501092" cy="5500726"/>
          </a:xfrm>
          <a:prstGeom prst="roundRect">
            <a:avLst/>
          </a:prstGeom>
          <a:solidFill>
            <a:schemeClr val="bg2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596646" indent="-514350">
              <a:buFont typeface="+mj-lt"/>
              <a:buAutoNum type="arabicPeriod"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Медико-профилактические.</a:t>
            </a:r>
          </a:p>
          <a:p>
            <a:pPr marL="596646" indent="-514350">
              <a:buFont typeface="+mj-lt"/>
              <a:buAutoNum type="arabicPeriod"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Физкультурно-оздоровительные, приобщение детей к здоровому образу жизни.</a:t>
            </a:r>
          </a:p>
          <a:p>
            <a:pPr marL="596646" indent="-514350">
              <a:buFont typeface="+mj-lt"/>
              <a:buAutoNum type="arabicPeriod"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Технология обеспечения социально-психологического благополучия ребенка.</a:t>
            </a:r>
          </a:p>
          <a:p>
            <a:pPr marL="596646" indent="-514350">
              <a:buFont typeface="+mj-lt"/>
              <a:buAutoNum type="arabicPeriod"/>
            </a:pP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Здоровьесбережения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здоровьеобогащения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педагогов ДОУ.</a:t>
            </a:r>
          </a:p>
          <a:p>
            <a:pPr marL="596646" indent="-514350">
              <a:buFont typeface="+mj-lt"/>
              <a:buAutoNum type="arabicPeriod"/>
            </a:pP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Валеологическое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просвещение родителей 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21429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Классификация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здоровьесберегающих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технологий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\AppData\Local\Temp\Rar$DI06.620\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326571" y="0"/>
            <a:ext cx="9470571" cy="68580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357158" y="1000108"/>
            <a:ext cx="8501092" cy="2571768"/>
          </a:xfrm>
          <a:prstGeom prst="roundRect">
            <a:avLst/>
          </a:prstGeom>
          <a:solidFill>
            <a:schemeClr val="bg2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Технологии обеспечивающие сохранение и преумножение здоровья детей под руководством медицинского персонала ДОУ в соответствии с медицинскими правилами и нормами 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285728"/>
            <a:ext cx="83582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Медико-профилактические технологии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d:\Desktop\IMG_829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142976" y="3857628"/>
            <a:ext cx="4143404" cy="27860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1" name="Picture 3" descr="d:\Desktop\IMG_8295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643702" y="3429000"/>
            <a:ext cx="2143140" cy="32147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\AppData\Local\Temp\Rar$DI06.620\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285720" y="357166"/>
            <a:ext cx="8572530" cy="3286148"/>
          </a:xfrm>
          <a:prstGeom prst="roundRect">
            <a:avLst/>
          </a:prstGeom>
          <a:solidFill>
            <a:schemeClr val="bg2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Организация мониторинга здоровья дошкольников 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Организация и контроль питания детей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Организация профилактических мероприятий в детском саду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Закаливание и физическое развитие дошкольников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Организация контроля и помощь в обеспечений требований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СанПиНов</a:t>
            </a: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Организация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здоровьесберегающей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среды  в ДОУ</a:t>
            </a:r>
          </a:p>
        </p:txBody>
      </p:sp>
      <p:pic>
        <p:nvPicPr>
          <p:cNvPr id="6" name="Рисунок 4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428596" y="3696893"/>
            <a:ext cx="4000528" cy="30003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2" descr="d:\Desktop\спортивный центр\SAM_1498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072066" y="3929066"/>
            <a:ext cx="3620731" cy="26003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771</Words>
  <PresentationFormat>Экран (4:3)</PresentationFormat>
  <Paragraphs>87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Программа «Разговор о правильном питании»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20</cp:revision>
  <dcterms:created xsi:type="dcterms:W3CDTF">2015-01-26T17:41:23Z</dcterms:created>
  <dcterms:modified xsi:type="dcterms:W3CDTF">2015-02-11T18:19:28Z</dcterms:modified>
</cp:coreProperties>
</file>