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87710750585427"/>
          <c:y val="3.499510155437275E-2"/>
          <c:w val="0.59306301457335375"/>
          <c:h val="0.829842138752259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нормы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7124580548223876E-3"/>
                  <c:y val="3.2067144054700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3 класс 1 полугодие</c:v>
                </c:pt>
                <c:pt idx="1">
                  <c:v>3 класс 2 полугодие</c:v>
                </c:pt>
                <c:pt idx="2">
                  <c:v>4 класс 1 полугодие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26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71232322622189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3 класс 1 полугодие</c:v>
                </c:pt>
                <c:pt idx="1">
                  <c:v>3 класс 2 полугодие</c:v>
                </c:pt>
                <c:pt idx="2">
                  <c:v>4 класс 1 полугодие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51</c:v>
                </c:pt>
                <c:pt idx="1">
                  <c:v>51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нормы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3 класс 1 полугодие</c:v>
                </c:pt>
                <c:pt idx="1">
                  <c:v>3 класс 2 полугодие</c:v>
                </c:pt>
                <c:pt idx="2">
                  <c:v>4 класс 1 полугодие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30</c:v>
                </c:pt>
                <c:pt idx="1">
                  <c:v>23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19776"/>
        <c:axId val="21821312"/>
      </c:barChart>
      <c:catAx>
        <c:axId val="21819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1821312"/>
        <c:crosses val="autoZero"/>
        <c:auto val="1"/>
        <c:lblAlgn val="ctr"/>
        <c:lblOffset val="100"/>
        <c:noMultiLvlLbl val="0"/>
      </c:catAx>
      <c:valAx>
        <c:axId val="21821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19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612179013550861"/>
          <c:y val="7.445586853985918E-2"/>
          <c:w val="0.22487779135651595"/>
          <c:h val="0.24924730585490504"/>
        </c:manualLayout>
      </c:layout>
      <c:overlay val="0"/>
    </c:legend>
    <c:plotVisOnly val="1"/>
    <c:dispBlanksAs val="gap"/>
    <c:showDLblsOverMax val="0"/>
  </c:chart>
  <c:spPr>
    <a:solidFill>
      <a:schemeClr val="bg2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0442A-1A50-4530-8F53-229EB6ED59CC}" type="doc">
      <dgm:prSet loTypeId="urn:microsoft.com/office/officeart/2008/layout/VerticalCurvedList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F970E41-B277-497B-91BC-4E2469FD65A8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Упражнения на развитие  умения ориентироваться в тексте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BE5E896E-F3EE-421F-917B-66F9472F36C5}" type="parTrans" cxnId="{A29888A6-A71A-4EBF-BE2D-5DE3834FBD80}">
      <dgm:prSet/>
      <dgm:spPr/>
      <dgm:t>
        <a:bodyPr/>
        <a:lstStyle/>
        <a:p>
          <a:endParaRPr lang="ru-RU"/>
        </a:p>
      </dgm:t>
    </dgm:pt>
    <dgm:pt modelId="{8A58A187-F0AD-4009-B428-A5209C268EA5}" type="sibTrans" cxnId="{A29888A6-A71A-4EBF-BE2D-5DE3834FBD80}">
      <dgm:prSet/>
      <dgm:spPr/>
      <dgm:t>
        <a:bodyPr/>
        <a:lstStyle/>
        <a:p>
          <a:endParaRPr lang="ru-RU"/>
        </a:p>
      </dgm:t>
    </dgm:pt>
    <dgm:pt modelId="{B3977CF1-2340-476E-BBB3-E6742EEBDF60}">
      <dgm:prSet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Многократное чтение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B4662E25-7B7C-45FA-8A70-03BD918087AF}" type="parTrans" cxnId="{7197E785-1F6D-401C-9243-2E35ACC068B0}">
      <dgm:prSet/>
      <dgm:spPr/>
      <dgm:t>
        <a:bodyPr/>
        <a:lstStyle/>
        <a:p>
          <a:endParaRPr lang="ru-RU"/>
        </a:p>
      </dgm:t>
    </dgm:pt>
    <dgm:pt modelId="{E6E0B86E-719C-42ED-A4EF-DB780F6C5189}" type="sibTrans" cxnId="{7197E785-1F6D-401C-9243-2E35ACC068B0}">
      <dgm:prSet/>
      <dgm:spPr/>
      <dgm:t>
        <a:bodyPr/>
        <a:lstStyle/>
        <a:p>
          <a:endParaRPr lang="ru-RU"/>
        </a:p>
      </dgm:t>
    </dgm:pt>
    <dgm:pt modelId="{3B53D953-B808-432A-9107-255B415F0B7E}">
      <dgm:prSet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Чтение в темпе скороговорки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91DFF797-9868-4354-B4B8-049139D6E3A5}" type="parTrans" cxnId="{04686484-9F03-4B68-93EC-3C9AE73D8483}">
      <dgm:prSet/>
      <dgm:spPr/>
      <dgm:t>
        <a:bodyPr/>
        <a:lstStyle/>
        <a:p>
          <a:endParaRPr lang="ru-RU"/>
        </a:p>
      </dgm:t>
    </dgm:pt>
    <dgm:pt modelId="{46729183-2B2B-4E4F-925C-A429C4ABF55E}" type="sibTrans" cxnId="{04686484-9F03-4B68-93EC-3C9AE73D8483}">
      <dgm:prSet/>
      <dgm:spPr/>
      <dgm:t>
        <a:bodyPr/>
        <a:lstStyle/>
        <a:p>
          <a:endParaRPr lang="ru-RU"/>
        </a:p>
      </dgm:t>
    </dgm:pt>
    <dgm:pt modelId="{C0F20813-EB14-4AA2-8124-2921E4F60B02}">
      <dgm:prSet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Выразительное чтение с переходом на незнакомую часть текста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B0104A60-00F4-4DD7-952A-A29F861867CA}" type="parTrans" cxnId="{871B1388-2F61-4C32-B9EC-26F44A8BE1C2}">
      <dgm:prSet/>
      <dgm:spPr/>
      <dgm:t>
        <a:bodyPr/>
        <a:lstStyle/>
        <a:p>
          <a:endParaRPr lang="ru-RU"/>
        </a:p>
      </dgm:t>
    </dgm:pt>
    <dgm:pt modelId="{C9F0F9A0-912E-4A5E-A163-4301477A0B7E}" type="sibTrans" cxnId="{871B1388-2F61-4C32-B9EC-26F44A8BE1C2}">
      <dgm:prSet/>
      <dgm:spPr/>
      <dgm:t>
        <a:bodyPr/>
        <a:lstStyle/>
        <a:p>
          <a:endParaRPr lang="ru-RU"/>
        </a:p>
      </dgm:t>
    </dgm:pt>
    <dgm:pt modelId="{2CA3CEEF-4DAB-4888-8B28-7FE1F3C40890}">
      <dgm:prSet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Упражнения для развития угла зрения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64809FCE-8039-4EAC-8657-D5DEB6FF0B32}" type="parTrans" cxnId="{5CB2E281-0B48-4ABC-82C5-72DB808E985E}">
      <dgm:prSet/>
      <dgm:spPr/>
      <dgm:t>
        <a:bodyPr/>
        <a:lstStyle/>
        <a:p>
          <a:endParaRPr lang="ru-RU"/>
        </a:p>
      </dgm:t>
    </dgm:pt>
    <dgm:pt modelId="{596987A0-C6D7-4485-A336-167DF51847D0}" type="sibTrans" cxnId="{5CB2E281-0B48-4ABC-82C5-72DB808E985E}">
      <dgm:prSet/>
      <dgm:spPr/>
      <dgm:t>
        <a:bodyPr/>
        <a:lstStyle/>
        <a:p>
          <a:endParaRPr lang="ru-RU"/>
        </a:p>
      </dgm:t>
    </dgm:pt>
    <dgm:pt modelId="{BB98A501-7F59-481B-B5DE-64C7A97A1DF7}">
      <dgm:prSet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 Упражнения для повышения скорости чтения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EAC2D87D-943F-4DF0-9BBE-3578CC16511D}" type="parTrans" cxnId="{89745474-88F8-4B57-825C-09DEB8F7493B}">
      <dgm:prSet/>
      <dgm:spPr/>
      <dgm:t>
        <a:bodyPr/>
        <a:lstStyle/>
        <a:p>
          <a:endParaRPr lang="ru-RU"/>
        </a:p>
      </dgm:t>
    </dgm:pt>
    <dgm:pt modelId="{72538BA9-45A8-4EFE-BC06-A5F467AF83B6}" type="sibTrans" cxnId="{89745474-88F8-4B57-825C-09DEB8F7493B}">
      <dgm:prSet/>
      <dgm:spPr/>
      <dgm:t>
        <a:bodyPr/>
        <a:lstStyle/>
        <a:p>
          <a:endParaRPr lang="ru-RU"/>
        </a:p>
      </dgm:t>
    </dgm:pt>
    <dgm:pt modelId="{6B8BD40A-1D2E-4DEE-868C-00C97249886E}">
      <dgm:prSet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Упражнения для распределения и концентрации внимания 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E5AC10C4-BF03-4429-AB98-0DBC93D773E8}" type="parTrans" cxnId="{BEC67527-7D74-4C65-8DBC-68F73D1FB866}">
      <dgm:prSet/>
      <dgm:spPr/>
      <dgm:t>
        <a:bodyPr/>
        <a:lstStyle/>
        <a:p>
          <a:endParaRPr lang="ru-RU"/>
        </a:p>
      </dgm:t>
    </dgm:pt>
    <dgm:pt modelId="{4746F067-5E35-4DD1-AA72-32579683A764}" type="sibTrans" cxnId="{BEC67527-7D74-4C65-8DBC-68F73D1FB866}">
      <dgm:prSet/>
      <dgm:spPr/>
      <dgm:t>
        <a:bodyPr/>
        <a:lstStyle/>
        <a:p>
          <a:endParaRPr lang="ru-RU"/>
        </a:p>
      </dgm:t>
    </dgm:pt>
    <dgm:pt modelId="{B02D2898-448F-412D-AC9C-3548CD4AA126}">
      <dgm:prSet/>
      <dgm:spPr/>
      <dgm:t>
        <a:bodyPr/>
        <a:lstStyle/>
        <a:p>
          <a:endParaRPr lang="ru-RU"/>
        </a:p>
      </dgm:t>
    </dgm:pt>
    <dgm:pt modelId="{A6FC522C-EBCF-466F-8AD6-0039604A0237}" type="parTrans" cxnId="{8D4A1948-BFE1-48B9-8F86-C29E75090EC1}">
      <dgm:prSet/>
      <dgm:spPr/>
      <dgm:t>
        <a:bodyPr/>
        <a:lstStyle/>
        <a:p>
          <a:endParaRPr lang="ru-RU"/>
        </a:p>
      </dgm:t>
    </dgm:pt>
    <dgm:pt modelId="{5C5E11FB-5B8E-471F-9726-FD3FD618E464}" type="sibTrans" cxnId="{8D4A1948-BFE1-48B9-8F86-C29E75090EC1}">
      <dgm:prSet/>
      <dgm:spPr/>
      <dgm:t>
        <a:bodyPr/>
        <a:lstStyle/>
        <a:p>
          <a:endParaRPr lang="ru-RU"/>
        </a:p>
      </dgm:t>
    </dgm:pt>
    <dgm:pt modelId="{A8EBF3C6-548F-4EC6-8A63-6CA62635BB2E}" type="pres">
      <dgm:prSet presAssocID="{85C0442A-1A50-4530-8F53-229EB6ED59C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DCF6CAF-8B15-4AF1-83F1-33BC03DFBA01}" type="pres">
      <dgm:prSet presAssocID="{85C0442A-1A50-4530-8F53-229EB6ED59CC}" presName="Name1" presStyleCnt="0"/>
      <dgm:spPr/>
      <dgm:t>
        <a:bodyPr/>
        <a:lstStyle/>
        <a:p>
          <a:endParaRPr lang="ru-RU"/>
        </a:p>
      </dgm:t>
    </dgm:pt>
    <dgm:pt modelId="{3AD21612-928B-4E38-A32C-7DD7A8F54363}" type="pres">
      <dgm:prSet presAssocID="{85C0442A-1A50-4530-8F53-229EB6ED59CC}" presName="cycle" presStyleCnt="0"/>
      <dgm:spPr/>
      <dgm:t>
        <a:bodyPr/>
        <a:lstStyle/>
        <a:p>
          <a:endParaRPr lang="ru-RU"/>
        </a:p>
      </dgm:t>
    </dgm:pt>
    <dgm:pt modelId="{D51CB4C1-D9D3-4978-A95A-9AEB86EADF8D}" type="pres">
      <dgm:prSet presAssocID="{85C0442A-1A50-4530-8F53-229EB6ED59CC}" presName="srcNode" presStyleLbl="node1" presStyleIdx="0" presStyleCnt="7"/>
      <dgm:spPr/>
      <dgm:t>
        <a:bodyPr/>
        <a:lstStyle/>
        <a:p>
          <a:endParaRPr lang="ru-RU"/>
        </a:p>
      </dgm:t>
    </dgm:pt>
    <dgm:pt modelId="{238DF466-3EF5-4E96-8BE7-431FC76C82C0}" type="pres">
      <dgm:prSet presAssocID="{85C0442A-1A50-4530-8F53-229EB6ED59CC}" presName="conn" presStyleLbl="parChTrans1D2" presStyleIdx="0" presStyleCnt="1"/>
      <dgm:spPr/>
      <dgm:t>
        <a:bodyPr/>
        <a:lstStyle/>
        <a:p>
          <a:endParaRPr lang="ru-RU"/>
        </a:p>
      </dgm:t>
    </dgm:pt>
    <dgm:pt modelId="{576951AD-1447-41BA-ACDE-734C80BAA0A6}" type="pres">
      <dgm:prSet presAssocID="{85C0442A-1A50-4530-8F53-229EB6ED59CC}" presName="extraNode" presStyleLbl="node1" presStyleIdx="0" presStyleCnt="7"/>
      <dgm:spPr/>
      <dgm:t>
        <a:bodyPr/>
        <a:lstStyle/>
        <a:p>
          <a:endParaRPr lang="ru-RU"/>
        </a:p>
      </dgm:t>
    </dgm:pt>
    <dgm:pt modelId="{EFADEAF3-31BE-4625-9993-EE4DA511900A}" type="pres">
      <dgm:prSet presAssocID="{85C0442A-1A50-4530-8F53-229EB6ED59CC}" presName="dstNode" presStyleLbl="node1" presStyleIdx="0" presStyleCnt="7"/>
      <dgm:spPr/>
      <dgm:t>
        <a:bodyPr/>
        <a:lstStyle/>
        <a:p>
          <a:endParaRPr lang="ru-RU"/>
        </a:p>
      </dgm:t>
    </dgm:pt>
    <dgm:pt modelId="{4BFC5702-00AD-4CF4-B37B-6826655428CE}" type="pres">
      <dgm:prSet presAssocID="{B3977CF1-2340-476E-BBB3-E6742EEBDF60}" presName="text_1" presStyleLbl="node1" presStyleIdx="0" presStyleCnt="7" custScaleX="40220" custScaleY="114343" custLinFactNeighborX="-28558" custLinFactNeighborY="-7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72020-0209-4EB5-A019-34549E6942B9}" type="pres">
      <dgm:prSet presAssocID="{B3977CF1-2340-476E-BBB3-E6742EEBDF60}" presName="accent_1" presStyleCnt="0"/>
      <dgm:spPr/>
      <dgm:t>
        <a:bodyPr/>
        <a:lstStyle/>
        <a:p>
          <a:endParaRPr lang="ru-RU"/>
        </a:p>
      </dgm:t>
    </dgm:pt>
    <dgm:pt modelId="{B6FD0089-001F-448C-90A1-B9BBA46D664B}" type="pres">
      <dgm:prSet presAssocID="{B3977CF1-2340-476E-BBB3-E6742EEBDF60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88313211-212A-431C-B6E0-67E6F0762E3F}" type="pres">
      <dgm:prSet presAssocID="{3B53D953-B808-432A-9107-255B415F0B7E}" presName="text_2" presStyleLbl="node1" presStyleIdx="1" presStyleCnt="7" custScaleX="52643" custScaleY="128553" custLinFactNeighborX="-22460" custLinFactNeighborY="-11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0A3A8-722C-4037-8467-5738342B3196}" type="pres">
      <dgm:prSet presAssocID="{3B53D953-B808-432A-9107-255B415F0B7E}" presName="accent_2" presStyleCnt="0"/>
      <dgm:spPr/>
      <dgm:t>
        <a:bodyPr/>
        <a:lstStyle/>
        <a:p>
          <a:endParaRPr lang="ru-RU"/>
        </a:p>
      </dgm:t>
    </dgm:pt>
    <dgm:pt modelId="{BF010485-3DE6-42AA-BD55-A1331AA1E385}" type="pres">
      <dgm:prSet presAssocID="{3B53D953-B808-432A-9107-255B415F0B7E}" presName="accentRepeatNode" presStyleLbl="solidFgAcc1" presStyleIdx="1" presStyleCnt="7" custLinFactNeighborX="-2422" custLinFactNeighborY="-10361"/>
      <dgm:spPr/>
      <dgm:t>
        <a:bodyPr/>
        <a:lstStyle/>
        <a:p>
          <a:endParaRPr lang="ru-RU"/>
        </a:p>
      </dgm:t>
    </dgm:pt>
    <dgm:pt modelId="{D1769089-177C-411D-A4AF-F8F626993B70}" type="pres">
      <dgm:prSet presAssocID="{C0F20813-EB14-4AA2-8124-2921E4F60B02}" presName="text_3" presStyleLbl="node1" presStyleIdx="2" presStyleCnt="7" custScaleX="97672" custScaleY="128338" custLinFactNeighborX="-1760" custLinFactNeighborY="-4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8E017-24EB-4B87-9EAE-33490B77DC77}" type="pres">
      <dgm:prSet presAssocID="{C0F20813-EB14-4AA2-8124-2921E4F60B02}" presName="accent_3" presStyleCnt="0"/>
      <dgm:spPr/>
      <dgm:t>
        <a:bodyPr/>
        <a:lstStyle/>
        <a:p>
          <a:endParaRPr lang="ru-RU"/>
        </a:p>
      </dgm:t>
    </dgm:pt>
    <dgm:pt modelId="{7CBCEAF5-3086-4FE8-B339-33ACABC8AEA1}" type="pres">
      <dgm:prSet presAssocID="{C0F20813-EB14-4AA2-8124-2921E4F60B02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92A925CF-0A40-4EB3-96A2-292075666513}" type="pres">
      <dgm:prSet presAssocID="{2CA3CEEF-4DAB-4888-8B28-7FE1F3C40890}" presName="text_4" presStyleLbl="node1" presStyleIdx="3" presStyleCnt="7" custScaleX="66553" custScaleY="122262" custLinFactNeighborX="-1477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78C48-CC06-4776-A07B-745F5D5DF105}" type="pres">
      <dgm:prSet presAssocID="{2CA3CEEF-4DAB-4888-8B28-7FE1F3C40890}" presName="accent_4" presStyleCnt="0"/>
      <dgm:spPr/>
      <dgm:t>
        <a:bodyPr/>
        <a:lstStyle/>
        <a:p>
          <a:endParaRPr lang="ru-RU"/>
        </a:p>
      </dgm:t>
    </dgm:pt>
    <dgm:pt modelId="{716949FE-6A4A-463B-9335-5E014B090F90}" type="pres">
      <dgm:prSet presAssocID="{2CA3CEEF-4DAB-4888-8B28-7FE1F3C40890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1F5832BA-C901-42D0-BA9D-3206BC46D250}" type="pres">
      <dgm:prSet presAssocID="{8F970E41-B277-497B-91BC-4E2469FD65A8}" presName="text_5" presStyleLbl="node1" presStyleIdx="4" presStyleCnt="7" custScaleX="92492" custScaleY="126664" custLinFactNeighborX="-3927" custLinFactNeighborY="9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B5A63-E3A3-4328-A74A-806E9C07D26E}" type="pres">
      <dgm:prSet presAssocID="{8F970E41-B277-497B-91BC-4E2469FD65A8}" presName="accent_5" presStyleCnt="0"/>
      <dgm:spPr/>
      <dgm:t>
        <a:bodyPr/>
        <a:lstStyle/>
        <a:p>
          <a:endParaRPr lang="ru-RU"/>
        </a:p>
      </dgm:t>
    </dgm:pt>
    <dgm:pt modelId="{93DBFE58-424D-49FF-B28D-5664720D9F18}" type="pres">
      <dgm:prSet presAssocID="{8F970E41-B277-497B-91BC-4E2469FD65A8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D7868CAC-578A-4447-A895-9D217D2CFBF9}" type="pres">
      <dgm:prSet presAssocID="{6B8BD40A-1D2E-4DEE-868C-00C97249886E}" presName="text_6" presStyleLbl="node1" presStyleIdx="5" presStyleCnt="7" custScaleX="93656" custScaleY="115970" custLinFactNeighborX="-1953" custLinFactNeighborY="11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F9694-459E-4E3D-ADC0-C12DA737A910}" type="pres">
      <dgm:prSet presAssocID="{6B8BD40A-1D2E-4DEE-868C-00C97249886E}" presName="accent_6" presStyleCnt="0"/>
      <dgm:spPr/>
      <dgm:t>
        <a:bodyPr/>
        <a:lstStyle/>
        <a:p>
          <a:endParaRPr lang="ru-RU"/>
        </a:p>
      </dgm:t>
    </dgm:pt>
    <dgm:pt modelId="{CBFC8CD1-5E7F-4779-BCE5-143757F52D92}" type="pres">
      <dgm:prSet presAssocID="{6B8BD40A-1D2E-4DEE-868C-00C97249886E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A7B23B65-EC7B-4F78-AD17-7D7CE6A24F74}" type="pres">
      <dgm:prSet presAssocID="{BB98A501-7F59-481B-B5DE-64C7A97A1DF7}" presName="text_7" presStyleLbl="node1" presStyleIdx="6" presStyleCnt="7" custScaleX="73680" custScaleY="125210" custLinFactNeighborX="-13296" custLinFactNeighborY="5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6C8BA-A5CE-4A00-BE1A-A7761794CE77}" type="pres">
      <dgm:prSet presAssocID="{BB98A501-7F59-481B-B5DE-64C7A97A1DF7}" presName="accent_7" presStyleCnt="0"/>
      <dgm:spPr/>
      <dgm:t>
        <a:bodyPr/>
        <a:lstStyle/>
        <a:p>
          <a:endParaRPr lang="ru-RU"/>
        </a:p>
      </dgm:t>
    </dgm:pt>
    <dgm:pt modelId="{FA2AC6A0-D02B-4CBF-BCF0-CACB788A4488}" type="pres">
      <dgm:prSet presAssocID="{BB98A501-7F59-481B-B5DE-64C7A97A1DF7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FBE12163-15DD-4E35-B13F-F5AE868CE61F}" type="presOf" srcId="{85C0442A-1A50-4530-8F53-229EB6ED59CC}" destId="{A8EBF3C6-548F-4EC6-8A63-6CA62635BB2E}" srcOrd="0" destOrd="0" presId="urn:microsoft.com/office/officeart/2008/layout/VerticalCurvedList"/>
    <dgm:cxn modelId="{89745474-88F8-4B57-825C-09DEB8F7493B}" srcId="{85C0442A-1A50-4530-8F53-229EB6ED59CC}" destId="{BB98A501-7F59-481B-B5DE-64C7A97A1DF7}" srcOrd="6" destOrd="0" parTransId="{EAC2D87D-943F-4DF0-9BBE-3578CC16511D}" sibTransId="{72538BA9-45A8-4EFE-BC06-A5F467AF83B6}"/>
    <dgm:cxn modelId="{28210576-FF6D-4F0C-9623-F59A28B2EC96}" type="presOf" srcId="{B3977CF1-2340-476E-BBB3-E6742EEBDF60}" destId="{4BFC5702-00AD-4CF4-B37B-6826655428CE}" srcOrd="0" destOrd="0" presId="urn:microsoft.com/office/officeart/2008/layout/VerticalCurvedList"/>
    <dgm:cxn modelId="{8D4A1948-BFE1-48B9-8F86-C29E75090EC1}" srcId="{85C0442A-1A50-4530-8F53-229EB6ED59CC}" destId="{B02D2898-448F-412D-AC9C-3548CD4AA126}" srcOrd="7" destOrd="0" parTransId="{A6FC522C-EBCF-466F-8AD6-0039604A0237}" sibTransId="{5C5E11FB-5B8E-471F-9726-FD3FD618E464}"/>
    <dgm:cxn modelId="{C4DA7982-2A50-4859-A63D-1153E99A06F6}" type="presOf" srcId="{2CA3CEEF-4DAB-4888-8B28-7FE1F3C40890}" destId="{92A925CF-0A40-4EB3-96A2-292075666513}" srcOrd="0" destOrd="0" presId="urn:microsoft.com/office/officeart/2008/layout/VerticalCurvedList"/>
    <dgm:cxn modelId="{31113B42-F221-475B-AA4F-7659B9BD39AC}" type="presOf" srcId="{BB98A501-7F59-481B-B5DE-64C7A97A1DF7}" destId="{A7B23B65-EC7B-4F78-AD17-7D7CE6A24F74}" srcOrd="0" destOrd="0" presId="urn:microsoft.com/office/officeart/2008/layout/VerticalCurvedList"/>
    <dgm:cxn modelId="{799815C8-D116-484A-85D8-F79D3F95E0E7}" type="presOf" srcId="{E6E0B86E-719C-42ED-A4EF-DB780F6C5189}" destId="{238DF466-3EF5-4E96-8BE7-431FC76C82C0}" srcOrd="0" destOrd="0" presId="urn:microsoft.com/office/officeart/2008/layout/VerticalCurvedList"/>
    <dgm:cxn modelId="{04686484-9F03-4B68-93EC-3C9AE73D8483}" srcId="{85C0442A-1A50-4530-8F53-229EB6ED59CC}" destId="{3B53D953-B808-432A-9107-255B415F0B7E}" srcOrd="1" destOrd="0" parTransId="{91DFF797-9868-4354-B4B8-049139D6E3A5}" sibTransId="{46729183-2B2B-4E4F-925C-A429C4ABF55E}"/>
    <dgm:cxn modelId="{7197E785-1F6D-401C-9243-2E35ACC068B0}" srcId="{85C0442A-1A50-4530-8F53-229EB6ED59CC}" destId="{B3977CF1-2340-476E-BBB3-E6742EEBDF60}" srcOrd="0" destOrd="0" parTransId="{B4662E25-7B7C-45FA-8A70-03BD918087AF}" sibTransId="{E6E0B86E-719C-42ED-A4EF-DB780F6C5189}"/>
    <dgm:cxn modelId="{6E55F465-6330-447A-A50C-324695D3D9D5}" type="presOf" srcId="{3B53D953-B808-432A-9107-255B415F0B7E}" destId="{88313211-212A-431C-B6E0-67E6F0762E3F}" srcOrd="0" destOrd="0" presId="urn:microsoft.com/office/officeart/2008/layout/VerticalCurvedList"/>
    <dgm:cxn modelId="{A29888A6-A71A-4EBF-BE2D-5DE3834FBD80}" srcId="{85C0442A-1A50-4530-8F53-229EB6ED59CC}" destId="{8F970E41-B277-497B-91BC-4E2469FD65A8}" srcOrd="4" destOrd="0" parTransId="{BE5E896E-F3EE-421F-917B-66F9472F36C5}" sibTransId="{8A58A187-F0AD-4009-B428-A5209C268EA5}"/>
    <dgm:cxn modelId="{BEC67527-7D74-4C65-8DBC-68F73D1FB866}" srcId="{85C0442A-1A50-4530-8F53-229EB6ED59CC}" destId="{6B8BD40A-1D2E-4DEE-868C-00C97249886E}" srcOrd="5" destOrd="0" parTransId="{E5AC10C4-BF03-4429-AB98-0DBC93D773E8}" sibTransId="{4746F067-5E35-4DD1-AA72-32579683A764}"/>
    <dgm:cxn modelId="{77CCA5BF-0856-4008-B152-0F1FA28D453D}" type="presOf" srcId="{C0F20813-EB14-4AA2-8124-2921E4F60B02}" destId="{D1769089-177C-411D-A4AF-F8F626993B70}" srcOrd="0" destOrd="0" presId="urn:microsoft.com/office/officeart/2008/layout/VerticalCurvedList"/>
    <dgm:cxn modelId="{C6DAFFD9-EE7D-47E1-BED7-8B58679421D7}" type="presOf" srcId="{6B8BD40A-1D2E-4DEE-868C-00C97249886E}" destId="{D7868CAC-578A-4447-A895-9D217D2CFBF9}" srcOrd="0" destOrd="0" presId="urn:microsoft.com/office/officeart/2008/layout/VerticalCurvedList"/>
    <dgm:cxn modelId="{871B1388-2F61-4C32-B9EC-26F44A8BE1C2}" srcId="{85C0442A-1A50-4530-8F53-229EB6ED59CC}" destId="{C0F20813-EB14-4AA2-8124-2921E4F60B02}" srcOrd="2" destOrd="0" parTransId="{B0104A60-00F4-4DD7-952A-A29F861867CA}" sibTransId="{C9F0F9A0-912E-4A5E-A163-4301477A0B7E}"/>
    <dgm:cxn modelId="{1399C15E-87F5-4EB6-A9CA-6FF29F560AA6}" type="presOf" srcId="{8F970E41-B277-497B-91BC-4E2469FD65A8}" destId="{1F5832BA-C901-42D0-BA9D-3206BC46D250}" srcOrd="0" destOrd="0" presId="urn:microsoft.com/office/officeart/2008/layout/VerticalCurvedList"/>
    <dgm:cxn modelId="{5CB2E281-0B48-4ABC-82C5-72DB808E985E}" srcId="{85C0442A-1A50-4530-8F53-229EB6ED59CC}" destId="{2CA3CEEF-4DAB-4888-8B28-7FE1F3C40890}" srcOrd="3" destOrd="0" parTransId="{64809FCE-8039-4EAC-8657-D5DEB6FF0B32}" sibTransId="{596987A0-C6D7-4485-A336-167DF51847D0}"/>
    <dgm:cxn modelId="{0256B201-4ADE-405C-A4FE-99793F8DFF04}" type="presParOf" srcId="{A8EBF3C6-548F-4EC6-8A63-6CA62635BB2E}" destId="{5DCF6CAF-8B15-4AF1-83F1-33BC03DFBA01}" srcOrd="0" destOrd="0" presId="urn:microsoft.com/office/officeart/2008/layout/VerticalCurvedList"/>
    <dgm:cxn modelId="{9F680EB8-1826-443C-AF34-AD83677B4100}" type="presParOf" srcId="{5DCF6CAF-8B15-4AF1-83F1-33BC03DFBA01}" destId="{3AD21612-928B-4E38-A32C-7DD7A8F54363}" srcOrd="0" destOrd="0" presId="urn:microsoft.com/office/officeart/2008/layout/VerticalCurvedList"/>
    <dgm:cxn modelId="{D1C79D9E-46FE-49B3-A853-C9763851410F}" type="presParOf" srcId="{3AD21612-928B-4E38-A32C-7DD7A8F54363}" destId="{D51CB4C1-D9D3-4978-A95A-9AEB86EADF8D}" srcOrd="0" destOrd="0" presId="urn:microsoft.com/office/officeart/2008/layout/VerticalCurvedList"/>
    <dgm:cxn modelId="{A6F2DB5C-8071-45A1-8280-D8D47363BDCB}" type="presParOf" srcId="{3AD21612-928B-4E38-A32C-7DD7A8F54363}" destId="{238DF466-3EF5-4E96-8BE7-431FC76C82C0}" srcOrd="1" destOrd="0" presId="urn:microsoft.com/office/officeart/2008/layout/VerticalCurvedList"/>
    <dgm:cxn modelId="{509C3883-B1B5-4246-9F7A-6E2C122C9E03}" type="presParOf" srcId="{3AD21612-928B-4E38-A32C-7DD7A8F54363}" destId="{576951AD-1447-41BA-ACDE-734C80BAA0A6}" srcOrd="2" destOrd="0" presId="urn:microsoft.com/office/officeart/2008/layout/VerticalCurvedList"/>
    <dgm:cxn modelId="{78CF365C-F6E7-4105-A687-8074E8F70936}" type="presParOf" srcId="{3AD21612-928B-4E38-A32C-7DD7A8F54363}" destId="{EFADEAF3-31BE-4625-9993-EE4DA511900A}" srcOrd="3" destOrd="0" presId="urn:microsoft.com/office/officeart/2008/layout/VerticalCurvedList"/>
    <dgm:cxn modelId="{8DEB30E6-A8F6-459E-AEA4-1AEDD94C0792}" type="presParOf" srcId="{5DCF6CAF-8B15-4AF1-83F1-33BC03DFBA01}" destId="{4BFC5702-00AD-4CF4-B37B-6826655428CE}" srcOrd="1" destOrd="0" presId="urn:microsoft.com/office/officeart/2008/layout/VerticalCurvedList"/>
    <dgm:cxn modelId="{3FD13F3E-4903-40AA-9CC0-7FC400DC0463}" type="presParOf" srcId="{5DCF6CAF-8B15-4AF1-83F1-33BC03DFBA01}" destId="{45872020-0209-4EB5-A019-34549E6942B9}" srcOrd="2" destOrd="0" presId="urn:microsoft.com/office/officeart/2008/layout/VerticalCurvedList"/>
    <dgm:cxn modelId="{6418FAD8-5674-4116-9531-FE1C221287D8}" type="presParOf" srcId="{45872020-0209-4EB5-A019-34549E6942B9}" destId="{B6FD0089-001F-448C-90A1-B9BBA46D664B}" srcOrd="0" destOrd="0" presId="urn:microsoft.com/office/officeart/2008/layout/VerticalCurvedList"/>
    <dgm:cxn modelId="{2E34EFF1-5F83-455A-903A-A3D3229052F4}" type="presParOf" srcId="{5DCF6CAF-8B15-4AF1-83F1-33BC03DFBA01}" destId="{88313211-212A-431C-B6E0-67E6F0762E3F}" srcOrd="3" destOrd="0" presId="urn:microsoft.com/office/officeart/2008/layout/VerticalCurvedList"/>
    <dgm:cxn modelId="{843834E3-C5BB-4C4F-8D32-C1B98BCEF662}" type="presParOf" srcId="{5DCF6CAF-8B15-4AF1-83F1-33BC03DFBA01}" destId="{1CC0A3A8-722C-4037-8467-5738342B3196}" srcOrd="4" destOrd="0" presId="urn:microsoft.com/office/officeart/2008/layout/VerticalCurvedList"/>
    <dgm:cxn modelId="{B68D325B-7858-4662-A31B-D858CDA9953C}" type="presParOf" srcId="{1CC0A3A8-722C-4037-8467-5738342B3196}" destId="{BF010485-3DE6-42AA-BD55-A1331AA1E385}" srcOrd="0" destOrd="0" presId="urn:microsoft.com/office/officeart/2008/layout/VerticalCurvedList"/>
    <dgm:cxn modelId="{3D4409C4-3FE4-4108-8970-6726E2F37905}" type="presParOf" srcId="{5DCF6CAF-8B15-4AF1-83F1-33BC03DFBA01}" destId="{D1769089-177C-411D-A4AF-F8F626993B70}" srcOrd="5" destOrd="0" presId="urn:microsoft.com/office/officeart/2008/layout/VerticalCurvedList"/>
    <dgm:cxn modelId="{CC6C38C3-34DA-40A2-A02A-3009589BB4AF}" type="presParOf" srcId="{5DCF6CAF-8B15-4AF1-83F1-33BC03DFBA01}" destId="{79D8E017-24EB-4B87-9EAE-33490B77DC77}" srcOrd="6" destOrd="0" presId="urn:microsoft.com/office/officeart/2008/layout/VerticalCurvedList"/>
    <dgm:cxn modelId="{4397BAFB-307E-4EF3-9DBC-1FD8F8EB30B8}" type="presParOf" srcId="{79D8E017-24EB-4B87-9EAE-33490B77DC77}" destId="{7CBCEAF5-3086-4FE8-B339-33ACABC8AEA1}" srcOrd="0" destOrd="0" presId="urn:microsoft.com/office/officeart/2008/layout/VerticalCurvedList"/>
    <dgm:cxn modelId="{B3744DE9-9D77-4AFC-9557-79DC5F6B5604}" type="presParOf" srcId="{5DCF6CAF-8B15-4AF1-83F1-33BC03DFBA01}" destId="{92A925CF-0A40-4EB3-96A2-292075666513}" srcOrd="7" destOrd="0" presId="urn:microsoft.com/office/officeart/2008/layout/VerticalCurvedList"/>
    <dgm:cxn modelId="{65ABF426-CE88-4034-B645-A702106A364E}" type="presParOf" srcId="{5DCF6CAF-8B15-4AF1-83F1-33BC03DFBA01}" destId="{D4D78C48-CC06-4776-A07B-745F5D5DF105}" srcOrd="8" destOrd="0" presId="urn:microsoft.com/office/officeart/2008/layout/VerticalCurvedList"/>
    <dgm:cxn modelId="{72E6FF57-39F8-417F-AC59-EF00E75A3BFB}" type="presParOf" srcId="{D4D78C48-CC06-4776-A07B-745F5D5DF105}" destId="{716949FE-6A4A-463B-9335-5E014B090F90}" srcOrd="0" destOrd="0" presId="urn:microsoft.com/office/officeart/2008/layout/VerticalCurvedList"/>
    <dgm:cxn modelId="{D46F1C97-7218-4CEF-9A22-1C3ED0D9F4AA}" type="presParOf" srcId="{5DCF6CAF-8B15-4AF1-83F1-33BC03DFBA01}" destId="{1F5832BA-C901-42D0-BA9D-3206BC46D250}" srcOrd="9" destOrd="0" presId="urn:microsoft.com/office/officeart/2008/layout/VerticalCurvedList"/>
    <dgm:cxn modelId="{3A12552F-2F3A-4620-86E5-7267C7AD5E8C}" type="presParOf" srcId="{5DCF6CAF-8B15-4AF1-83F1-33BC03DFBA01}" destId="{7CFB5A63-E3A3-4328-A74A-806E9C07D26E}" srcOrd="10" destOrd="0" presId="urn:microsoft.com/office/officeart/2008/layout/VerticalCurvedList"/>
    <dgm:cxn modelId="{B9A041F1-0687-464E-BA4F-A25FB8FDCBD1}" type="presParOf" srcId="{7CFB5A63-E3A3-4328-A74A-806E9C07D26E}" destId="{93DBFE58-424D-49FF-B28D-5664720D9F18}" srcOrd="0" destOrd="0" presId="urn:microsoft.com/office/officeart/2008/layout/VerticalCurvedList"/>
    <dgm:cxn modelId="{C5E214EA-3658-4581-960B-1C66D8386A5D}" type="presParOf" srcId="{5DCF6CAF-8B15-4AF1-83F1-33BC03DFBA01}" destId="{D7868CAC-578A-4447-A895-9D217D2CFBF9}" srcOrd="11" destOrd="0" presId="urn:microsoft.com/office/officeart/2008/layout/VerticalCurvedList"/>
    <dgm:cxn modelId="{19E578D7-EC55-4470-A05C-FF27A56D1028}" type="presParOf" srcId="{5DCF6CAF-8B15-4AF1-83F1-33BC03DFBA01}" destId="{EEEF9694-459E-4E3D-ADC0-C12DA737A910}" srcOrd="12" destOrd="0" presId="urn:microsoft.com/office/officeart/2008/layout/VerticalCurvedList"/>
    <dgm:cxn modelId="{25AA5491-4458-4923-A5E8-BF6469C82CD3}" type="presParOf" srcId="{EEEF9694-459E-4E3D-ADC0-C12DA737A910}" destId="{CBFC8CD1-5E7F-4779-BCE5-143757F52D92}" srcOrd="0" destOrd="0" presId="urn:microsoft.com/office/officeart/2008/layout/VerticalCurvedList"/>
    <dgm:cxn modelId="{DC152534-4523-49D5-8D57-F7F5CA66574F}" type="presParOf" srcId="{5DCF6CAF-8B15-4AF1-83F1-33BC03DFBA01}" destId="{A7B23B65-EC7B-4F78-AD17-7D7CE6A24F74}" srcOrd="13" destOrd="0" presId="urn:microsoft.com/office/officeart/2008/layout/VerticalCurvedList"/>
    <dgm:cxn modelId="{691FC0D0-A211-4E2B-B1FF-EFC44BB8944A}" type="presParOf" srcId="{5DCF6CAF-8B15-4AF1-83F1-33BC03DFBA01}" destId="{7DA6C8BA-A5CE-4A00-BE1A-A7761794CE77}" srcOrd="14" destOrd="0" presId="urn:microsoft.com/office/officeart/2008/layout/VerticalCurvedList"/>
    <dgm:cxn modelId="{4621CBAE-CD2C-438E-B87C-FD19E1B0E010}" type="presParOf" srcId="{7DA6C8BA-A5CE-4A00-BE1A-A7761794CE77}" destId="{FA2AC6A0-D02B-4CBF-BCF0-CACB788A44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DF466-3EF5-4E96-8BE7-431FC76C82C0}">
      <dsp:nvSpPr>
        <dsp:cNvPr id="0" name=""/>
        <dsp:cNvSpPr/>
      </dsp:nvSpPr>
      <dsp:spPr>
        <a:xfrm>
          <a:off x="-5085104" y="-785678"/>
          <a:ext cx="6107861" cy="6107861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C5702-00AD-4CF4-B37B-6826655428CE}">
      <dsp:nvSpPr>
        <dsp:cNvPr id="0" name=""/>
        <dsp:cNvSpPr/>
      </dsp:nvSpPr>
      <dsp:spPr>
        <a:xfrm>
          <a:off x="463159" y="144014"/>
          <a:ext cx="3116040" cy="4714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Многократное чтение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63159" y="144014"/>
        <a:ext cx="3116040" cy="471410"/>
      </dsp:txXfrm>
    </dsp:sp>
    <dsp:sp modelId="{B6FD0089-001F-448C-90A1-B9BBA46D664B}">
      <dsp:nvSpPr>
        <dsp:cNvPr id="0" name=""/>
        <dsp:cNvSpPr/>
      </dsp:nvSpPr>
      <dsp:spPr>
        <a:xfrm>
          <a:off x="102289" y="154694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13211-212A-431C-B6E0-67E6F0762E3F}">
      <dsp:nvSpPr>
        <dsp:cNvPr id="0" name=""/>
        <dsp:cNvSpPr/>
      </dsp:nvSpPr>
      <dsp:spPr>
        <a:xfrm>
          <a:off x="823170" y="720081"/>
          <a:ext cx="3881966" cy="5299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Чтение в темпе скороговорки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23170" y="720081"/>
        <a:ext cx="3881966" cy="529995"/>
      </dsp:txXfrm>
    </dsp:sp>
    <dsp:sp modelId="{BF010485-3DE6-42AA-BD55-A1331AA1E385}">
      <dsp:nvSpPr>
        <dsp:cNvPr id="0" name=""/>
        <dsp:cNvSpPr/>
      </dsp:nvSpPr>
      <dsp:spPr>
        <a:xfrm>
          <a:off x="463161" y="720078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69089-177C-411D-A4AF-F8F626993B70}">
      <dsp:nvSpPr>
        <dsp:cNvPr id="0" name=""/>
        <dsp:cNvSpPr/>
      </dsp:nvSpPr>
      <dsp:spPr>
        <a:xfrm>
          <a:off x="895182" y="1368151"/>
          <a:ext cx="7002632" cy="5291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Выразительное чтение с переходом на незнакомую часть текста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95182" y="1368151"/>
        <a:ext cx="7002632" cy="529108"/>
      </dsp:txXfrm>
    </dsp:sp>
    <dsp:sp modelId="{7CBCEAF5-3086-4FE8-B339-33ACABC8AEA1}">
      <dsp:nvSpPr>
        <dsp:cNvPr id="0" name=""/>
        <dsp:cNvSpPr/>
      </dsp:nvSpPr>
      <dsp:spPr>
        <a:xfrm>
          <a:off x="680239" y="1391799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925CF-0A40-4EB3-96A2-292075666513}">
      <dsp:nvSpPr>
        <dsp:cNvPr id="0" name=""/>
        <dsp:cNvSpPr/>
      </dsp:nvSpPr>
      <dsp:spPr>
        <a:xfrm>
          <a:off x="1141522" y="2016222"/>
          <a:ext cx="4728067" cy="5040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Упражнения для развития угла зрения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141522" y="2016222"/>
        <a:ext cx="4728067" cy="504058"/>
      </dsp:txXfrm>
    </dsp:sp>
    <dsp:sp modelId="{716949FE-6A4A-463B-9335-5E014B090F90}">
      <dsp:nvSpPr>
        <dsp:cNvPr id="0" name=""/>
        <dsp:cNvSpPr/>
      </dsp:nvSpPr>
      <dsp:spPr>
        <a:xfrm>
          <a:off x="745565" y="2010578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832BA-C901-42D0-BA9D-3206BC46D250}">
      <dsp:nvSpPr>
        <dsp:cNvPr id="0" name=""/>
        <dsp:cNvSpPr/>
      </dsp:nvSpPr>
      <dsp:spPr>
        <a:xfrm>
          <a:off x="925509" y="2664298"/>
          <a:ext cx="6631250" cy="5222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Упражнения на развитие  умения ориентироваться в тексте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925509" y="2664298"/>
        <a:ext cx="6631250" cy="522207"/>
      </dsp:txXfrm>
    </dsp:sp>
    <dsp:sp modelId="{93DBFE58-424D-49FF-B28D-5664720D9F18}">
      <dsp:nvSpPr>
        <dsp:cNvPr id="0" name=""/>
        <dsp:cNvSpPr/>
      </dsp:nvSpPr>
      <dsp:spPr>
        <a:xfrm>
          <a:off x="680239" y="2629357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68CAC-578A-4447-A895-9D217D2CFBF9}">
      <dsp:nvSpPr>
        <dsp:cNvPr id="0" name=""/>
        <dsp:cNvSpPr/>
      </dsp:nvSpPr>
      <dsp:spPr>
        <a:xfrm>
          <a:off x="823207" y="3312369"/>
          <a:ext cx="6906320" cy="4781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Упражнения для распределения и концентрации внимания 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23207" y="3312369"/>
        <a:ext cx="6906320" cy="478118"/>
      </dsp:txXfrm>
    </dsp:sp>
    <dsp:sp modelId="{CBFC8CD1-5E7F-4779-BCE5-143757F52D92}">
      <dsp:nvSpPr>
        <dsp:cNvPr id="0" name=""/>
        <dsp:cNvSpPr/>
      </dsp:nvSpPr>
      <dsp:spPr>
        <a:xfrm>
          <a:off x="475643" y="3247683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23B65-EC7B-4F78-AD17-7D7CE6A24F74}">
      <dsp:nvSpPr>
        <dsp:cNvPr id="0" name=""/>
        <dsp:cNvSpPr/>
      </dsp:nvSpPr>
      <dsp:spPr>
        <a:xfrm>
          <a:off x="349425" y="3888432"/>
          <a:ext cx="5708350" cy="5162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4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 Упражнения для повышения скорости чтения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49425" y="3888432"/>
        <a:ext cx="5708350" cy="516212"/>
      </dsp:txXfrm>
    </dsp:sp>
    <dsp:sp modelId="{FA2AC6A0-D02B-4CBF-BCF0-CACB788A4488}">
      <dsp:nvSpPr>
        <dsp:cNvPr id="0" name=""/>
        <dsp:cNvSpPr/>
      </dsp:nvSpPr>
      <dsp:spPr>
        <a:xfrm>
          <a:off x="102289" y="3866462"/>
          <a:ext cx="515346" cy="5153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ru-RU" altLang="ru-RU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kumimoji="1" lang="ru-RU" altLang="ru-RU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3366"/>
                </a:solidFill>
              </a:endParaRPr>
            </a:p>
          </p:txBody>
        </p:sp>
      </p:grpSp>
      <p:sp>
        <p:nvSpPr>
          <p:cNvPr id="317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175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1154BB10-DC4A-4714-AF63-1C673AC546C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9098-E498-4DB5-87CE-FDC3AF5BA18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7D301-087C-4FFA-B0F5-E993B0B100F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4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B9793-5DB4-4DB4-AB7A-12AACA1DBC6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3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B858-13A8-4582-A7F3-D6EBF3FA36A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46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49925-60A0-4B9D-BB6B-981C6913081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0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8F6BF-3E6D-46F4-BDEF-E32385081F0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0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2B41F-AF3E-4C3E-AA00-B8604320B32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6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32445-015D-4B29-ABC9-F8A8B5FFD46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5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FEF4D-E5AA-4AAA-AE62-2A90220084D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8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B8B28-40C8-43FF-B6AC-6D7B9673D3C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5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EDE050-D984-4B61-86F5-819D56812736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4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44008" y="4941168"/>
            <a:ext cx="4013200" cy="182245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Презентация</a:t>
            </a:r>
          </a:p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к обобщению опыта работы </a:t>
            </a:r>
          </a:p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учителя начальных классов</a:t>
            </a:r>
          </a:p>
          <a:p>
            <a:pPr lvl="0" algn="ctr">
              <a:buClr>
                <a:srgbClr val="003366"/>
              </a:buClr>
            </a:pPr>
            <a:r>
              <a:rPr lang="ru-RU" sz="1800" b="1" u="sng" dirty="0" err="1">
                <a:solidFill>
                  <a:schemeClr val="accent6">
                    <a:lumMod val="50000"/>
                  </a:schemeClr>
                </a:solidFill>
              </a:rPr>
              <a:t>Францевой</a:t>
            </a:r>
            <a:r>
              <a:rPr lang="ru-RU" sz="1800" b="1" u="sng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18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ctr">
              <a:buClr>
                <a:srgbClr val="003366"/>
              </a:buClr>
            </a:pPr>
            <a:r>
              <a:rPr lang="ru-RU" sz="1800" b="1" u="sng" dirty="0" smtClean="0">
                <a:solidFill>
                  <a:schemeClr val="accent6">
                    <a:lumMod val="50000"/>
                  </a:schemeClr>
                </a:solidFill>
              </a:rPr>
              <a:t>Светланы Васильевны</a:t>
            </a:r>
          </a:p>
          <a:p>
            <a:pPr lvl="0" algn="ctr">
              <a:buClr>
                <a:srgbClr val="003366"/>
              </a:buClr>
            </a:pPr>
            <a:endParaRPr lang="ru-RU" sz="1800" b="1" dirty="0">
              <a:solidFill>
                <a:srgbClr val="006666"/>
              </a:solidFill>
            </a:endParaRPr>
          </a:p>
          <a:p>
            <a:pPr algn="ctr"/>
            <a:endParaRPr lang="ru-RU" sz="1800" b="1" dirty="0" smtClean="0"/>
          </a:p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МБОУ СОШ №7 </a:t>
            </a:r>
          </a:p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г. Минеральные Воды</a:t>
            </a:r>
          </a:p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2014-2015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уч.год</a:t>
            </a:r>
            <a:endParaRPr lang="ru-RU" sz="1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683568" y="1196752"/>
            <a:ext cx="8229600" cy="1905000"/>
          </a:xfrm>
        </p:spPr>
        <p:txBody>
          <a:bodyPr/>
          <a:lstStyle/>
          <a:p>
            <a:r>
              <a:rPr lang="x-none" sz="2800">
                <a:solidFill>
                  <a:schemeClr val="accent1">
                    <a:lumMod val="50000"/>
                  </a:schemeClr>
                </a:solidFill>
              </a:rPr>
              <a:t>ФОРМИРОВАНИ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Е НАВЫКОВ</a:t>
            </a:r>
            <a:r>
              <a:rPr lang="x-none" sz="2800">
                <a:solidFill>
                  <a:schemeClr val="accent1">
                    <a:lumMod val="50000"/>
                  </a:schemeClr>
                </a:solidFill>
              </a:rPr>
              <a:t> ОСОЗНАННОГО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ЧТЕНИЯ КАК ЗАЛОГ УСПЕШНОГО ЛИЧНОСТНОГО РАЗВИТИЯ МЛАДШЕГО ШКОЛЬНИКА.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2664296" cy="217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61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63827" y="116632"/>
            <a:ext cx="4536505" cy="4356373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чтение вслух и про себя;</a:t>
            </a:r>
            <a:endParaRPr lang="ru-RU" alt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чтение хором;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жужжащее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чтение; 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игра в прятки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»;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«мнимое слово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»;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«чтение за диктором»;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ролевое чтение;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alt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ежеурочные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пятиминутки 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чтения;</a:t>
            </a:r>
            <a:endParaRPr lang="ru-RU" alt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96" y="332656"/>
            <a:ext cx="4304822" cy="84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70646"/>
            <a:ext cx="2315716" cy="3270163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499654"/>
            <a:ext cx="33620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Павлышская</a:t>
            </a:r>
            <a:r>
              <a:rPr lang="ru-RU" sz="2400" b="1" dirty="0" smtClean="0">
                <a:solidFill>
                  <a:srgbClr val="FF0000"/>
                </a:solidFill>
              </a:rPr>
              <a:t> школа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В.А</a:t>
            </a:r>
            <a:r>
              <a:rPr lang="ru-RU" sz="2400" b="1" dirty="0">
                <a:solidFill>
                  <a:srgbClr val="FF0000"/>
                </a:solidFill>
              </a:rPr>
              <a:t>. Сухомлинского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33981" y="5373215"/>
            <a:ext cx="4109653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</a:rPr>
              <a:t>«Чтение – это окошко,</a:t>
            </a:r>
          </a:p>
          <a:p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</a:rPr>
              <a:t>через  которое  дети     видят</a:t>
            </a:r>
          </a:p>
          <a:p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</a:rPr>
              <a:t>  и познают мир и самих себя».</a:t>
            </a:r>
          </a:p>
        </p:txBody>
      </p:sp>
    </p:spTree>
    <p:extLst>
      <p:ext uri="{BB962C8B-B14F-4D97-AF65-F5344CB8AC3E}">
        <p14:creationId xmlns:p14="http://schemas.microsoft.com/office/powerpoint/2010/main" val="3558347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0"/>
            <a:ext cx="5760640" cy="638944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Таблица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техники чтения</a:t>
            </a:r>
          </a:p>
        </p:txBody>
      </p:sp>
      <p:graphicFrame>
        <p:nvGraphicFramePr>
          <p:cNvPr id="3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652840"/>
              </p:ext>
            </p:extLst>
          </p:nvPr>
        </p:nvGraphicFramePr>
        <p:xfrm>
          <a:off x="251520" y="692696"/>
          <a:ext cx="8568952" cy="5911912"/>
        </p:xfrm>
        <a:graphic>
          <a:graphicData uri="http://schemas.openxmlformats.org/drawingml/2006/table">
            <a:tbl>
              <a:tblPr/>
              <a:tblGrid>
                <a:gridCol w="771205"/>
                <a:gridCol w="2655952"/>
                <a:gridCol w="1714639"/>
                <a:gridCol w="1712517"/>
                <a:gridCol w="1714639"/>
              </a:tblGrid>
              <a:tr h="635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Ф.И. учащихся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 класс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I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полугодие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 класс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II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полугодие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4 класс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I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полугодие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7631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1.</a:t>
                      </a:r>
                    </a:p>
                    <a:p>
                      <a:pPr algn="ctr"/>
                      <a:r>
                        <a:rPr lang="ru-RU" sz="1200" b="1" dirty="0" smtClean="0"/>
                        <a:t>2.</a:t>
                      </a:r>
                    </a:p>
                    <a:p>
                      <a:pPr algn="ctr"/>
                      <a:r>
                        <a:rPr lang="ru-RU" sz="1200" b="1" dirty="0" smtClean="0"/>
                        <a:t>3.</a:t>
                      </a:r>
                    </a:p>
                    <a:p>
                      <a:pPr algn="ctr"/>
                      <a:r>
                        <a:rPr lang="ru-RU" sz="1200" b="1" dirty="0" smtClean="0"/>
                        <a:t>4.</a:t>
                      </a:r>
                    </a:p>
                    <a:p>
                      <a:pPr algn="ctr"/>
                      <a:r>
                        <a:rPr lang="ru-RU" sz="1200" b="1" dirty="0" smtClean="0"/>
                        <a:t>5.</a:t>
                      </a:r>
                    </a:p>
                    <a:p>
                      <a:pPr algn="ctr"/>
                      <a:r>
                        <a:rPr lang="ru-RU" sz="1200" b="1" dirty="0" smtClean="0"/>
                        <a:t>6.</a:t>
                      </a:r>
                    </a:p>
                    <a:p>
                      <a:pPr algn="ctr"/>
                      <a:r>
                        <a:rPr lang="ru-RU" sz="1200" b="1" dirty="0" smtClean="0"/>
                        <a:t>7.</a:t>
                      </a:r>
                    </a:p>
                    <a:p>
                      <a:pPr algn="ctr"/>
                      <a:r>
                        <a:rPr lang="ru-RU" sz="1200" b="1" dirty="0" smtClean="0"/>
                        <a:t>8.</a:t>
                      </a:r>
                    </a:p>
                    <a:p>
                      <a:pPr algn="ctr"/>
                      <a:r>
                        <a:rPr lang="ru-RU" sz="1200" b="1" dirty="0" smtClean="0"/>
                        <a:t>9.</a:t>
                      </a:r>
                    </a:p>
                    <a:p>
                      <a:pPr algn="ctr"/>
                      <a:r>
                        <a:rPr lang="ru-RU" sz="1200" b="1" dirty="0" smtClean="0"/>
                        <a:t>10.</a:t>
                      </a:r>
                    </a:p>
                    <a:p>
                      <a:pPr algn="ctr"/>
                      <a:r>
                        <a:rPr lang="ru-RU" sz="1200" b="1" dirty="0" smtClean="0"/>
                        <a:t>11.</a:t>
                      </a:r>
                    </a:p>
                    <a:p>
                      <a:pPr algn="ctr"/>
                      <a:r>
                        <a:rPr lang="ru-RU" sz="1200" b="1" dirty="0" smtClean="0"/>
                        <a:t>12.</a:t>
                      </a:r>
                    </a:p>
                    <a:p>
                      <a:pPr algn="ctr"/>
                      <a:r>
                        <a:rPr lang="ru-RU" sz="1200" b="1" dirty="0" smtClean="0"/>
                        <a:t>13.</a:t>
                      </a:r>
                    </a:p>
                    <a:p>
                      <a:pPr algn="ctr"/>
                      <a:r>
                        <a:rPr lang="ru-RU" sz="1200" b="1" dirty="0" smtClean="0"/>
                        <a:t>14.</a:t>
                      </a:r>
                    </a:p>
                    <a:p>
                      <a:pPr algn="ctr"/>
                      <a:r>
                        <a:rPr lang="ru-RU" sz="1200" b="1" dirty="0" smtClean="0"/>
                        <a:t>15.</a:t>
                      </a:r>
                    </a:p>
                    <a:p>
                      <a:pPr algn="ctr"/>
                      <a:r>
                        <a:rPr lang="ru-RU" sz="1200" b="1" dirty="0" smtClean="0"/>
                        <a:t>16.</a:t>
                      </a:r>
                    </a:p>
                    <a:p>
                      <a:pPr algn="ctr"/>
                      <a:r>
                        <a:rPr lang="ru-RU" sz="1200" b="1" dirty="0" smtClean="0"/>
                        <a:t>17.</a:t>
                      </a:r>
                    </a:p>
                    <a:p>
                      <a:pPr algn="ctr"/>
                      <a:r>
                        <a:rPr lang="ru-RU" sz="1200" b="1" dirty="0" smtClean="0"/>
                        <a:t>18.</a:t>
                      </a:r>
                    </a:p>
                    <a:p>
                      <a:pPr algn="ctr"/>
                      <a:r>
                        <a:rPr lang="ru-RU" sz="1200" b="1" dirty="0" smtClean="0"/>
                        <a:t>19.</a:t>
                      </a:r>
                    </a:p>
                    <a:p>
                      <a:pPr algn="ctr"/>
                      <a:r>
                        <a:rPr lang="ru-RU" sz="1200" b="1" dirty="0" smtClean="0"/>
                        <a:t>20.</a:t>
                      </a:r>
                    </a:p>
                    <a:p>
                      <a:pPr algn="ctr"/>
                      <a:r>
                        <a:rPr lang="ru-RU" sz="1200" b="1" dirty="0" smtClean="0"/>
                        <a:t>21.</a:t>
                      </a:r>
                    </a:p>
                    <a:p>
                      <a:pPr algn="ctr"/>
                      <a:r>
                        <a:rPr lang="ru-RU" sz="1200" b="1" dirty="0" smtClean="0"/>
                        <a:t>22.</a:t>
                      </a:r>
                    </a:p>
                    <a:p>
                      <a:pPr algn="ctr"/>
                      <a:r>
                        <a:rPr lang="ru-RU" sz="1200" b="1" dirty="0" smtClean="0"/>
                        <a:t>23.</a:t>
                      </a:r>
                    </a:p>
                    <a:p>
                      <a:pPr algn="ctr"/>
                      <a:r>
                        <a:rPr lang="ru-RU" sz="1200" b="1" dirty="0" smtClean="0"/>
                        <a:t>24.</a:t>
                      </a:r>
                    </a:p>
                    <a:p>
                      <a:pPr algn="ctr"/>
                      <a:r>
                        <a:rPr lang="ru-RU" sz="1200" b="1" dirty="0" smtClean="0"/>
                        <a:t>25.</a:t>
                      </a:r>
                    </a:p>
                    <a:p>
                      <a:pPr algn="ctr"/>
                      <a:r>
                        <a:rPr lang="ru-RU" sz="1200" b="1" dirty="0" smtClean="0"/>
                        <a:t>26.</a:t>
                      </a:r>
                    </a:p>
                    <a:p>
                      <a:pPr algn="ctr"/>
                      <a:r>
                        <a:rPr lang="ru-RU" sz="1200" b="1" dirty="0" smtClean="0"/>
                        <a:t>27.</a:t>
                      </a:r>
                    </a:p>
                    <a:p>
                      <a:pPr algn="ctr"/>
                      <a:r>
                        <a:rPr lang="ru-RU" sz="1200" b="1" dirty="0" smtClean="0"/>
                        <a:t>28.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Архипенко Игорь </a:t>
                      </a:r>
                    </a:p>
                    <a:p>
                      <a:r>
                        <a:rPr lang="ru-RU" sz="1200" dirty="0" smtClean="0"/>
                        <a:t>Белоусов Николай </a:t>
                      </a:r>
                    </a:p>
                    <a:p>
                      <a:r>
                        <a:rPr lang="ru-RU" sz="1200" dirty="0" smtClean="0"/>
                        <a:t>Булгакова Маргарита</a:t>
                      </a:r>
                    </a:p>
                    <a:p>
                      <a:r>
                        <a:rPr lang="ru-RU" sz="1200" dirty="0" smtClean="0"/>
                        <a:t>Ванеева Екатерина</a:t>
                      </a:r>
                    </a:p>
                    <a:p>
                      <a:r>
                        <a:rPr lang="ru-RU" sz="1200" dirty="0" err="1" smtClean="0"/>
                        <a:t>Горовая</a:t>
                      </a:r>
                      <a:r>
                        <a:rPr lang="ru-RU" sz="1200" dirty="0" smtClean="0"/>
                        <a:t> Эвелина </a:t>
                      </a:r>
                    </a:p>
                    <a:p>
                      <a:r>
                        <a:rPr lang="ru-RU" sz="1200" dirty="0" smtClean="0"/>
                        <a:t>Гуляева Дарья </a:t>
                      </a:r>
                    </a:p>
                    <a:p>
                      <a:r>
                        <a:rPr lang="ru-RU" sz="1200" dirty="0" err="1" smtClean="0"/>
                        <a:t>Желновачёва</a:t>
                      </a:r>
                      <a:r>
                        <a:rPr lang="ru-RU" sz="1200" dirty="0" smtClean="0"/>
                        <a:t> Софья </a:t>
                      </a:r>
                    </a:p>
                    <a:p>
                      <a:r>
                        <a:rPr lang="ru-RU" sz="1200" dirty="0" smtClean="0"/>
                        <a:t>Калошин Владислав </a:t>
                      </a:r>
                    </a:p>
                    <a:p>
                      <a:r>
                        <a:rPr lang="ru-RU" sz="1200" dirty="0" smtClean="0"/>
                        <a:t>Коваленко Олеся </a:t>
                      </a:r>
                    </a:p>
                    <a:p>
                      <a:r>
                        <a:rPr lang="ru-RU" sz="1200" dirty="0" err="1" smtClean="0"/>
                        <a:t>Крючкова</a:t>
                      </a:r>
                      <a:r>
                        <a:rPr lang="ru-RU" sz="1200" dirty="0" smtClean="0"/>
                        <a:t> Екатерина </a:t>
                      </a:r>
                    </a:p>
                    <a:p>
                      <a:r>
                        <a:rPr lang="ru-RU" sz="1200" dirty="0" err="1" smtClean="0"/>
                        <a:t>Лабазанов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Усман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r>
                        <a:rPr lang="ru-RU" sz="1200" dirty="0" smtClean="0"/>
                        <a:t>Лебедева Алина </a:t>
                      </a:r>
                    </a:p>
                    <a:p>
                      <a:r>
                        <a:rPr lang="ru-RU" sz="1200" dirty="0" err="1" smtClean="0"/>
                        <a:t>Манякина</a:t>
                      </a:r>
                      <a:r>
                        <a:rPr lang="ru-RU" sz="1200" dirty="0" smtClean="0"/>
                        <a:t> Дарья </a:t>
                      </a:r>
                    </a:p>
                    <a:p>
                      <a:r>
                        <a:rPr lang="ru-RU" sz="1200" dirty="0" err="1" smtClean="0"/>
                        <a:t>Мейбатян</a:t>
                      </a:r>
                      <a:r>
                        <a:rPr lang="ru-RU" sz="1200" dirty="0" smtClean="0"/>
                        <a:t> Сергей </a:t>
                      </a:r>
                    </a:p>
                    <a:p>
                      <a:r>
                        <a:rPr lang="ru-RU" sz="1200" dirty="0" err="1" smtClean="0"/>
                        <a:t>Некрут</a:t>
                      </a:r>
                      <a:r>
                        <a:rPr lang="ru-RU" sz="1200" dirty="0" smtClean="0"/>
                        <a:t> Даниил </a:t>
                      </a:r>
                    </a:p>
                    <a:p>
                      <a:r>
                        <a:rPr lang="ru-RU" sz="1200" dirty="0" smtClean="0"/>
                        <a:t>Омаров Эрик </a:t>
                      </a:r>
                    </a:p>
                    <a:p>
                      <a:r>
                        <a:rPr lang="ru-RU" sz="1200" dirty="0" err="1" smtClean="0"/>
                        <a:t>Порублёва</a:t>
                      </a:r>
                      <a:r>
                        <a:rPr lang="ru-RU" sz="1200" dirty="0" smtClean="0"/>
                        <a:t> Александра </a:t>
                      </a:r>
                    </a:p>
                    <a:p>
                      <a:r>
                        <a:rPr lang="ru-RU" sz="1200" dirty="0" smtClean="0"/>
                        <a:t>Сазонов Иван</a:t>
                      </a:r>
                    </a:p>
                    <a:p>
                      <a:r>
                        <a:rPr lang="ru-RU" sz="1200" dirty="0" err="1" smtClean="0"/>
                        <a:t>Семягин</a:t>
                      </a:r>
                      <a:r>
                        <a:rPr lang="ru-RU" sz="1200" dirty="0" smtClean="0"/>
                        <a:t> Руслан </a:t>
                      </a:r>
                    </a:p>
                    <a:p>
                      <a:r>
                        <a:rPr lang="ru-RU" sz="1200" dirty="0" smtClean="0"/>
                        <a:t>Сидоров Егор </a:t>
                      </a:r>
                    </a:p>
                    <a:p>
                      <a:r>
                        <a:rPr lang="ru-RU" sz="1200" dirty="0" err="1" smtClean="0"/>
                        <a:t>Скапачёв</a:t>
                      </a:r>
                      <a:r>
                        <a:rPr lang="ru-RU" sz="1200" dirty="0" smtClean="0"/>
                        <a:t> Денис </a:t>
                      </a:r>
                    </a:p>
                    <a:p>
                      <a:r>
                        <a:rPr lang="ru-RU" sz="1200" dirty="0" err="1" smtClean="0"/>
                        <a:t>Солодянкин</a:t>
                      </a:r>
                      <a:r>
                        <a:rPr lang="ru-RU" sz="1200" dirty="0" smtClean="0"/>
                        <a:t> Никита </a:t>
                      </a:r>
                    </a:p>
                    <a:p>
                      <a:r>
                        <a:rPr lang="ru-RU" sz="1200" dirty="0" err="1" smtClean="0"/>
                        <a:t>Спивак</a:t>
                      </a:r>
                      <a:r>
                        <a:rPr lang="ru-RU" sz="1200" dirty="0" smtClean="0"/>
                        <a:t> Максим </a:t>
                      </a:r>
                    </a:p>
                    <a:p>
                      <a:r>
                        <a:rPr lang="ru-RU" sz="1200" dirty="0" err="1" smtClean="0"/>
                        <a:t>Теренин</a:t>
                      </a:r>
                      <a:r>
                        <a:rPr lang="ru-RU" sz="1200" dirty="0" smtClean="0"/>
                        <a:t> Артемий </a:t>
                      </a:r>
                    </a:p>
                    <a:p>
                      <a:r>
                        <a:rPr lang="ru-RU" sz="1200" dirty="0" smtClean="0"/>
                        <a:t>Фролов Валерий </a:t>
                      </a:r>
                    </a:p>
                    <a:p>
                      <a:r>
                        <a:rPr lang="ru-RU" sz="1200" dirty="0" err="1" smtClean="0"/>
                        <a:t>Цыгельская</a:t>
                      </a:r>
                      <a:r>
                        <a:rPr lang="ru-RU" sz="1200" dirty="0" smtClean="0"/>
                        <a:t> Сабина </a:t>
                      </a:r>
                    </a:p>
                    <a:p>
                      <a:r>
                        <a:rPr lang="ru-RU" sz="1200" dirty="0" err="1" smtClean="0"/>
                        <a:t>Чернышёва</a:t>
                      </a:r>
                      <a:r>
                        <a:rPr lang="ru-RU" sz="1200" dirty="0" smtClean="0"/>
                        <a:t> Валерия </a:t>
                      </a:r>
                    </a:p>
                    <a:p>
                      <a:r>
                        <a:rPr lang="ru-RU" sz="1200" dirty="0" smtClean="0"/>
                        <a:t>Щербаков Никита </a:t>
                      </a:r>
                      <a:endParaRPr lang="ru-RU" sz="1200" dirty="0"/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  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69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    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43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 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84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66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   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   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67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66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66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888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120" y="188640"/>
            <a:ext cx="7920880" cy="158417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Динамика </a:t>
            </a:r>
            <a:r>
              <a:rPr lang="ru-RU" sz="3200" dirty="0" smtClean="0">
                <a:solidFill>
                  <a:srgbClr val="FF0000"/>
                </a:solidFill>
              </a:rPr>
              <a:t>роста техники чтения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02789777"/>
              </p:ext>
            </p:extLst>
          </p:nvPr>
        </p:nvGraphicFramePr>
        <p:xfrm>
          <a:off x="1259632" y="2564904"/>
          <a:ext cx="741682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536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Светулик\Desktop\чтение аттестация\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4" b="3447"/>
          <a:stretch/>
        </p:blipFill>
        <p:spPr bwMode="auto">
          <a:xfrm rot="1173600">
            <a:off x="2302775" y="569633"/>
            <a:ext cx="1221171" cy="1717057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Светулик\Desktop\чтение аттестация\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2" b="3741"/>
          <a:stretch/>
        </p:blipFill>
        <p:spPr bwMode="auto">
          <a:xfrm rot="397725">
            <a:off x="1013257" y="187766"/>
            <a:ext cx="1400486" cy="1939942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708082"/>
            <a:ext cx="3600400" cy="144016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Продуктивная деятельность учащихся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348881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Чтение книг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Подготовка творческих работ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Изготовление рисунков и поделок по прочитанным произведениям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Конкурсы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чтецов, участие в викторинах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Выступление  на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уроках,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на внеклассных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и городских мероприятиях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Светулик\Desktop\чтение аттестация\скан.рисунки\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2" r="7628"/>
          <a:stretch/>
        </p:blipFill>
        <p:spPr bwMode="auto">
          <a:xfrm>
            <a:off x="4968865" y="1556337"/>
            <a:ext cx="1927356" cy="1340814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ветулик\Desktop\чтение аттестация\скан.рисунки\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2"/>
          <a:stretch/>
        </p:blipFill>
        <p:spPr bwMode="auto">
          <a:xfrm>
            <a:off x="6857721" y="128493"/>
            <a:ext cx="2021359" cy="1299669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ветулик\Desktop\чтение аттестация\скан.рисунки\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1"/>
          <a:stretch/>
        </p:blipFill>
        <p:spPr bwMode="auto">
          <a:xfrm>
            <a:off x="7164288" y="1556337"/>
            <a:ext cx="1542284" cy="1928571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Светулик\Desktop\чтение аттестация\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7647">
            <a:off x="210007" y="651221"/>
            <a:ext cx="1235159" cy="1713039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ветулик\Desktop\чтение аттестация\скан.рисунки\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721" y="3626153"/>
            <a:ext cx="1775230" cy="1249890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ветулик\Desktop\чтение аттестация\скан.рисунки\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70" b="5700"/>
          <a:stretch/>
        </p:blipFill>
        <p:spPr bwMode="auto">
          <a:xfrm>
            <a:off x="4427984" y="3068960"/>
            <a:ext cx="1944216" cy="1519946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ветулик\Desktop\фото чтение\P104015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345" y="5104068"/>
            <a:ext cx="2262170" cy="134077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Светулик\Desktop\фото чтение\P104015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6223"/>
          <a:stretch/>
        </p:blipFill>
        <p:spPr bwMode="auto">
          <a:xfrm>
            <a:off x="3972322" y="4809164"/>
            <a:ext cx="2615902" cy="1930583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97" y="4699155"/>
            <a:ext cx="2085778" cy="225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F:\воспит работа\ФОТО БЕСЛАН ФРАНЦЕВА\P103092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13" y="5085184"/>
            <a:ext cx="1810893" cy="131505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>
            <a:glow rad="139700">
              <a:srgbClr val="FFFF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66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24800" cy="1575048"/>
          </a:xfrm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</a:pPr>
            <a:r>
              <a:rPr lang="ru-RU" altLang="ru-RU" sz="2400" i="1" dirty="0" smtClean="0">
                <a:solidFill>
                  <a:srgbClr val="C00000"/>
                </a:solidFill>
                <a:latin typeface="Courier New" pitchFamily="49" charset="0"/>
              </a:rPr>
              <a:t>             </a:t>
            </a:r>
            <a:r>
              <a:rPr lang="ru-RU" altLang="ru-RU" sz="2400" i="1" dirty="0" smtClean="0">
                <a:solidFill>
                  <a:srgbClr val="C00000"/>
                </a:solidFill>
                <a:latin typeface="+mn-lt"/>
              </a:rPr>
              <a:t>Чтение </a:t>
            </a:r>
            <a:r>
              <a:rPr lang="ru-RU" altLang="ru-RU" sz="2400" i="1" dirty="0">
                <a:solidFill>
                  <a:srgbClr val="C00000"/>
                </a:solidFill>
                <a:latin typeface="+mn-lt"/>
              </a:rPr>
              <a:t>– это </a:t>
            </a:r>
            <a:r>
              <a:rPr lang="ru-RU" altLang="ru-RU" sz="2400" i="1" dirty="0" smtClean="0">
                <a:solidFill>
                  <a:srgbClr val="C00000"/>
                </a:solidFill>
                <a:latin typeface="+mn-lt"/>
              </a:rPr>
              <a:t>труд, </a:t>
            </a:r>
            <a:br>
              <a:rPr lang="ru-RU" altLang="ru-RU" sz="2400" i="1" dirty="0" smtClean="0">
                <a:solidFill>
                  <a:srgbClr val="C00000"/>
                </a:solidFill>
                <a:latin typeface="+mn-lt"/>
              </a:rPr>
            </a:br>
            <a:r>
              <a:rPr lang="ru-RU" altLang="ru-RU" sz="24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altLang="ru-RU" sz="2400" i="1" dirty="0" smtClean="0">
                <a:solidFill>
                  <a:srgbClr val="C00000"/>
                </a:solidFill>
                <a:latin typeface="+mn-lt"/>
              </a:rPr>
              <a:t>                                                 и </a:t>
            </a:r>
            <a:r>
              <a:rPr lang="ru-RU" altLang="ru-RU" sz="2400" i="1" dirty="0">
                <a:solidFill>
                  <a:srgbClr val="C00000"/>
                </a:solidFill>
                <a:latin typeface="+mn-lt"/>
              </a:rPr>
              <a:t>труд </a:t>
            </a:r>
            <a:r>
              <a:rPr lang="ru-RU" altLang="ru-RU" sz="2400" i="1" dirty="0" smtClean="0">
                <a:solidFill>
                  <a:srgbClr val="C00000"/>
                </a:solidFill>
                <a:latin typeface="+mn-lt"/>
              </a:rPr>
              <a:t> тяжелый. </a:t>
            </a:r>
            <a:r>
              <a:rPr lang="ru-RU" altLang="ru-RU" sz="2400" i="1" dirty="0" smtClean="0">
                <a:solidFill>
                  <a:srgbClr val="C00000"/>
                </a:solidFill>
                <a:latin typeface="Courier New" pitchFamily="49" charset="0"/>
              </a:rPr>
              <a:t/>
            </a:r>
            <a:br>
              <a:rPr lang="ru-RU" altLang="ru-RU" sz="2400" i="1" dirty="0" smtClean="0">
                <a:solidFill>
                  <a:srgbClr val="C00000"/>
                </a:solidFill>
                <a:latin typeface="Courier New" pitchFamily="49" charset="0"/>
              </a:rPr>
            </a:br>
            <a:r>
              <a:rPr lang="ru-RU" altLang="ru-RU" sz="2400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Сделать </a:t>
            </a:r>
            <a:r>
              <a:rPr lang="ru-RU" altLang="ru-RU" sz="24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его более производительным, продуктивным – </a:t>
            </a:r>
            <a:r>
              <a:rPr lang="ru-RU" altLang="ru-RU" sz="2400" u="sng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задача современного учителя.</a:t>
            </a:r>
            <a:endParaRPr lang="ru-RU" sz="24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636912"/>
            <a:ext cx="7693025" cy="372427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Изменение в Российском образовании и преобразование в обществе требует от педагога нового подхода к процессу обучения. Школа должна способствовать раскрытию личностного потенциала каждого ребенка, воспитанию интереса к учебе и стремления к духовному росту, к здоровому образу жизни и подготовке к профессиональной деятельности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5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424936" cy="1800200"/>
          </a:xfrm>
        </p:spPr>
        <p:txBody>
          <a:bodyPr/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                  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Предметные результаты освоения   основной образовательной программы по литературному чтению должны отражать: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564904"/>
            <a:ext cx="7766248" cy="4235152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- понимание литературы как явление национальной и мировой культуры,  средства  сохранения и передачи нравственных ценностей и традиций;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-осознание значимости чтения для личного развития; формирование представлений о мире, российской истории и культуре, первоначальных эстетических представлений, нравственности;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-понимание роли чтения, использование разных видов чтения, умение осознанно воспринимать и оценивать содержание и специфику различных текстов, участвовать в их обсуждении, давать и обосновывать нравственную оценку поступков героев;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-достижение необходимого для продолжения образования уровня читательской  компетентности, общего речевого развития;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-умение самостоятельно выбирать интересующую литературу; пользоваться справочниками для понимания и  получения дополнительной информации.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571625"/>
            <a:ext cx="7688263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724025"/>
            <a:ext cx="7688263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9742"/>
            <a:ext cx="2088232" cy="57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3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7" y="908720"/>
            <a:ext cx="7924800" cy="1143000"/>
          </a:xfrm>
        </p:spPr>
        <p:txBody>
          <a:bodyPr/>
          <a:lstStyle/>
          <a:p>
            <a:pPr algn="ctr"/>
            <a:r>
              <a:rPr lang="ru-RU" altLang="ru-RU" sz="2900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           Как </a:t>
            </a:r>
            <a:r>
              <a:rPr lang="ru-RU" altLang="ru-RU" sz="29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помочь нашим детям </a:t>
            </a:r>
            <a:br>
              <a:rPr lang="ru-RU" altLang="ru-RU" sz="29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altLang="ru-RU" sz="2900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справиться </a:t>
            </a:r>
            <a:r>
              <a:rPr lang="ru-RU" altLang="ru-RU" sz="29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 трудностями при </a:t>
            </a:r>
            <a:r>
              <a:rPr lang="ru-RU" altLang="ru-RU" sz="2900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  обучении </a:t>
            </a:r>
            <a:r>
              <a:rPr lang="ru-RU" altLang="ru-RU" sz="29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чтению?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C:\Users\Светулик\Desktop\фото чтение\P1040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2564904"/>
            <a:ext cx="5266880" cy="3816424"/>
          </a:xfrm>
          <a:prstGeom prst="rect">
            <a:avLst/>
          </a:prstGeom>
          <a:noFill/>
          <a:ln w="57150">
            <a:solidFill>
              <a:schemeClr val="accent6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85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924800" cy="11430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   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Пути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решения: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2348880"/>
            <a:ext cx="8568952" cy="4104456"/>
          </a:xfrm>
        </p:spPr>
        <p:txBody>
          <a:bodyPr/>
          <a:lstStyle/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</a:rPr>
              <a:t>установить причину низкой читаемости детей;</a:t>
            </a:r>
          </a:p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</a:rPr>
              <a:t>изучить систему специальных упражнений и способов действий, влияющих на параметры чтения и применять их в работе;</a:t>
            </a:r>
          </a:p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</a:rPr>
              <a:t>применение современных инновационных технологий;</a:t>
            </a:r>
          </a:p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</a:rPr>
              <a:t>довести до сведения родителей о правильном руководстве детским чтением и их большой роли в этом процессе;</a:t>
            </a:r>
          </a:p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</a:rPr>
              <a:t>совершенствовать технику чтения;</a:t>
            </a:r>
          </a:p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</a:rPr>
              <a:t>вести контроль знаний по предмету и техники чтения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85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Группы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упражнений по совершенствованию навыков чтения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896"/>
            <a:ext cx="8496944" cy="4235152"/>
          </a:xfrm>
        </p:spPr>
        <p:txBody>
          <a:bodyPr/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Упражнения, направленные на развитие четкости произношения.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Упражнения, вырабатывающие внимание к слову и его частям и являющиеся предпосылкой правильного чтения.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Упражнения, развивающие оперативное поле чтения и память.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Упражнения, развивающие гибкость и скорость чтения вслух и про себя, умение угадывать последующий текст.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01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           Система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И.Т. Федоренко и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И.Г.Пальченко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882055"/>
              </p:ext>
            </p:extLst>
          </p:nvPr>
        </p:nvGraphicFramePr>
        <p:xfrm>
          <a:off x="838200" y="2204864"/>
          <a:ext cx="81262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229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35494" y="692696"/>
            <a:ext cx="7698432" cy="136815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Упражнения для развития угла зрения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676974"/>
              </p:ext>
            </p:extLst>
          </p:nvPr>
        </p:nvGraphicFramePr>
        <p:xfrm>
          <a:off x="1043609" y="2564905"/>
          <a:ext cx="3312365" cy="4091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473"/>
                <a:gridCol w="662473"/>
                <a:gridCol w="662473"/>
                <a:gridCol w="662473"/>
                <a:gridCol w="662473"/>
              </a:tblGrid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10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4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28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9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14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20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24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18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5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13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8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30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25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11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22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15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27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17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26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6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12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3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21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16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23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19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29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7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0721175"/>
              </p:ext>
            </p:extLst>
          </p:nvPr>
        </p:nvGraphicFramePr>
        <p:xfrm>
          <a:off x="1043608" y="2564904"/>
          <a:ext cx="3315099" cy="4071426"/>
        </p:xfrm>
        <a:graphic>
          <a:graphicData uri="http://schemas.openxmlformats.org/drawingml/2006/table">
            <a:tbl>
              <a:tblPr/>
              <a:tblGrid>
                <a:gridCol w="3315099"/>
              </a:tblGrid>
              <a:tr h="407142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657624" y="844336"/>
            <a:ext cx="687325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800" i="1" kern="0" cap="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Светулик\Desktop\фото чтение\P1040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4161926" cy="3088817"/>
          </a:xfrm>
          <a:prstGeom prst="plaque">
            <a:avLst/>
          </a:prstGeom>
          <a:noFill/>
          <a:ln w="38100">
            <a:solidFill>
              <a:schemeClr val="accent6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49280"/>
            <a:ext cx="4118621" cy="42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2486" y="5820729"/>
            <a:ext cx="30049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u="sng" dirty="0">
                <a:solidFill>
                  <a:srgbClr val="943634"/>
                </a:solidFill>
                <a:latin typeface="Times New Roman"/>
                <a:ea typeface="Times New Roman"/>
              </a:rPr>
              <a:t>ТАБЛИЦА ШУЛЬТЕ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9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978352" cy="938808"/>
          </a:xfrm>
        </p:spPr>
        <p:txBody>
          <a:bodyPr/>
          <a:lstStyle/>
          <a:p>
            <a:pPr algn="r"/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Распределение и концентрация внимания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53" y="2420888"/>
            <a:ext cx="3497830" cy="20394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6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18412"/>
            <a:ext cx="2869703" cy="1944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58175"/>
            <a:ext cx="3888431" cy="20162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6"/>
            </a:solidFill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653136"/>
            <a:ext cx="2103299" cy="2021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12128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66836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сулы">
  <a:themeElements>
    <a:clrScheme name="Капсулы 2">
      <a:dk1>
        <a:srgbClr val="000000"/>
      </a:dk1>
      <a:lt1>
        <a:srgbClr val="FFFFFF"/>
      </a:lt1>
      <a:dk2>
        <a:srgbClr val="000000"/>
      </a:dk2>
      <a:lt2>
        <a:srgbClr val="808000"/>
      </a:lt2>
      <a:accent1>
        <a:srgbClr val="FFCC99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E2CA"/>
      </a:accent5>
      <a:accent6>
        <a:srgbClr val="8AB900"/>
      </a:accent6>
      <a:hlink>
        <a:srgbClr val="336600"/>
      </a:hlink>
      <a:folHlink>
        <a:srgbClr val="FFCC00"/>
      </a:folHlink>
    </a:clrScheme>
    <a:fontScheme name="Капсул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744</Words>
  <Application>Microsoft Office PowerPoint</Application>
  <PresentationFormat>Экран (4:3)</PresentationFormat>
  <Paragraphs>215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Капсулы</vt:lpstr>
      <vt:lpstr>ФОРМИРОВАНИЕ НАВЫКОВ ОСОЗНАННОГО ЧТЕНИЯ КАК ЗАЛОГ УСПЕШНОГО ЛИЧНОСТНОГО РАЗВИТИЯ МЛАДШЕГО ШКОЛЬНИКА. </vt:lpstr>
      <vt:lpstr>             Чтение – это труд,                                                    и труд  тяжелый.  Сделать его более производительным, продуктивным – задача современного учителя.</vt:lpstr>
      <vt:lpstr>                      Предметные результаты освоения   основной образовательной программы по литературному чтению должны отражать: </vt:lpstr>
      <vt:lpstr>                Как помочь нашим детям     справиться с трудностями при        обучении чтению?</vt:lpstr>
      <vt:lpstr>                        Пути решения:</vt:lpstr>
      <vt:lpstr>                   Группы упражнений по совершенствованию навыков чтения</vt:lpstr>
      <vt:lpstr>            Система  И.Т. Федоренко и И.Г.Пальченко</vt:lpstr>
      <vt:lpstr>  Упражнения для развития угла зрения                                                                              </vt:lpstr>
      <vt:lpstr>Распределение и концентрация внимания</vt:lpstr>
      <vt:lpstr>Презентация PowerPoint</vt:lpstr>
      <vt:lpstr>         Таблица техники чтения</vt:lpstr>
      <vt:lpstr>Динамика роста техники чтения</vt:lpstr>
      <vt:lpstr>Продуктивная деятельность учащихся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НАВЫКОВ ОСОЗНАННОГО ЧТЕНИЯ КАК ЗАЛОГ УСПЕШНОГО ЛИЧНОСТНОГО РАЗВИТИЯ МЛАДШЕГО ШКОЛЬНИКА. </dc:title>
  <dc:creator>Светулик</dc:creator>
  <cp:lastModifiedBy>Светулик</cp:lastModifiedBy>
  <cp:revision>58</cp:revision>
  <dcterms:created xsi:type="dcterms:W3CDTF">2014-11-12T19:29:14Z</dcterms:created>
  <dcterms:modified xsi:type="dcterms:W3CDTF">2014-11-24T20:04:35Z</dcterms:modified>
</cp:coreProperties>
</file>