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9667" autoAdjust="0"/>
  </p:normalViewPr>
  <p:slideViewPr>
    <p:cSldViewPr>
      <p:cViewPr>
        <p:scale>
          <a:sx n="70" d="100"/>
          <a:sy n="70" d="100"/>
        </p:scale>
        <p:origin x="-612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AA0A8-21A3-4E70-91A8-C904083F04B7}" type="datetimeFigureOut">
              <a:rPr lang="ru-RU" smtClean="0"/>
              <a:pPr/>
              <a:t>08.02.2008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DD61DB-E470-4E93-A79A-D968C6AEA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D61DB-E470-4E93-A79A-D968C6AEAA9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D61DB-E470-4E93-A79A-D968C6AEAA9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4D5B15-CA65-4FB6-B29B-5FAC1F48C5AF}" type="datetimeFigureOut">
              <a:rPr lang="ru-RU" smtClean="0"/>
              <a:pPr/>
              <a:t>08.02.2008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1C8291-66E2-4EB7-8165-657173CDF5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4D5B15-CA65-4FB6-B29B-5FAC1F48C5AF}" type="datetimeFigureOut">
              <a:rPr lang="ru-RU" smtClean="0"/>
              <a:pPr/>
              <a:t>08.02.2008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1C8291-66E2-4EB7-8165-657173CDF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4D5B15-CA65-4FB6-B29B-5FAC1F48C5AF}" type="datetimeFigureOut">
              <a:rPr lang="ru-RU" smtClean="0"/>
              <a:pPr/>
              <a:t>08.02.2008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1C8291-66E2-4EB7-8165-657173CDF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4D5B15-CA65-4FB6-B29B-5FAC1F48C5AF}" type="datetimeFigureOut">
              <a:rPr lang="ru-RU" smtClean="0"/>
              <a:pPr/>
              <a:t>08.02.2008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1C8291-66E2-4EB7-8165-657173CDF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4D5B15-CA65-4FB6-B29B-5FAC1F48C5AF}" type="datetimeFigureOut">
              <a:rPr lang="ru-RU" smtClean="0"/>
              <a:pPr/>
              <a:t>08.02.2008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1C8291-66E2-4EB7-8165-657173CDF5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4D5B15-CA65-4FB6-B29B-5FAC1F48C5AF}" type="datetimeFigureOut">
              <a:rPr lang="ru-RU" smtClean="0"/>
              <a:pPr/>
              <a:t>08.02.2008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1C8291-66E2-4EB7-8165-657173CDF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4D5B15-CA65-4FB6-B29B-5FAC1F48C5AF}" type="datetimeFigureOut">
              <a:rPr lang="ru-RU" smtClean="0"/>
              <a:pPr/>
              <a:t>08.02.2008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1C8291-66E2-4EB7-8165-657173CDF5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4D5B15-CA65-4FB6-B29B-5FAC1F48C5AF}" type="datetimeFigureOut">
              <a:rPr lang="ru-RU" smtClean="0"/>
              <a:pPr/>
              <a:t>08.02.2008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1C8291-66E2-4EB7-8165-657173CDF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4D5B15-CA65-4FB6-B29B-5FAC1F48C5AF}" type="datetimeFigureOut">
              <a:rPr lang="ru-RU" smtClean="0"/>
              <a:pPr/>
              <a:t>08.02.2008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1C8291-66E2-4EB7-8165-657173CDF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4D5B15-CA65-4FB6-B29B-5FAC1F48C5AF}" type="datetimeFigureOut">
              <a:rPr lang="ru-RU" smtClean="0"/>
              <a:pPr/>
              <a:t>08.02.2008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1C8291-66E2-4EB7-8165-657173CDF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24D5B15-CA65-4FB6-B29B-5FAC1F48C5AF}" type="datetimeFigureOut">
              <a:rPr lang="ru-RU" smtClean="0"/>
              <a:pPr/>
              <a:t>08.02.2008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11C8291-66E2-4EB7-8165-657173CDF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24D5B15-CA65-4FB6-B29B-5FAC1F48C5AF}" type="datetimeFigureOut">
              <a:rPr lang="ru-RU" smtClean="0"/>
              <a:pPr/>
              <a:t>08.02.2008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11C8291-66E2-4EB7-8165-657173CDF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642918"/>
            <a:ext cx="735811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 падежной службе…</a:t>
            </a:r>
            <a:endParaRPr lang="ru-RU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4"/>
            <a:ext cx="71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/>
              <a:t> - А теперь прочитайте стихотворные строки. Выпишите из них слова с приставками и предлогами, звучащими одинаково. Докажите правильность своего написания.</a:t>
            </a:r>
            <a:endParaRPr lang="ru-RU" sz="24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285852" y="2500306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500166" y="2000240"/>
            <a:ext cx="53578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400" dirty="0" smtClean="0"/>
              <a:t>Решили лисы кролика (за)печь,</a:t>
            </a:r>
          </a:p>
          <a:p>
            <a:pPr algn="just"/>
            <a:r>
              <a:rPr lang="ru-RU" sz="2400" dirty="0" smtClean="0"/>
              <a:t>   А кролик из духовки прыг (за)печь.</a:t>
            </a:r>
          </a:p>
          <a:p>
            <a:pPr algn="just"/>
            <a:endParaRPr lang="ru-RU" sz="24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/>
              <a:t>Зависело б (от)мыла,</a:t>
            </a:r>
          </a:p>
          <a:p>
            <a:pPr algn="just"/>
            <a:r>
              <a:rPr lang="ru-RU" sz="2400" dirty="0"/>
              <a:t> </a:t>
            </a:r>
            <a:r>
              <a:rPr lang="ru-RU" sz="2400" dirty="0" smtClean="0"/>
              <a:t> Веснушки б я (от)мыла.</a:t>
            </a:r>
          </a:p>
          <a:p>
            <a:pPr algn="just"/>
            <a:endParaRPr lang="ru-RU" sz="24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/>
              <a:t>Сугробы снега вьюги (на)мели,</a:t>
            </a:r>
          </a:p>
          <a:p>
            <a:pPr algn="just"/>
            <a:r>
              <a:rPr lang="ru-RU" sz="2400" dirty="0"/>
              <a:t> </a:t>
            </a:r>
            <a:r>
              <a:rPr lang="ru-RU" sz="2400" dirty="0" smtClean="0"/>
              <a:t> И грузовик, как баржа, (на)мели. 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5214951"/>
            <a:ext cx="5500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- Что же вы выписали?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42852"/>
            <a:ext cx="83582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sz="2800" b="1" i="1" dirty="0" smtClean="0"/>
              <a:t>- Вы многое узнали о приставках и предлогах. Значит, сможете правильно списать стихотворение, записанное на доске, раскрыв скобки. Давайте его прочитаем</a:t>
            </a:r>
            <a:r>
              <a:rPr lang="ru-RU" dirty="0" smtClean="0"/>
              <a:t>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57290" y="2285992"/>
            <a:ext cx="44291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 Лентяй</a:t>
            </a:r>
          </a:p>
          <a:p>
            <a:pPr algn="just"/>
            <a:r>
              <a:rPr lang="ru-RU" sz="2800" dirty="0" smtClean="0"/>
              <a:t>Сидел он на (о)кошке</a:t>
            </a:r>
          </a:p>
          <a:p>
            <a:pPr algn="just"/>
            <a:r>
              <a:rPr lang="ru-RU" sz="2800" dirty="0" smtClean="0"/>
              <a:t>И размышлял (о)кошке.</a:t>
            </a:r>
          </a:p>
          <a:p>
            <a:pPr algn="just"/>
            <a:r>
              <a:rPr lang="ru-RU" sz="2800" dirty="0" smtClean="0"/>
              <a:t>Вдруг  подумал: «А  (у)сов</a:t>
            </a:r>
          </a:p>
          <a:p>
            <a:pPr algn="just"/>
            <a:r>
              <a:rPr lang="ru-RU" sz="2800" dirty="0" smtClean="0"/>
              <a:t>Есть усы иль нет (у)сов?»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4929198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- Что вы заметили?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000100" y="428604"/>
            <a:ext cx="6715172" cy="2677656"/>
            <a:chOff x="1000100" y="428604"/>
            <a:chExt cx="6715172" cy="2677656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000100" y="428604"/>
              <a:ext cx="6715172" cy="228601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285852" y="428604"/>
              <a:ext cx="6000792" cy="2677656"/>
            </a:xfrm>
            <a:prstGeom prst="rect">
              <a:avLst/>
            </a:prstGeom>
            <a:noFill/>
          </p:spPr>
          <p:txBody>
            <a:bodyPr wrap="square" numCol="3" rtlCol="0">
              <a:spAutoFit/>
            </a:bodyPr>
            <a:lstStyle/>
            <a:p>
              <a:r>
                <a:rPr lang="en-US" sz="2800" dirty="0" smtClean="0"/>
                <a:t>[</a:t>
              </a:r>
              <a:r>
                <a:rPr lang="ru-RU" sz="2800" dirty="0" err="1" smtClean="0"/>
                <a:t>з</a:t>
              </a:r>
              <a:r>
                <a:rPr lang="en-US" sz="2800" dirty="0" smtClean="0"/>
                <a:t>]</a:t>
              </a:r>
              <a:r>
                <a:rPr lang="ru-RU" sz="2800" dirty="0" smtClean="0"/>
                <a:t>Галей</a:t>
              </a:r>
            </a:p>
            <a:p>
              <a:r>
                <a:rPr lang="en-US" sz="2800" dirty="0" smtClean="0"/>
                <a:t>[</a:t>
              </a:r>
              <a:r>
                <a:rPr lang="ru-RU" sz="2800" dirty="0" smtClean="0"/>
                <a:t>ж</a:t>
              </a:r>
              <a:r>
                <a:rPr lang="en-US" sz="2800" dirty="0" smtClean="0"/>
                <a:t>]</a:t>
              </a:r>
              <a:r>
                <a:rPr lang="ru-RU" sz="2800" dirty="0" smtClean="0"/>
                <a:t>Жорой</a:t>
              </a:r>
            </a:p>
            <a:p>
              <a:r>
                <a:rPr lang="en-US" sz="2800" dirty="0" smtClean="0"/>
                <a:t>[</a:t>
              </a:r>
              <a:r>
                <a:rPr lang="ru-RU" sz="2800" dirty="0" err="1"/>
                <a:t>ш</a:t>
              </a:r>
              <a:r>
                <a:rPr lang="en-US" sz="2800" dirty="0" smtClean="0"/>
                <a:t>]</a:t>
              </a:r>
              <a:r>
                <a:rPr lang="ru-RU" sz="2800" dirty="0" smtClean="0"/>
                <a:t>Шурой</a:t>
              </a:r>
            </a:p>
            <a:p>
              <a:endParaRPr lang="ru-RU" sz="2800" dirty="0" smtClean="0"/>
            </a:p>
            <a:p>
              <a:endParaRPr lang="ru-RU" sz="2800" dirty="0"/>
            </a:p>
            <a:p>
              <a:endParaRPr lang="ru-RU" sz="2800" dirty="0" smtClean="0"/>
            </a:p>
            <a:p>
              <a:r>
                <a:rPr lang="en-US" sz="2800" dirty="0" smtClean="0"/>
                <a:t>[</a:t>
              </a:r>
              <a:r>
                <a:rPr lang="ru-RU" sz="2800" dirty="0" err="1" smtClean="0"/>
                <a:t>з</a:t>
              </a:r>
              <a:r>
                <a:rPr lang="en-US" sz="2800" dirty="0" smtClean="0"/>
                <a:t>]</a:t>
              </a:r>
              <a:r>
                <a:rPr lang="ru-RU" sz="2800" dirty="0" smtClean="0"/>
                <a:t>делал</a:t>
              </a:r>
            </a:p>
            <a:p>
              <a:r>
                <a:rPr lang="en-US" sz="2800" dirty="0" smtClean="0"/>
                <a:t>[</a:t>
              </a:r>
              <a:r>
                <a:rPr lang="ru-RU" sz="2800" dirty="0" err="1" smtClean="0"/>
                <a:t>з</a:t>
              </a:r>
              <a:r>
                <a:rPr lang="en-US" sz="2800" dirty="0" smtClean="0"/>
                <a:t>]</a:t>
              </a:r>
              <a:r>
                <a:rPr lang="ru-RU" sz="2800" dirty="0" smtClean="0"/>
                <a:t>грузил</a:t>
              </a:r>
            </a:p>
            <a:p>
              <a:endParaRPr lang="ru-RU" sz="2800" dirty="0"/>
            </a:p>
            <a:p>
              <a:endParaRPr lang="ru-RU" sz="2800" dirty="0" smtClean="0"/>
            </a:p>
            <a:p>
              <a:endParaRPr lang="ru-RU" sz="2800" dirty="0"/>
            </a:p>
            <a:p>
              <a:endParaRPr lang="ru-RU" sz="2800" dirty="0" smtClean="0"/>
            </a:p>
            <a:p>
              <a:r>
                <a:rPr lang="en-US" sz="2800" dirty="0" smtClean="0"/>
                <a:t>[</a:t>
              </a:r>
              <a:r>
                <a:rPr lang="ru-RU" sz="2800" dirty="0" err="1" smtClean="0"/>
                <a:t>з</a:t>
              </a:r>
              <a:r>
                <a:rPr lang="en-US" sz="2800" dirty="0" smtClean="0"/>
                <a:t>]</a:t>
              </a:r>
              <a:r>
                <a:rPr lang="ru-RU" sz="2800" dirty="0" err="1" smtClean="0"/>
                <a:t>десь</a:t>
              </a:r>
              <a:endParaRPr lang="ru-RU" sz="2800" dirty="0" smtClean="0"/>
            </a:p>
            <a:p>
              <a:r>
                <a:rPr lang="en-US" sz="2800" dirty="0" smtClean="0"/>
                <a:t>[</a:t>
              </a:r>
              <a:r>
                <a:rPr lang="ru-RU" sz="2800" dirty="0" err="1" smtClean="0"/>
                <a:t>з</a:t>
              </a:r>
              <a:r>
                <a:rPr lang="en-US" sz="2800" dirty="0" smtClean="0"/>
                <a:t>]</a:t>
              </a:r>
              <a:r>
                <a:rPr lang="ru-RU" sz="2800" dirty="0" err="1" smtClean="0"/>
                <a:t>доровье</a:t>
              </a:r>
              <a:endParaRPr lang="ru-RU" sz="2800" dirty="0" smtClean="0"/>
            </a:p>
            <a:p>
              <a:r>
                <a:rPr lang="en-US" sz="2800" dirty="0" smtClean="0"/>
                <a:t>[</a:t>
              </a:r>
              <a:r>
                <a:rPr lang="ru-RU" sz="2800" dirty="0" err="1" smtClean="0"/>
                <a:t>з</a:t>
              </a:r>
              <a:r>
                <a:rPr lang="en-US" sz="2800" dirty="0" smtClean="0"/>
                <a:t>]</a:t>
              </a:r>
              <a:r>
                <a:rPr lang="ru-RU" sz="2800" dirty="0" err="1" smtClean="0"/>
                <a:t>дание</a:t>
              </a:r>
              <a:endParaRPr lang="ru-RU" sz="2800" dirty="0" smtClean="0"/>
            </a:p>
            <a:p>
              <a:r>
                <a:rPr lang="en-US" sz="2800" dirty="0" smtClean="0"/>
                <a:t>[</a:t>
              </a:r>
              <a:r>
                <a:rPr lang="ru-RU" sz="2800" dirty="0" err="1" smtClean="0"/>
                <a:t>з</a:t>
              </a:r>
              <a:r>
                <a:rPr lang="en-US" sz="2800" dirty="0" smtClean="0"/>
                <a:t>]</a:t>
              </a:r>
              <a:r>
                <a:rPr lang="ru-RU" sz="2800" dirty="0" err="1" smtClean="0"/>
                <a:t>дравие</a:t>
              </a:r>
              <a:endParaRPr lang="ru-RU" sz="2800" dirty="0" smtClean="0"/>
            </a:p>
            <a:p>
              <a:endParaRPr lang="ru-RU" dirty="0" smtClean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57158" y="3000372"/>
            <a:ext cx="80010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 smtClean="0"/>
              <a:t> - Сможете ли записать эти слова? Здесь тоже надо определить, что же пишем слитно, а что раздельно.</a:t>
            </a:r>
            <a:endParaRPr lang="ru-RU" sz="28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4643446"/>
            <a:ext cx="82153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 smtClean="0"/>
              <a:t> - Теперь запишите эти слова так же, как и у меня на доске, в три столбика.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66"/>
            <a:ext cx="5000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 smtClean="0"/>
              <a:t> - Что же мы сегодня узнали?</a:t>
            </a:r>
            <a:endParaRPr lang="ru-RU" sz="28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071547"/>
            <a:ext cx="79296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2800" b="1" i="1" dirty="0" smtClean="0"/>
              <a:t> - Из каких двух предлогов можно составить название домашнего животного?</a:t>
            </a:r>
            <a:endParaRPr lang="ru-RU" sz="28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3214678" y="2071678"/>
            <a:ext cx="1500198" cy="642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3600" dirty="0" smtClean="0"/>
              <a:t>К - от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2857496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 - А из трех?</a:t>
            </a:r>
            <a:endParaRPr lang="ru-RU" sz="28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143240" y="3571876"/>
            <a:ext cx="1887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К – о - за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785795"/>
            <a:ext cx="59293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sz="3200" b="1" i="1" dirty="0" smtClean="0"/>
              <a:t>2. Продолжите пословицу:</a:t>
            </a:r>
            <a:endParaRPr lang="ru-RU" sz="32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1785926"/>
            <a:ext cx="3857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3200" dirty="0" smtClean="0"/>
              <a:t>С кем поведешься…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929058" y="1785926"/>
            <a:ext cx="4572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( от того и наберешься).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85720" y="2786058"/>
            <a:ext cx="371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3200" dirty="0" smtClean="0"/>
              <a:t>Семь раз отмерь…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43306" y="2786058"/>
            <a:ext cx="4143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3200" dirty="0" smtClean="0"/>
              <a:t>(один раз отрежь).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85728"/>
            <a:ext cx="821537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3200" dirty="0" smtClean="0"/>
              <a:t> </a:t>
            </a:r>
            <a:r>
              <a:rPr lang="ru-RU" sz="3200" b="1" i="1" dirty="0" smtClean="0"/>
              <a:t>3. </a:t>
            </a:r>
            <a:r>
              <a:rPr lang="ru-RU" sz="3600" dirty="0" err="1" smtClean="0"/>
              <a:t>Ширако</a:t>
            </a:r>
            <a:r>
              <a:rPr lang="ru-RU" sz="3600" dirty="0" smtClean="0"/>
              <a:t> раз </a:t>
            </a:r>
            <a:r>
              <a:rPr lang="ru-RU" sz="3600" dirty="0" err="1" smtClean="0"/>
              <a:t>левалась</a:t>
            </a:r>
            <a:r>
              <a:rPr lang="ru-RU" sz="3600" dirty="0" smtClean="0"/>
              <a:t> перед </a:t>
            </a:r>
            <a:r>
              <a:rPr lang="ru-RU" sz="3600" dirty="0" err="1" smtClean="0"/>
              <a:t>семкой</a:t>
            </a:r>
            <a:r>
              <a:rPr lang="ru-RU" sz="3600" dirty="0" smtClean="0"/>
              <a:t> </a:t>
            </a:r>
            <a:r>
              <a:rPr lang="ru-RU" sz="3600" dirty="0" err="1" smtClean="0"/>
              <a:t>рика</a:t>
            </a:r>
            <a:r>
              <a:rPr lang="ru-RU" sz="3600" dirty="0" smtClean="0"/>
              <a:t>. Солнце </a:t>
            </a:r>
            <a:r>
              <a:rPr lang="ru-RU" sz="3600" dirty="0" err="1" smtClean="0"/>
              <a:t>зокатилос</a:t>
            </a:r>
            <a:r>
              <a:rPr lang="ru-RU" sz="3600" dirty="0" smtClean="0"/>
              <a:t>. Багрянец неба ярко отражался </a:t>
            </a:r>
            <a:r>
              <a:rPr lang="ru-RU" sz="3600" dirty="0" err="1" smtClean="0"/>
              <a:t>вваде</a:t>
            </a:r>
            <a:r>
              <a:rPr lang="ru-RU" sz="3600" dirty="0" smtClean="0"/>
              <a:t>. Было красиво и тихо. В </a:t>
            </a:r>
            <a:r>
              <a:rPr lang="ru-RU" sz="3600" dirty="0" err="1" smtClean="0"/>
              <a:t>далине</a:t>
            </a:r>
            <a:r>
              <a:rPr lang="ru-RU" sz="3600" dirty="0" smtClean="0"/>
              <a:t> </a:t>
            </a:r>
            <a:r>
              <a:rPr lang="ru-RU" sz="3600" dirty="0" err="1" smtClean="0"/>
              <a:t>веднелось</a:t>
            </a:r>
            <a:r>
              <a:rPr lang="ru-RU" sz="3600" dirty="0" smtClean="0"/>
              <a:t> </a:t>
            </a:r>
            <a:r>
              <a:rPr lang="ru-RU" sz="3600" dirty="0" err="1" smtClean="0"/>
              <a:t>силение</a:t>
            </a:r>
            <a:r>
              <a:rPr lang="ru-RU" sz="3600" dirty="0" smtClean="0"/>
              <a:t>. </a:t>
            </a:r>
            <a:r>
              <a:rPr lang="ru-RU" sz="3600" dirty="0" err="1" smtClean="0"/>
              <a:t>Тинулись</a:t>
            </a:r>
            <a:r>
              <a:rPr lang="ru-RU" sz="3600" dirty="0" smtClean="0"/>
              <a:t> рощи. </a:t>
            </a:r>
            <a:r>
              <a:rPr lang="ru-RU" sz="3600" dirty="0" err="1" smtClean="0"/>
              <a:t>Унок</a:t>
            </a:r>
            <a:r>
              <a:rPr lang="ru-RU" sz="3600" dirty="0" smtClean="0"/>
              <a:t> его сердито </a:t>
            </a:r>
            <a:r>
              <a:rPr lang="ru-RU" sz="3600" dirty="0" err="1" smtClean="0"/>
              <a:t>плискалась</a:t>
            </a:r>
            <a:r>
              <a:rPr lang="ru-RU" sz="3600" dirty="0" smtClean="0"/>
              <a:t> холодная река. </a:t>
            </a:r>
          </a:p>
          <a:p>
            <a:pPr algn="just"/>
            <a:endParaRPr lang="ru-RU" sz="3200" dirty="0"/>
          </a:p>
          <a:p>
            <a:pPr algn="just"/>
            <a:r>
              <a:rPr lang="ru-RU" sz="3200" b="1" i="1" dirty="0" smtClean="0"/>
              <a:t>- Исправьте ошибки.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07154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57290" y="500042"/>
            <a:ext cx="61660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Домашнее задание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1643050"/>
            <a:ext cx="80724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i="1" dirty="0" smtClean="0"/>
              <a:t> В домашнем тексте по чтению найдите и запишите в тетрадь пять слов с приставками и пять слов с предлогами.</a:t>
            </a: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285861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3600" b="1" i="1" dirty="0" smtClean="0"/>
              <a:t>Тема: </a:t>
            </a:r>
            <a:r>
              <a:rPr lang="ru-RU" sz="3600" dirty="0" smtClean="0"/>
              <a:t>Приставки и предлоги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2428868"/>
            <a:ext cx="72152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sz="3600" b="1" i="1" dirty="0" smtClean="0"/>
              <a:t>Цели:</a:t>
            </a:r>
            <a:r>
              <a:rPr lang="ru-RU" sz="3600" dirty="0" smtClean="0"/>
              <a:t> научить различать предлоги и приставки; закрепить знания об особенностях написания  части слова – приставки и части речи – предлога; обогатить словарный запас детей.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1214414" y="1000108"/>
            <a:ext cx="7143800" cy="1500198"/>
            <a:chOff x="1214414" y="1000108"/>
            <a:chExt cx="7143800" cy="150019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214414" y="1071546"/>
              <a:ext cx="7143800" cy="142876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214414" y="1000108"/>
              <a:ext cx="7072362" cy="150019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285852" y="1071547"/>
              <a:ext cx="7000924" cy="12144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 </a:t>
              </a:r>
              <a:r>
                <a:rPr lang="ru-RU" sz="3600" dirty="0" smtClean="0"/>
                <a:t>Уу    к   Сс  За   на    Над    в     От    А    при     Из     до     По       про</a:t>
              </a:r>
              <a:endParaRPr lang="ru-RU" sz="3600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857224" y="3000372"/>
            <a:ext cx="650085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sz="4000" b="1" i="1" dirty="0" smtClean="0"/>
              <a:t>Что я записала?</a:t>
            </a:r>
          </a:p>
          <a:p>
            <a:pPr algn="just"/>
            <a:r>
              <a:rPr lang="ru-RU" sz="4000" dirty="0" smtClean="0"/>
              <a:t>Вместе с окончанием</a:t>
            </a:r>
          </a:p>
          <a:p>
            <a:pPr algn="just"/>
            <a:r>
              <a:rPr lang="ru-RU" sz="4000" dirty="0" smtClean="0"/>
              <a:t>Вечно заодно,</a:t>
            </a:r>
          </a:p>
          <a:p>
            <a:pPr algn="just"/>
            <a:r>
              <a:rPr lang="ru-RU" sz="4000" dirty="0" smtClean="0"/>
              <a:t>На падежной службе</a:t>
            </a:r>
          </a:p>
          <a:p>
            <a:pPr algn="just"/>
            <a:r>
              <a:rPr lang="ru-RU" sz="4000" dirty="0" smtClean="0"/>
              <a:t>Числятся давно.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1928802"/>
            <a:ext cx="63579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/>
              <a:t> ПРЕДЛОГ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785795"/>
            <a:ext cx="6786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i="1" dirty="0" smtClean="0"/>
              <a:t>-</a:t>
            </a:r>
            <a:r>
              <a:rPr lang="ru-RU" dirty="0" smtClean="0"/>
              <a:t> </a:t>
            </a:r>
            <a:r>
              <a:rPr lang="ru-RU" sz="3600" b="1" i="1" dirty="0" smtClean="0"/>
              <a:t>Приведите примеры слов с любым из предлогов.</a:t>
            </a:r>
            <a:endParaRPr lang="ru-RU" sz="36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857224" y="2428868"/>
            <a:ext cx="7286676" cy="1785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sz="3600" b="1" i="1" dirty="0" smtClean="0"/>
              <a:t>- А теперь образуйте однокоренные слова с приставками и запишите их.</a:t>
            </a: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Группа 22"/>
          <p:cNvGrpSpPr/>
          <p:nvPr/>
        </p:nvGrpSpPr>
        <p:grpSpPr>
          <a:xfrm>
            <a:off x="2143108" y="357166"/>
            <a:ext cx="5287564" cy="2500330"/>
            <a:chOff x="2285984" y="1714488"/>
            <a:chExt cx="4490808" cy="2000264"/>
          </a:xfrm>
        </p:grpSpPr>
        <p:sp>
          <p:nvSpPr>
            <p:cNvPr id="11" name="Овал 10"/>
            <p:cNvSpPr/>
            <p:nvPr/>
          </p:nvSpPr>
          <p:spPr>
            <a:xfrm>
              <a:off x="5500694" y="2071678"/>
              <a:ext cx="1214446" cy="7143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3924165" y="2057390"/>
              <a:ext cx="92869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2285984" y="2000240"/>
              <a:ext cx="1071570" cy="7143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3643306" y="2928934"/>
              <a:ext cx="1357322" cy="785818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2407331" y="1943090"/>
              <a:ext cx="100013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/>
                <a:t>по</a:t>
              </a:r>
              <a:endParaRPr lang="ru-RU" sz="4000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143372" y="1714488"/>
              <a:ext cx="214314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 </a:t>
              </a:r>
              <a:r>
                <a:rPr lang="ru-RU" sz="4000" dirty="0" smtClean="0"/>
                <a:t>с</a:t>
              </a:r>
              <a:endParaRPr lang="ru-RU" sz="40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562346" y="2000240"/>
              <a:ext cx="121444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/>
                <a:t> </a:t>
              </a:r>
              <a:r>
                <a:rPr lang="ru-RU" sz="4000" dirty="0" smtClean="0"/>
                <a:t>при</a:t>
              </a:r>
              <a:endParaRPr lang="ru-RU" sz="40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643306" y="2928934"/>
              <a:ext cx="1357322" cy="7143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 </a:t>
              </a:r>
              <a:r>
                <a:rPr lang="ru-RU" sz="4000" dirty="0" smtClean="0"/>
                <a:t>ехал</a:t>
              </a:r>
              <a:endParaRPr lang="ru-RU" sz="4000" dirty="0"/>
            </a:p>
          </p:txBody>
        </p:sp>
        <p:cxnSp>
          <p:nvCxnSpPr>
            <p:cNvPr id="13" name="Прямая со стрелкой 12"/>
            <p:cNvCxnSpPr>
              <a:stCxn id="5" idx="1"/>
            </p:cNvCxnSpPr>
            <p:nvPr/>
          </p:nvCxnSpPr>
          <p:spPr>
            <a:xfrm rot="10800000">
              <a:off x="3071802" y="2714620"/>
              <a:ext cx="571504" cy="5715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>
              <a:stCxn id="7" idx="0"/>
            </p:cNvCxnSpPr>
            <p:nvPr/>
          </p:nvCxnSpPr>
          <p:spPr>
            <a:xfrm rot="5400000" flipH="1" flipV="1">
              <a:off x="4232669" y="2803918"/>
              <a:ext cx="214314" cy="357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>
              <a:stCxn id="5" idx="3"/>
            </p:cNvCxnSpPr>
            <p:nvPr/>
          </p:nvCxnSpPr>
          <p:spPr>
            <a:xfrm flipV="1">
              <a:off x="5000628" y="2786058"/>
              <a:ext cx="785818" cy="50006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500034" y="2928934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Чем различаются слова?</a:t>
            </a:r>
            <a:endParaRPr lang="ru-RU" sz="3600" dirty="0"/>
          </a:p>
        </p:txBody>
      </p:sp>
      <p:sp>
        <p:nvSpPr>
          <p:cNvPr id="24" name="TextBox 23"/>
          <p:cNvSpPr txBox="1"/>
          <p:nvPr/>
        </p:nvSpPr>
        <p:spPr>
          <a:xfrm>
            <a:off x="571472" y="3441680"/>
            <a:ext cx="58579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3600" dirty="0" smtClean="0"/>
              <a:t>Перед корнем есть приставка,</a:t>
            </a:r>
          </a:p>
          <a:p>
            <a:r>
              <a:rPr lang="ru-RU" sz="3600" dirty="0" smtClean="0"/>
              <a:t>Слитно пишется она.</a:t>
            </a:r>
          </a:p>
          <a:p>
            <a:r>
              <a:rPr lang="ru-RU" sz="3600" dirty="0" smtClean="0"/>
              <a:t>Ведь при помощи приставки</a:t>
            </a:r>
          </a:p>
          <a:p>
            <a:r>
              <a:rPr lang="ru-RU" sz="3600" dirty="0" smtClean="0"/>
              <a:t>Образуются слова.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642918"/>
            <a:ext cx="78581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i="1" dirty="0" smtClean="0"/>
              <a:t> - Сегодня на уроке  мы будем учиться различать предлоги и приставки. Давайте сравним их написание.</a:t>
            </a:r>
          </a:p>
          <a:p>
            <a:pPr algn="just"/>
            <a:r>
              <a:rPr lang="ru-RU" sz="3600" b="1" i="1" dirty="0" smtClean="0"/>
              <a:t>- Правописание приставок и предлогов – это орфограмма. А теперь поупражняемся в написании предлогов и приставок.</a:t>
            </a: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1785926"/>
            <a:ext cx="8358246" cy="264320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500034" y="1500174"/>
            <a:ext cx="807249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dirty="0" smtClean="0"/>
              <a:t>   </a:t>
            </a:r>
            <a:r>
              <a:rPr lang="en-US" sz="3600" dirty="0" smtClean="0"/>
              <a:t>(</a:t>
            </a:r>
            <a:r>
              <a:rPr lang="ru-RU" sz="3600" dirty="0" smtClean="0"/>
              <a:t>за</a:t>
            </a:r>
            <a:r>
              <a:rPr lang="en-US" sz="3600" dirty="0" smtClean="0"/>
              <a:t>)</a:t>
            </a:r>
            <a:r>
              <a:rPr lang="ru-RU" sz="3600" dirty="0" smtClean="0"/>
              <a:t> горой, (за) бежать, (с) вернула, (с) крыши, (на) конверте, (на) резать, (в) летел, (в) д0м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571481"/>
            <a:ext cx="36433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u="sng" dirty="0" smtClean="0"/>
              <a:t> </a:t>
            </a:r>
            <a:r>
              <a:rPr lang="ru-RU" sz="4000" b="1" i="1" u="sng" dirty="0" smtClean="0"/>
              <a:t>Задания: </a:t>
            </a:r>
          </a:p>
          <a:p>
            <a:endParaRPr lang="ru-RU" sz="4000" b="1" i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4549676"/>
            <a:ext cx="86439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i="1" dirty="0" smtClean="0"/>
              <a:t> - Давайте проверим, что вы выписали. - Посмотрите, слова какой части речи вы записали с приставками.</a:t>
            </a: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00042"/>
            <a:ext cx="80724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5400" b="1" i="1" dirty="0" smtClean="0"/>
              <a:t>Запомните:</a:t>
            </a:r>
          </a:p>
          <a:p>
            <a:endParaRPr lang="ru-RU" sz="5400" b="1" i="1" dirty="0" smtClean="0"/>
          </a:p>
          <a:p>
            <a:r>
              <a:rPr lang="ru-RU" sz="5400" b="1" i="1" u="sng" dirty="0" smtClean="0"/>
              <a:t>С глаголами предлоги не употребляются! </a:t>
            </a:r>
            <a:endParaRPr lang="ru-RU" sz="5400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189</TotalTime>
  <Words>577</Words>
  <Application>Microsoft Office PowerPoint</Application>
  <PresentationFormat>Экран (4:3)</PresentationFormat>
  <Paragraphs>84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Метро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24</cp:revision>
  <dcterms:created xsi:type="dcterms:W3CDTF">2008-02-07T16:17:39Z</dcterms:created>
  <dcterms:modified xsi:type="dcterms:W3CDTF">2008-02-07T19:28:51Z</dcterms:modified>
</cp:coreProperties>
</file>