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3" r:id="rId3"/>
    <p:sldId id="274" r:id="rId4"/>
    <p:sldId id="276" r:id="rId5"/>
    <p:sldId id="262" r:id="rId6"/>
    <p:sldId id="277" r:id="rId7"/>
    <p:sldId id="264" r:id="rId8"/>
    <p:sldId id="278" r:id="rId9"/>
    <p:sldId id="279" r:id="rId10"/>
    <p:sldId id="267" r:id="rId11"/>
    <p:sldId id="281" r:id="rId12"/>
    <p:sldId id="282" r:id="rId13"/>
    <p:sldId id="283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6600CC"/>
    <a:srgbClr val="FFFF99"/>
    <a:srgbClr val="FF0000"/>
    <a:srgbClr val="660033"/>
    <a:srgbClr val="0066CC"/>
    <a:srgbClr val="FF66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38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8810B07-96E8-4385-8430-8BC548CBB23A}" type="datetimeFigureOut">
              <a:rPr lang="ru-RU"/>
              <a:pPr>
                <a:defRPr/>
              </a:pPr>
              <a:t>26.11.2010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03F34AF-0794-4AC2-9769-001281C57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0091E-F6B1-4BA0-B03A-453EF531D4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20E34-F7B4-40D6-8E87-A4A3EA929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71761-2FA7-4151-B7F3-A0DB113DE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C7B61-E79E-4C6C-B536-00ED30326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7070F-70CD-4B10-BFDF-F35483742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0A96-F422-44C0-9C07-AD0D01F0D8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51C1D-E7AB-48E0-B286-027CD30455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4E534D-5BAC-4E07-96CF-DC9EE66F7C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F520C-E119-4ADF-96F3-86DDCAD248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E4910-A1E3-4F58-A64F-0472335BEC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90B52-F99A-42CE-8A7C-9F80EAD407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329C444-7B73-43C8-A49E-AE502353C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357313"/>
            <a:ext cx="8147050" cy="5248275"/>
          </a:xfrm>
        </p:spPr>
        <p:txBody>
          <a:bodyPr/>
          <a:lstStyle/>
          <a:p>
            <a:pPr algn="l"/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/>
            </a:r>
            <a:br>
              <a:rPr lang="ru-RU" sz="3600" smtClean="0"/>
            </a:br>
            <a:r>
              <a:rPr lang="ru-RU" sz="3200" b="1" smtClean="0">
                <a:latin typeface="Monotype Corsiva" pitchFamily="66" charset="0"/>
              </a:rPr>
              <a:t>Цели урока:</a:t>
            </a:r>
            <a:r>
              <a:rPr lang="ru-RU" sz="3200" smtClean="0">
                <a:latin typeface="Monotype Corsiva" pitchFamily="66" charset="0"/>
              </a:rPr>
              <a:t> </a:t>
            </a:r>
            <a:br>
              <a:rPr lang="ru-RU" sz="3200" smtClean="0">
                <a:latin typeface="Monotype Corsiva" pitchFamily="66" charset="0"/>
              </a:rPr>
            </a:br>
            <a:r>
              <a:rPr lang="ru-RU" sz="3200" smtClean="0">
                <a:latin typeface="Monotype Corsiva" pitchFamily="66" charset="0"/>
              </a:rPr>
              <a:t>1. Углубить знания о творчестве Л.Н.Толстого; расширить представления о жизни животных.</a:t>
            </a:r>
            <a:br>
              <a:rPr lang="ru-RU" sz="3200" smtClean="0">
                <a:latin typeface="Monotype Corsiva" pitchFamily="66" charset="0"/>
              </a:rPr>
            </a:br>
            <a:r>
              <a:rPr lang="ru-RU" sz="3200" smtClean="0">
                <a:latin typeface="Monotype Corsiva" pitchFamily="66" charset="0"/>
              </a:rPr>
              <a:t>2. Развивать речь и логическое мышление учащихся; продолжить работу над выразительным чтением.</a:t>
            </a:r>
            <a:br>
              <a:rPr lang="ru-RU" sz="3200" smtClean="0">
                <a:latin typeface="Monotype Corsiva" pitchFamily="66" charset="0"/>
              </a:rPr>
            </a:br>
            <a:r>
              <a:rPr lang="ru-RU" sz="3200" smtClean="0">
                <a:latin typeface="Monotype Corsiva" pitchFamily="66" charset="0"/>
              </a:rPr>
              <a:t>3. Воспитывать доброе отношение к животным, учить понимать чужую боль.</a:t>
            </a:r>
            <a:br>
              <a:rPr lang="ru-RU" sz="3200" smtClean="0">
                <a:latin typeface="Monotype Corsiva" pitchFamily="66" charset="0"/>
              </a:rPr>
            </a:br>
            <a:endParaRPr lang="ru-RU" sz="3200" smtClean="0">
              <a:latin typeface="Monotype Corsiva" pitchFamily="66" charset="0"/>
            </a:endParaRPr>
          </a:p>
        </p:txBody>
      </p:sp>
      <p:pic>
        <p:nvPicPr>
          <p:cNvPr id="3076" name="Picture 4" descr="BS00554_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04025" y="188913"/>
            <a:ext cx="2160588" cy="1403350"/>
          </a:xfrm>
          <a:noFill/>
        </p:spPr>
      </p:pic>
      <p:sp>
        <p:nvSpPr>
          <p:cNvPr id="2052" name="Прямоугольник 3"/>
          <p:cNvSpPr>
            <a:spLocks noChangeArrowheads="1"/>
          </p:cNvSpPr>
          <p:nvPr/>
        </p:nvSpPr>
        <p:spPr bwMode="auto">
          <a:xfrm>
            <a:off x="1071563" y="285750"/>
            <a:ext cx="578643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FF"/>
                </a:solidFill>
              </a:rPr>
              <a:t>Урок литературного чтения</a:t>
            </a:r>
            <a:br>
              <a:rPr lang="ru-RU" sz="2800" b="1">
                <a:solidFill>
                  <a:srgbClr val="0000FF"/>
                </a:solidFill>
              </a:rPr>
            </a:br>
            <a:r>
              <a:rPr lang="ru-RU" sz="2800" b="1">
                <a:solidFill>
                  <a:srgbClr val="0000FF"/>
                </a:solidFill>
              </a:rPr>
              <a:t>3 класс</a:t>
            </a:r>
            <a:br>
              <a:rPr lang="ru-RU" sz="2800" b="1">
                <a:solidFill>
                  <a:srgbClr val="0000FF"/>
                </a:solidFill>
              </a:rPr>
            </a:br>
            <a:r>
              <a:rPr lang="ru-RU" sz="2800" b="1">
                <a:solidFill>
                  <a:srgbClr val="0000FF"/>
                </a:solidFill>
              </a:rPr>
              <a:t>Тема: Л. Н. Толстой</a:t>
            </a:r>
            <a:br>
              <a:rPr lang="ru-RU" sz="2800" b="1">
                <a:solidFill>
                  <a:srgbClr val="0000FF"/>
                </a:solidFill>
              </a:rPr>
            </a:br>
            <a:r>
              <a:rPr lang="ru-RU" sz="2800" b="1">
                <a:solidFill>
                  <a:srgbClr val="0000FF"/>
                </a:solidFill>
              </a:rPr>
              <a:t>«Лев и собачка»</a:t>
            </a:r>
          </a:p>
          <a:p>
            <a:pPr algn="ctr"/>
            <a:endParaRPr lang="ru-RU" sz="32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99FF"/>
            </a:gs>
            <a:gs pos="100000">
              <a:srgbClr val="156B1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989138"/>
            <a:ext cx="8281987" cy="4137025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000099"/>
                </a:solidFill>
              </a:rPr>
              <a:t>Где дружбой дорожат, там враги дрожат.</a:t>
            </a:r>
          </a:p>
          <a:p>
            <a:pPr eaLnBrk="1" hangingPunct="1"/>
            <a:r>
              <a:rPr lang="ru-RU" sz="4000" smtClean="0">
                <a:solidFill>
                  <a:srgbClr val="000099"/>
                </a:solidFill>
              </a:rPr>
              <a:t>Храброму смерть не страшна.</a:t>
            </a:r>
          </a:p>
          <a:p>
            <a:pPr eaLnBrk="1" hangingPunct="1"/>
            <a:r>
              <a:rPr lang="ru-RU" sz="4000" smtClean="0">
                <a:solidFill>
                  <a:srgbClr val="000099"/>
                </a:solidFill>
              </a:rPr>
              <a:t>Один за всех и все за одного.</a:t>
            </a:r>
          </a:p>
          <a:p>
            <a:pPr eaLnBrk="1" hangingPunct="1"/>
            <a:r>
              <a:rPr lang="ru-RU" sz="4000" smtClean="0">
                <a:solidFill>
                  <a:srgbClr val="000099"/>
                </a:solidFill>
              </a:rPr>
              <a:t>Сила сломит всё, а ум силу.</a:t>
            </a:r>
          </a:p>
        </p:txBody>
      </p:sp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33375"/>
            <a:ext cx="79914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1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493713"/>
            <a:ext cx="4929188" cy="595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0"/>
            <a:ext cx="5184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b="1"/>
              <a:t>Портрет</a:t>
            </a:r>
            <a:r>
              <a:rPr lang="ru-RU"/>
              <a:t> </a:t>
            </a:r>
            <a:r>
              <a:rPr lang="ru-RU" b="1"/>
              <a:t>Льва</a:t>
            </a:r>
            <a:r>
              <a:rPr lang="ru-RU"/>
              <a:t> </a:t>
            </a:r>
            <a:r>
              <a:rPr lang="ru-RU" b="1"/>
              <a:t>Николаевича Толстого</a:t>
            </a:r>
            <a:r>
              <a:rPr lang="ru-RU"/>
              <a:t>. 1907.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857250" y="571500"/>
            <a:ext cx="6929438" cy="1323975"/>
          </a:xfrm>
          <a:prstGeom prst="rect">
            <a:avLst/>
          </a:prstGeom>
          <a:solidFill>
            <a:srgbClr val="FFFF99"/>
          </a:solidFill>
          <a:ln w="952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400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“</a:t>
            </a:r>
            <a:r>
              <a:rPr lang="ru-RU" sz="4000" b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Всё доброе на Земле – от солнца, всё хорошее – от человека”</a:t>
            </a:r>
            <a:endParaRPr lang="ru-RU" sz="4000" b="1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/>
          <a:srcRect l="32500" t="15170" r="2499" b="-5000"/>
          <a:stretch>
            <a:fillRect/>
          </a:stretch>
        </p:blipFill>
        <p:spPr bwMode="auto">
          <a:xfrm>
            <a:off x="4000500" y="2708275"/>
            <a:ext cx="4071938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0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6600CC"/>
                </a:solidFill>
                <a:latin typeface="Monotype Corsiva" pitchFamily="66" charset="0"/>
              </a:rPr>
              <a:t>Домашнее задание</a:t>
            </a:r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0" y="1214438"/>
            <a:ext cx="8929688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1. Нарисовать плакат, посвященный защите животных.</a:t>
            </a:r>
          </a:p>
          <a:p>
            <a:pPr eaLnBrk="0" hangingPunct="0"/>
            <a:r>
              <a:rPr lang="ru-RU" sz="3200">
                <a:latin typeface="Times New Roman" pitchFamily="18" charset="0"/>
                <a:cs typeface="Times New Roman" pitchFamily="18" charset="0"/>
              </a:rPr>
              <a:t>2. Попробуйте придумать свою концовку рассказа, чтобы она была радостной, и запишите её в тетрадь.</a:t>
            </a:r>
          </a:p>
          <a:p>
            <a:pPr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1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51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6037"/>
          </a:xfrm>
        </p:spPr>
        <p:txBody>
          <a:bodyPr/>
          <a:lstStyle/>
          <a:p>
            <a:pPr eaLnBrk="1" hangingPunct="1"/>
            <a:endParaRPr lang="ru-RU" smtClean="0">
              <a:solidFill>
                <a:srgbClr val="FF0066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8350" y="785813"/>
            <a:ext cx="7853363" cy="5195887"/>
          </a:xfrm>
        </p:spPr>
        <p:txBody>
          <a:bodyPr/>
          <a:lstStyle/>
          <a:p>
            <a:pPr>
              <a:buFontTx/>
              <a:buNone/>
            </a:pPr>
            <a:r>
              <a:rPr lang="ru-RU" sz="3600" smtClean="0"/>
              <a:t>   </a:t>
            </a:r>
            <a:r>
              <a:rPr lang="ru-RU" sz="4000" smtClean="0"/>
              <a:t>Бедная собака – бросили её</a:t>
            </a:r>
            <a:br>
              <a:rPr lang="ru-RU" sz="4000" smtClean="0"/>
            </a:br>
            <a:r>
              <a:rPr lang="ru-RU" sz="4000" smtClean="0"/>
              <a:t>Старая собака – где её жильё?</a:t>
            </a:r>
            <a:br>
              <a:rPr lang="ru-RU" sz="4000" smtClean="0"/>
            </a:br>
            <a:r>
              <a:rPr lang="ru-RU" sz="4000" smtClean="0"/>
              <a:t>Злой хозяин, вредный,</a:t>
            </a:r>
            <a:br>
              <a:rPr lang="ru-RU" sz="4000" smtClean="0"/>
            </a:br>
            <a:r>
              <a:rPr lang="ru-RU" sz="4000" smtClean="0"/>
              <a:t>Выгнал за порог!</a:t>
            </a:r>
            <a:br>
              <a:rPr lang="ru-RU" sz="4000" smtClean="0"/>
            </a:br>
            <a:r>
              <a:rPr lang="ru-RU" sz="4000" smtClean="0"/>
              <a:t>Перед нею, бедной,</a:t>
            </a:r>
            <a:br>
              <a:rPr lang="ru-RU" sz="4000" smtClean="0"/>
            </a:br>
            <a:r>
              <a:rPr lang="ru-RU" sz="4000" smtClean="0"/>
              <a:t>Нет уже дорог.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425450"/>
            <a:ext cx="8024812" cy="571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993775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003300"/>
                </a:solidFill>
              </a:rPr>
              <a:t>Лев Николаевич Толстой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>
              <a:solidFill>
                <a:srgbClr val="FF0066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8938" y="6021388"/>
            <a:ext cx="3286125" cy="6477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  <a:r>
              <a:rPr lang="ru-RU" b="1" smtClean="0"/>
              <a:t>(1828 – 1910г.)</a:t>
            </a:r>
          </a:p>
        </p:txBody>
      </p:sp>
      <p:pic>
        <p:nvPicPr>
          <p:cNvPr id="8196" name="Picture 5" descr="atta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715963"/>
            <a:ext cx="3778250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4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0" y="1500188"/>
            <a:ext cx="8786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/>
              <a:t> </a:t>
            </a:r>
            <a:r>
              <a:rPr lang="ru-RU" sz="4000">
                <a:solidFill>
                  <a:srgbClr val="FF0000"/>
                </a:solidFill>
              </a:rPr>
              <a:t>"Чуткому сердцу откроются тайны"</a:t>
            </a: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8" y="3143250"/>
            <a:ext cx="40005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147050" cy="922337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990000"/>
                </a:solidFill>
              </a:rPr>
              <a:t>Отгадай загадки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00188"/>
            <a:ext cx="5643563" cy="192881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2400" smtClean="0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0" y="4000500"/>
            <a:ext cx="50038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/>
              <a:t>   </a:t>
            </a:r>
          </a:p>
        </p:txBody>
      </p:sp>
      <p:pic>
        <p:nvPicPr>
          <p:cNvPr id="10247" name="Picture 7" descr="f_05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214438"/>
            <a:ext cx="3254375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1071563"/>
            <a:ext cx="2001838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447789">
            <a:off x="1685925" y="3756025"/>
            <a:ext cx="1936750" cy="298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764407">
            <a:off x="3768725" y="4006850"/>
            <a:ext cx="2041525" cy="265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785918" y="928670"/>
            <a:ext cx="218572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тревога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85938" y="1928813"/>
            <a:ext cx="194848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6600CC"/>
                </a:solidFill>
              </a:rPr>
              <a:t>забота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14500" y="2928938"/>
            <a:ext cx="244336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66CC"/>
                </a:solidFill>
              </a:rPr>
              <a:t> </a:t>
            </a:r>
            <a:r>
              <a:rPr lang="ru-RU" sz="4400" dirty="0">
                <a:solidFill>
                  <a:srgbClr val="0066CC"/>
                </a:solidFill>
              </a:rPr>
              <a:t>доверие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857375" y="4000500"/>
            <a:ext cx="160614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FFFF00"/>
                </a:solidFill>
              </a:rPr>
              <a:t>тоска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928688" y="500063"/>
            <a:ext cx="735806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i="1" dirty="0">
                <a:solidFill>
                  <a:srgbClr val="FF0000"/>
                </a:solidFill>
              </a:rPr>
              <a:t>Чуткое сердце </a:t>
            </a:r>
            <a:r>
              <a:rPr lang="ru-RU" sz="4000" i="1" dirty="0"/>
              <a:t>- отзывчивое, благородное, трепетное. </a:t>
            </a:r>
            <a:endParaRPr lang="ru-RU" sz="4000" i="1" dirty="0" smtClean="0"/>
          </a:p>
          <a:p>
            <a:endParaRPr lang="ru-RU" sz="4000" i="1" dirty="0" smtClean="0">
              <a:solidFill>
                <a:srgbClr val="0066CC"/>
              </a:solidFill>
            </a:endParaRPr>
          </a:p>
          <a:p>
            <a:r>
              <a:rPr lang="ru-RU" sz="4000" i="1" dirty="0" smtClean="0">
                <a:solidFill>
                  <a:srgbClr val="0066CC"/>
                </a:solidFill>
              </a:rPr>
              <a:t>Холодное </a:t>
            </a:r>
            <a:r>
              <a:rPr lang="ru-RU" sz="4000" i="1" dirty="0">
                <a:solidFill>
                  <a:srgbClr val="0066CC"/>
                </a:solidFill>
              </a:rPr>
              <a:t>сердце </a:t>
            </a:r>
            <a:r>
              <a:rPr lang="ru-RU" sz="4000" i="1" dirty="0"/>
              <a:t>- ледяное, спящее.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350</TotalTime>
  <Words>130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   Цели урока:  1. Углубить знания о творчестве Л.Н.Толстого; расширить представления о жизни животных. 2. Развивать речь и логическое мышление учащихся; продолжить работу над выразительным чтением. 3. Воспитывать доброе отношение к животным, учить понимать чужую боль. </vt:lpstr>
      <vt:lpstr>Слайд 2</vt:lpstr>
      <vt:lpstr>Слайд 3</vt:lpstr>
      <vt:lpstr>Слайд 4</vt:lpstr>
      <vt:lpstr>Лев Николаевич Толстой </vt:lpstr>
      <vt:lpstr>Слайд 6</vt:lpstr>
      <vt:lpstr>Отгадай загадки</vt:lpstr>
      <vt:lpstr>Слайд 8</vt:lpstr>
      <vt:lpstr>Слайд 9</vt:lpstr>
      <vt:lpstr>Слайд 10</vt:lpstr>
      <vt:lpstr>Слайд 11</vt:lpstr>
      <vt:lpstr>Слайд 12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литературного чтения 3 класс Тема: Л. Н. Толстой «Лев и собачка»</dc:title>
  <dc:creator>Людмила Николаевна</dc:creator>
  <cp:lastModifiedBy>Родители</cp:lastModifiedBy>
  <cp:revision>51</cp:revision>
  <dcterms:created xsi:type="dcterms:W3CDTF">2009-11-25T12:49:23Z</dcterms:created>
  <dcterms:modified xsi:type="dcterms:W3CDTF">2010-11-26T15:27:05Z</dcterms:modified>
</cp:coreProperties>
</file>