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43011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43012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3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4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5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6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7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8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3019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20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21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22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23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24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3025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4302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2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2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29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43030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31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32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33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43034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35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36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37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43038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39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40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41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43042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43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44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3045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46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47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48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49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50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51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052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3053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3054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380347E-B20A-49D8-8F20-68BA230DF2C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305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305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AE172-85F7-4018-B0A7-EF8AC5D391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BB32C-FE88-4F14-B5F7-F6E6F8DC24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C6ED5-9447-4F54-B524-65D958DC89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9B482-E7CD-4C69-8836-30D12F2773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68865-F8FC-449A-93CA-01A202E09E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0BF1E-70C7-4342-B3D9-72EA53A2BA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B334C-3B03-4B85-9317-0F1EC55DE1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E4F14-F7ED-4D56-AB37-4E9E19080A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50FFE-49CD-4B5A-B1D4-92C772A133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D47FA-0D17-415E-A2DE-4583A5FC9B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1987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988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1989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990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991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1992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99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1994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995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996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997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998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1999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2000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01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02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2003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2004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05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06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200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2008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09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10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2011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2012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13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14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015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2016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17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18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19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20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21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22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23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24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25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26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27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28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202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2030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203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4203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203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85692C-867C-435C-AEB9-8A7E4333B3E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55863" y="1828800"/>
            <a:ext cx="6192837" cy="1295400"/>
          </a:xfrm>
        </p:spPr>
        <p:txBody>
          <a:bodyPr/>
          <a:lstStyle/>
          <a:p>
            <a:r>
              <a:rPr lang="ru-RU" sz="7000">
                <a:solidFill>
                  <a:srgbClr val="FF0000"/>
                </a:solidFill>
              </a:rPr>
              <a:t>Буква О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Занятие в подготовительной группе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990600"/>
            <a:ext cx="4114800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5029200" y="3352800"/>
            <a:ext cx="38100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7000" b="1">
                <a:solidFill>
                  <a:srgbClr val="FF0000"/>
                </a:solidFill>
              </a:rPr>
              <a:t>О-О-О!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95400"/>
            <a:ext cx="3305175" cy="398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524000"/>
            <a:ext cx="21717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205038"/>
            <a:ext cx="4608512" cy="2808287"/>
          </a:xfrm>
          <a:prstGeom prst="rect">
            <a:avLst/>
          </a:prstGeom>
          <a:noFill/>
        </p:spPr>
      </p:pic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7288" y="692150"/>
            <a:ext cx="368300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1600200" y="5410200"/>
            <a:ext cx="6629400" cy="106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>
                <a:solidFill>
                  <a:srgbClr val="FF0000"/>
                </a:solidFill>
              </a:rPr>
              <a:t>О</a:t>
            </a:r>
            <a:r>
              <a:rPr lang="ru-RU" sz="3200">
                <a:solidFill>
                  <a:srgbClr val="000000"/>
                </a:solidFill>
              </a:rPr>
              <a:t> - </a:t>
            </a:r>
            <a:r>
              <a:rPr lang="ru-RU" sz="3200">
                <a:solidFill>
                  <a:srgbClr val="FF0000"/>
                </a:solidFill>
              </a:rPr>
              <a:t>о</a:t>
            </a:r>
            <a:r>
              <a:rPr lang="ru-RU" sz="3200">
                <a:solidFill>
                  <a:srgbClr val="000000"/>
                </a:solidFill>
              </a:rPr>
              <a:t>рех п</a:t>
            </a:r>
            <a:r>
              <a:rPr lang="ru-RU" sz="3200">
                <a:solidFill>
                  <a:srgbClr val="FF0000"/>
                </a:solidFill>
              </a:rPr>
              <a:t>о</a:t>
            </a:r>
            <a:r>
              <a:rPr lang="ru-RU" sz="3200">
                <a:solidFill>
                  <a:srgbClr val="000000"/>
                </a:solidFill>
              </a:rPr>
              <a:t>спел б</a:t>
            </a:r>
            <a:r>
              <a:rPr lang="ru-RU" sz="3200">
                <a:solidFill>
                  <a:srgbClr val="FF0000"/>
                </a:solidFill>
              </a:rPr>
              <a:t>о</a:t>
            </a:r>
            <a:r>
              <a:rPr lang="ru-RU" sz="3200">
                <a:solidFill>
                  <a:srgbClr val="000000"/>
                </a:solidFill>
              </a:rPr>
              <a:t>льш</a:t>
            </a:r>
            <a:r>
              <a:rPr lang="ru-RU" sz="3200">
                <a:solidFill>
                  <a:srgbClr val="FF0000"/>
                </a:solidFill>
              </a:rPr>
              <a:t>о</a:t>
            </a:r>
            <a:r>
              <a:rPr lang="ru-RU" sz="3200">
                <a:solidFill>
                  <a:srgbClr val="000000"/>
                </a:solidFill>
              </a:rPr>
              <a:t>й, </a:t>
            </a:r>
          </a:p>
          <a:p>
            <a:r>
              <a:rPr lang="ru-RU" sz="3200">
                <a:solidFill>
                  <a:srgbClr val="000000"/>
                </a:solidFill>
              </a:rPr>
              <a:t>И лежит </a:t>
            </a:r>
            <a:r>
              <a:rPr lang="ru-RU" sz="3200">
                <a:solidFill>
                  <a:srgbClr val="FF0000"/>
                </a:solidFill>
              </a:rPr>
              <a:t>о</a:t>
            </a:r>
            <a:r>
              <a:rPr lang="ru-RU" sz="3200">
                <a:solidFill>
                  <a:srgbClr val="000000"/>
                </a:solidFill>
              </a:rPr>
              <a:t>н за щек</a:t>
            </a:r>
            <a:r>
              <a:rPr lang="ru-RU" sz="3200">
                <a:solidFill>
                  <a:srgbClr val="FF0000"/>
                </a:solidFill>
              </a:rPr>
              <a:t>о</a:t>
            </a:r>
            <a:r>
              <a:rPr lang="ru-RU" sz="3200">
                <a:solidFill>
                  <a:srgbClr val="000000"/>
                </a:solidFill>
              </a:rPr>
              <a:t>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0" name="Picture 4" descr="53377381_10_oslik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971800"/>
            <a:ext cx="4324350" cy="3589338"/>
          </a:xfrm>
          <a:prstGeom prst="rect">
            <a:avLst/>
          </a:prstGeom>
          <a:noFill/>
        </p:spPr>
      </p:pic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xfrm>
            <a:off x="442913" y="609600"/>
            <a:ext cx="8243887" cy="1447800"/>
          </a:xfrm>
        </p:spPr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О</a:t>
            </a:r>
            <a:r>
              <a:rPr lang="ru-RU"/>
              <a:t>слик был ужасн</a:t>
            </a:r>
            <a:r>
              <a:rPr lang="ru-RU">
                <a:solidFill>
                  <a:srgbClr val="FF0000"/>
                </a:solidFill>
              </a:rPr>
              <a:t>о</a:t>
            </a:r>
            <a:r>
              <a:rPr lang="ru-RU"/>
              <a:t> з</a:t>
            </a:r>
            <a:r>
              <a:rPr lang="ru-RU">
                <a:solidFill>
                  <a:srgbClr val="FF0000"/>
                </a:solidFill>
              </a:rPr>
              <a:t>о</a:t>
            </a:r>
            <a:r>
              <a:rPr lang="ru-RU"/>
              <a:t>л.</a:t>
            </a:r>
            <a:br>
              <a:rPr lang="ru-RU"/>
            </a:br>
            <a:r>
              <a:rPr lang="ru-RU">
                <a:solidFill>
                  <a:srgbClr val="FF0000"/>
                </a:solidFill>
              </a:rPr>
              <a:t>О</a:t>
            </a:r>
            <a:r>
              <a:rPr lang="ru-RU"/>
              <a:t>н узнал, чт</a:t>
            </a:r>
            <a:r>
              <a:rPr lang="ru-RU">
                <a:solidFill>
                  <a:srgbClr val="FF0000"/>
                </a:solidFill>
              </a:rPr>
              <a:t>о</a:t>
            </a:r>
            <a:r>
              <a:rPr lang="ru-RU"/>
              <a:t> </a:t>
            </a:r>
            <a:r>
              <a:rPr lang="ru-RU">
                <a:solidFill>
                  <a:srgbClr val="FF0000"/>
                </a:solidFill>
              </a:rPr>
              <a:t>о</a:t>
            </a:r>
            <a:r>
              <a:rPr lang="ru-RU"/>
              <a:t>н – </a:t>
            </a:r>
            <a:r>
              <a:rPr lang="ru-RU">
                <a:solidFill>
                  <a:srgbClr val="FF0000"/>
                </a:solidFill>
              </a:rPr>
              <a:t>о</a:t>
            </a:r>
            <a:r>
              <a:rPr lang="ru-RU"/>
              <a:t>сёл.</a:t>
            </a:r>
          </a:p>
        </p:txBody>
      </p:sp>
      <p:pic>
        <p:nvPicPr>
          <p:cNvPr id="50182" name="Picture 6" descr="o-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819400"/>
            <a:ext cx="1565275" cy="2286000"/>
          </a:xfrm>
          <a:prstGeom prst="rect">
            <a:avLst/>
          </a:prstGeom>
          <a:noFill/>
        </p:spPr>
      </p:pic>
      <p:pic>
        <p:nvPicPr>
          <p:cNvPr id="50183" name="Picture 7" descr="o-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505200"/>
            <a:ext cx="1143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0"/>
            <a:ext cx="7777163" cy="299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2124075" y="3357563"/>
            <a:ext cx="649288" cy="6477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FF"/>
              </a:solidFill>
            </a:endParaRP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1600200" y="457200"/>
            <a:ext cx="662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>
                <a:solidFill>
                  <a:srgbClr val="000000"/>
                </a:solidFill>
              </a:rPr>
              <a:t>Определи место звука О в слове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4" name="Picture 4" descr="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219200"/>
            <a:ext cx="3352800" cy="4191000"/>
          </a:xfrm>
          <a:prstGeom prst="rect">
            <a:avLst/>
          </a:prstGeom>
          <a:noFill/>
        </p:spPr>
      </p:pic>
      <p:graphicFrame>
        <p:nvGraphicFramePr>
          <p:cNvPr id="51216" name="Group 16"/>
          <p:cNvGraphicFramePr>
            <a:graphicFrameLocks noGrp="1"/>
          </p:cNvGraphicFramePr>
          <p:nvPr/>
        </p:nvGraphicFramePr>
        <p:xfrm>
          <a:off x="1524000" y="3048000"/>
          <a:ext cx="2438400" cy="762000"/>
        </p:xfrm>
        <a:graphic>
          <a:graphicData uri="http://schemas.openxmlformats.org/drawingml/2006/table">
            <a:tbl>
              <a:tblPr/>
              <a:tblGrid>
                <a:gridCol w="812800"/>
                <a:gridCol w="812800"/>
                <a:gridCol w="8128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17" name="Oval 17"/>
          <p:cNvSpPr>
            <a:spLocks noChangeArrowheads="1"/>
          </p:cNvSpPr>
          <p:nvPr/>
        </p:nvSpPr>
        <p:spPr bwMode="auto">
          <a:xfrm>
            <a:off x="1600200" y="3124200"/>
            <a:ext cx="649288" cy="6477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773238"/>
            <a:ext cx="8640763" cy="3757612"/>
          </a:xfrm>
          <a:prstGeom prst="rect">
            <a:avLst/>
          </a:prstGeom>
          <a:noFill/>
        </p:spPr>
      </p:pic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7308850" y="2708275"/>
            <a:ext cx="649288" cy="6477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6" name="Picture 4" descr="el1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752600"/>
            <a:ext cx="3157538" cy="3200400"/>
          </a:xfrm>
          <a:prstGeom prst="rect">
            <a:avLst/>
          </a:prstGeom>
          <a:noFill/>
        </p:spPr>
      </p:pic>
      <p:graphicFrame>
        <p:nvGraphicFramePr>
          <p:cNvPr id="49167" name="Group 15"/>
          <p:cNvGraphicFramePr>
            <a:graphicFrameLocks noGrp="1"/>
          </p:cNvGraphicFramePr>
          <p:nvPr/>
        </p:nvGraphicFramePr>
        <p:xfrm>
          <a:off x="2057400" y="3352800"/>
          <a:ext cx="2438400" cy="762000"/>
        </p:xfrm>
        <a:graphic>
          <a:graphicData uri="http://schemas.openxmlformats.org/drawingml/2006/table">
            <a:tbl>
              <a:tblPr/>
              <a:tblGrid>
                <a:gridCol w="812800"/>
                <a:gridCol w="812800"/>
                <a:gridCol w="8128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168" name="Oval 16"/>
          <p:cNvSpPr>
            <a:spLocks noChangeArrowheads="1"/>
          </p:cNvSpPr>
          <p:nvPr/>
        </p:nvSpPr>
        <p:spPr bwMode="auto">
          <a:xfrm>
            <a:off x="3733800" y="3429000"/>
            <a:ext cx="649288" cy="6477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8" grpId="0" animBg="1"/>
    </p:bldLst>
  </p:timing>
</p:sld>
</file>

<file path=ppt/theme/theme1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45</TotalTime>
  <Words>31</Words>
  <Application>Microsoft Office PowerPoint</Application>
  <PresentationFormat>Экран (4:3)</PresentationFormat>
  <Paragraphs>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Verdana</vt:lpstr>
      <vt:lpstr>Шары</vt:lpstr>
      <vt:lpstr>Буква О</vt:lpstr>
      <vt:lpstr>Слайд 2</vt:lpstr>
      <vt:lpstr>Слайд 3</vt:lpstr>
      <vt:lpstr>Слайд 4</vt:lpstr>
      <vt:lpstr>Ослик был ужасно зол. Он узнал, что он – осёл.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2</cp:revision>
  <cp:lastPrinted>1601-01-01T00:00:00Z</cp:lastPrinted>
  <dcterms:created xsi:type="dcterms:W3CDTF">1601-01-01T00:00:00Z</dcterms:created>
  <dcterms:modified xsi:type="dcterms:W3CDTF">2013-01-21T17:55:25Z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