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5C"/>
    <a:srgbClr val="170D51"/>
    <a:srgbClr val="0CEA0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9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7"/>
            <a:ext cx="7848600" cy="1152129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b="1" i="1" spc="0" dirty="0">
                <a:solidFill>
                  <a:schemeClr val="tx1"/>
                </a:solidFill>
              </a:rPr>
              <a:t>«Люди должны осознать, что здоровый образ жизни – </a:t>
            </a:r>
            <a:r>
              <a:rPr lang="ru-RU" sz="2000" b="1" spc="0" dirty="0">
                <a:solidFill>
                  <a:schemeClr val="tx1"/>
                </a:solidFill>
              </a:rPr>
              <a:t/>
            </a:r>
            <a:br>
              <a:rPr lang="ru-RU" sz="2000" b="1" spc="0" dirty="0">
                <a:solidFill>
                  <a:schemeClr val="tx1"/>
                </a:solidFill>
              </a:rPr>
            </a:br>
            <a:r>
              <a:rPr lang="ru-RU" sz="2000" b="1" i="1" spc="0" dirty="0">
                <a:solidFill>
                  <a:schemeClr val="tx1"/>
                </a:solidFill>
              </a:rPr>
              <a:t>это личный успех каждого»</a:t>
            </a:r>
            <a:r>
              <a:rPr lang="ru-RU" sz="2000" b="1" spc="0" dirty="0">
                <a:solidFill>
                  <a:schemeClr val="tx1"/>
                </a:solidFill>
              </a:rPr>
              <a:t/>
            </a:r>
            <a:br>
              <a:rPr lang="ru-RU" sz="2000" b="1" spc="0" dirty="0">
                <a:solidFill>
                  <a:schemeClr val="tx1"/>
                </a:solidFill>
              </a:rPr>
            </a:br>
            <a:r>
              <a:rPr lang="ru-RU" sz="2000" b="1" spc="0" dirty="0" smtClean="0">
                <a:solidFill>
                  <a:schemeClr val="tx1"/>
                </a:solidFill>
              </a:rPr>
              <a:t/>
            </a:r>
            <a:br>
              <a:rPr lang="ru-RU" sz="2000" b="1" spc="0" dirty="0" smtClean="0">
                <a:solidFill>
                  <a:schemeClr val="tx1"/>
                </a:solidFill>
              </a:rPr>
            </a:br>
            <a:r>
              <a:rPr lang="ru-RU" sz="2000" b="1" i="1" spc="0" dirty="0" smtClean="0">
                <a:solidFill>
                  <a:schemeClr val="tx1"/>
                </a:solidFill>
              </a:rPr>
              <a:t>В.В</a:t>
            </a:r>
            <a:r>
              <a:rPr lang="ru-RU" sz="2000" b="1" i="1" spc="0" dirty="0">
                <a:solidFill>
                  <a:schemeClr val="tx1"/>
                </a:solidFill>
              </a:rPr>
              <a:t>. </a:t>
            </a:r>
            <a:r>
              <a:rPr lang="ru-RU" sz="2000" b="1" i="1" spc="0" dirty="0" smtClean="0">
                <a:solidFill>
                  <a:schemeClr val="tx1"/>
                </a:solidFill>
              </a:rPr>
              <a:t>Путин</a:t>
            </a:r>
            <a:endParaRPr lang="ru-RU" sz="2000" spc="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474893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ПОГОВОРИМ О ЦЕННОСТЯХ </a:t>
            </a:r>
            <a:endParaRPr lang="ru-RU" sz="2800" dirty="0">
              <a:solidFill>
                <a:srgbClr val="FF0000"/>
              </a:solidFill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ЗДОРОВОГО ОБРАЗА ЖИЗНИ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4077072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Докладчик:</a:t>
            </a:r>
          </a:p>
          <a:p>
            <a:r>
              <a:rPr lang="ru-RU" sz="2400" dirty="0" smtClean="0"/>
              <a:t>воспитатель                                              </a:t>
            </a:r>
            <a:r>
              <a:rPr lang="ru-RU" sz="2400" b="1" i="1" dirty="0" smtClean="0"/>
              <a:t>Лобжанидзе Л.К.</a:t>
            </a:r>
            <a:endParaRPr lang="ru-RU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83868" y="5962122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Самара, 2015 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30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катерина\Desktop\IMG_c0910f5b8f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04664"/>
            <a:ext cx="9144001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733257"/>
            <a:ext cx="7772400" cy="1008111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БЛАГОДАРЮ ЗА ВНИМАНИЕ!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405063"/>
            <a:ext cx="7772400" cy="1295745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F2005C"/>
                </a:solidFill>
              </a:rPr>
              <a:t>Желаю всем </a:t>
            </a:r>
          </a:p>
          <a:p>
            <a:pPr algn="ctr"/>
            <a:r>
              <a:rPr lang="ru-RU" sz="3200" b="1" i="1" dirty="0">
                <a:solidFill>
                  <a:srgbClr val="F2005C"/>
                </a:solidFill>
              </a:rPr>
              <a:t>з</a:t>
            </a:r>
            <a:r>
              <a:rPr lang="ru-RU" sz="3200" b="1" i="1" dirty="0" smtClean="0">
                <a:solidFill>
                  <a:srgbClr val="F2005C"/>
                </a:solidFill>
              </a:rPr>
              <a:t>дорового духа в здоровом теле!</a:t>
            </a:r>
            <a:endParaRPr lang="ru-RU" sz="3200" b="1" i="1" dirty="0">
              <a:solidFill>
                <a:srgbClr val="F200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5138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Содержание психолого-педагогической работы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по освоению образовательной области «ФК»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Целями </a:t>
            </a:r>
            <a:r>
              <a:rPr lang="ru-RU" dirty="0"/>
              <a:t>ОО «ФК» являются формирование </a:t>
            </a:r>
            <a:r>
              <a:rPr lang="ru-RU" dirty="0" smtClean="0"/>
              <a:t>у </a:t>
            </a:r>
            <a:r>
              <a:rPr lang="ru-RU" dirty="0"/>
              <a:t>детей интереса и ценностного отношения </a:t>
            </a:r>
            <a:r>
              <a:rPr lang="ru-RU" dirty="0" smtClean="0"/>
              <a:t>к </a:t>
            </a:r>
            <a:r>
              <a:rPr lang="ru-RU" dirty="0"/>
              <a:t>физической культуре, гармоничное физическое развитие через решение следующих задач:</a:t>
            </a:r>
          </a:p>
          <a:p>
            <a:pPr marL="0" indent="0" algn="just">
              <a:buNone/>
            </a:pPr>
            <a:r>
              <a:rPr lang="ru-RU" dirty="0"/>
              <a:t>- развитие физических качеств (скоростных, силовых, гибкости, выносливости и координации);</a:t>
            </a:r>
          </a:p>
          <a:p>
            <a:pPr marL="0" indent="0" algn="just">
              <a:buNone/>
            </a:pPr>
            <a:r>
              <a:rPr lang="ru-RU" dirty="0"/>
              <a:t>- накопление и обогащение двигательного опыта детей (овладение основными движениями);</a:t>
            </a:r>
          </a:p>
          <a:p>
            <a:pPr marL="0" indent="0" algn="just">
              <a:buNone/>
            </a:pPr>
            <a:r>
              <a:rPr lang="ru-RU" dirty="0"/>
              <a:t>- формирование у воспитанников потребности в двигательной активности и физическом совершенствовании.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1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4946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Содержание психолого-педагогической работы 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по освоению образовательной области </a:t>
            </a:r>
            <a:r>
              <a:rPr lang="ru-RU" sz="2800" b="1" dirty="0" smtClean="0">
                <a:solidFill>
                  <a:srgbClr val="FF0000"/>
                </a:solidFill>
              </a:rPr>
              <a:t>«Здоровье»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1044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dirty="0" smtClean="0"/>
              <a:t>	Целями </a:t>
            </a:r>
            <a:r>
              <a:rPr lang="ru-RU" sz="3000" dirty="0"/>
              <a:t>ОО «Здоровье» являются охрана здоровья детей и формирование основы культуры здоровья через решение следующих задач:</a:t>
            </a:r>
          </a:p>
          <a:p>
            <a:pPr marL="0" indent="0">
              <a:buNone/>
            </a:pPr>
            <a:r>
              <a:rPr lang="ru-RU" sz="3000" dirty="0" smtClean="0"/>
              <a:t>	- </a:t>
            </a:r>
            <a:r>
              <a:rPr lang="ru-RU" sz="3000" dirty="0"/>
              <a:t>сохранение и укрепление физического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и </a:t>
            </a:r>
            <a:r>
              <a:rPr lang="ru-RU" sz="3000" dirty="0"/>
              <a:t>психологического здоровья детей;</a:t>
            </a:r>
          </a:p>
          <a:p>
            <a:pPr marL="0" indent="0">
              <a:buNone/>
            </a:pPr>
            <a:r>
              <a:rPr lang="ru-RU" sz="3000" dirty="0" smtClean="0"/>
              <a:t>	- </a:t>
            </a:r>
            <a:r>
              <a:rPr lang="ru-RU" sz="3000" dirty="0"/>
              <a:t>воспитание КГН;</a:t>
            </a:r>
          </a:p>
          <a:p>
            <a:pPr marL="0" indent="0">
              <a:buNone/>
            </a:pPr>
            <a:r>
              <a:rPr lang="ru-RU" sz="3000" dirty="0" smtClean="0"/>
              <a:t>	- </a:t>
            </a:r>
            <a:r>
              <a:rPr lang="ru-RU" sz="3000" dirty="0"/>
              <a:t>формирование начального представления о здоровом образе жизни.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20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633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Понятие «Здоровье»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262546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Понятие </a:t>
            </a:r>
            <a:r>
              <a:rPr lang="ru-RU" dirty="0"/>
              <a:t>«Здоровье» отражает качество приспособления организма к условиям внешней среды. </a:t>
            </a:r>
            <a:endParaRPr lang="ru-RU" dirty="0" smtClean="0"/>
          </a:p>
          <a:p>
            <a:pPr marL="0" indent="0" algn="just">
              <a:buNone/>
            </a:pPr>
            <a:endParaRPr lang="ru-RU" sz="1000" dirty="0"/>
          </a:p>
          <a:p>
            <a:pPr marL="0" indent="0" algn="just">
              <a:buNone/>
            </a:pPr>
            <a:r>
              <a:rPr lang="ru-RU" dirty="0" smtClean="0"/>
              <a:t>	Здоровье </a:t>
            </a:r>
            <a:r>
              <a:rPr lang="ru-RU" dirty="0"/>
              <a:t>формируется в результате взаимодействия внешних и внутренних факторов. </a:t>
            </a:r>
            <a:endParaRPr lang="ru-RU" dirty="0" smtClean="0"/>
          </a:p>
          <a:p>
            <a:pPr marL="0" indent="0" algn="just">
              <a:buNone/>
            </a:pPr>
            <a:endParaRPr lang="ru-RU" sz="1000" dirty="0"/>
          </a:p>
          <a:p>
            <a:pPr marL="0" indent="0" algn="just">
              <a:buNone/>
            </a:pPr>
            <a:r>
              <a:rPr lang="ru-RU" dirty="0" smtClean="0"/>
              <a:t>	Как </a:t>
            </a:r>
            <a:r>
              <a:rPr lang="ru-RU" dirty="0"/>
              <a:t>же повысить это «качество приспособления» организма? </a:t>
            </a:r>
            <a:r>
              <a:rPr lang="ru-RU" dirty="0" smtClean="0"/>
              <a:t>Через </a:t>
            </a:r>
            <a:r>
              <a:rPr lang="ru-RU" dirty="0"/>
              <a:t>ЗОЖ.</a:t>
            </a:r>
          </a:p>
        </p:txBody>
      </p:sp>
      <p:pic>
        <p:nvPicPr>
          <p:cNvPr id="2050" name="Picture 2" descr="C:\Users\Екатерина\Desktop\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645024"/>
            <a:ext cx="4067944" cy="321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Екатерина\Desktop\1362377618_zarjad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1" y="3655481"/>
            <a:ext cx="5076056" cy="320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80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9649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/>
              <a:t> – это </a:t>
            </a:r>
            <a:r>
              <a:rPr lang="ru-RU" sz="2800" dirty="0"/>
              <a:t>система ценностей, объединяющая все,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что </a:t>
            </a:r>
            <a:r>
              <a:rPr lang="ru-RU" sz="2800" dirty="0"/>
              <a:t>способствует выполнению человеком, профессиональных, общественных, семейных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и </a:t>
            </a:r>
            <a:r>
              <a:rPr lang="ru-RU" sz="2800" dirty="0"/>
              <a:t>бытовых функций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в </a:t>
            </a:r>
            <a:r>
              <a:rPr lang="ru-RU" sz="2800" dirty="0"/>
              <a:t>оптимальных </a:t>
            </a:r>
          </a:p>
          <a:p>
            <a:pPr marL="0" indent="0">
              <a:buNone/>
            </a:pPr>
            <a:r>
              <a:rPr lang="ru-RU" sz="2800" dirty="0" smtClean="0"/>
              <a:t>для </a:t>
            </a:r>
            <a:r>
              <a:rPr lang="ru-RU" sz="2800" dirty="0"/>
              <a:t>здоровья условиях. </a:t>
            </a:r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smtClean="0"/>
              <a:t>ЗОЖ </a:t>
            </a:r>
            <a:r>
              <a:rPr lang="ru-RU" sz="2800" dirty="0"/>
              <a:t>определяет направленность усилий личности в сохранении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и </a:t>
            </a:r>
            <a:r>
              <a:rPr lang="ru-RU" sz="2800" dirty="0"/>
              <a:t>укреплении здоровья.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20689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ЗДОРОВЫЙ ОБРАЗ ЖИЗНИ  </a:t>
            </a:r>
            <a:endParaRPr lang="ru-RU" sz="4400" b="1" i="1" dirty="0">
              <a:solidFill>
                <a:srgbClr val="FF0000"/>
              </a:solidFill>
              <a:effectLst/>
            </a:endParaRPr>
          </a:p>
        </p:txBody>
      </p:sp>
      <p:pic>
        <p:nvPicPr>
          <p:cNvPr id="3074" name="Picture 2" descr="C:\Users\Екатерина\Desktop\gym-pour-les-enfa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996" y="1844824"/>
            <a:ext cx="442849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66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Базовые составляющие ЗОЖ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- воспитание с раннего детства здоровых привычек и навыков;</a:t>
            </a:r>
            <a:br>
              <a:rPr lang="ru-RU" dirty="0"/>
            </a:br>
            <a:r>
              <a:rPr lang="ru-RU" dirty="0"/>
              <a:t>- безопасная и благоприятная окружающая среда, знание о влиянии окружающих предметов на здоровье;</a:t>
            </a:r>
          </a:p>
          <a:p>
            <a:pPr marL="0" indent="0">
              <a:buNone/>
            </a:pPr>
            <a:r>
              <a:rPr lang="ru-RU" dirty="0"/>
              <a:t>- рациональное питание;</a:t>
            </a:r>
          </a:p>
          <a:p>
            <a:pPr marL="0" indent="0">
              <a:buNone/>
            </a:pPr>
            <a:r>
              <a:rPr lang="ru-RU" dirty="0"/>
              <a:t>- двигательная активность;</a:t>
            </a:r>
          </a:p>
          <a:p>
            <a:pPr marL="0" indent="0">
              <a:buNone/>
            </a:pPr>
            <a:r>
              <a:rPr lang="ru-RU" dirty="0"/>
              <a:t>- гигиена организма;</a:t>
            </a:r>
          </a:p>
          <a:p>
            <a:pPr marL="0" indent="0">
              <a:buNone/>
            </a:pPr>
            <a:r>
              <a:rPr lang="ru-RU" dirty="0"/>
              <a:t>- эмоциональное самочувствие: психогигиена, умение справляться с проблемами;</a:t>
            </a:r>
          </a:p>
          <a:p>
            <a:pPr marL="0" indent="0">
              <a:buNone/>
            </a:pPr>
            <a:r>
              <a:rPr lang="ru-RU" dirty="0"/>
              <a:t>- интеллектуальное самочувствие, позитивное мышление;</a:t>
            </a:r>
          </a:p>
          <a:p>
            <a:pPr marL="0" indent="0">
              <a:buNone/>
            </a:pPr>
            <a:r>
              <a:rPr lang="ru-RU" dirty="0"/>
              <a:t>- духовное самочувствие, оптимизм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9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0256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КУЛЬТУРА ЗДОРОВЬЯ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1412776"/>
            <a:ext cx="4176464" cy="5445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/>
              <a:t>Под </a:t>
            </a:r>
            <a:r>
              <a:rPr lang="ru-RU" sz="2800" b="1" i="1" dirty="0"/>
              <a:t>культурой здоровья </a:t>
            </a:r>
            <a:r>
              <a:rPr lang="ru-RU" sz="2800" dirty="0"/>
              <a:t>понимается общая способность и готовность личности ребенка к деятельности по охране и укреплению здоровья, основанных на знаниях и опыте, которые приобретены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в </a:t>
            </a:r>
            <a:r>
              <a:rPr lang="ru-RU" sz="2800" dirty="0"/>
              <a:t>образовательном процессе ДОУ и семье.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098" name="Picture 2" descr="C:\Users\Екатерина\Desktop\5agboTKSEk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2395"/>
            <a:ext cx="4788024" cy="546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12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ПАМЯТКА ПО ФОРМИРОВАНИЮ ЗОЖ: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pPr lvl="0"/>
            <a:r>
              <a:rPr lang="ru-RU" dirty="0"/>
              <a:t>рациональный режим;</a:t>
            </a:r>
          </a:p>
          <a:p>
            <a:pPr lvl="0"/>
            <a:r>
              <a:rPr lang="ru-RU" dirty="0"/>
              <a:t>систематические занятия спортом;</a:t>
            </a:r>
          </a:p>
          <a:p>
            <a:pPr lvl="0"/>
            <a:r>
              <a:rPr lang="ru-RU" dirty="0"/>
              <a:t>закаливание;</a:t>
            </a:r>
          </a:p>
          <a:p>
            <a:pPr lvl="0"/>
            <a:r>
              <a:rPr lang="ru-RU" dirty="0"/>
              <a:t>правильное питание;</a:t>
            </a:r>
          </a:p>
          <a:p>
            <a:pPr lvl="0"/>
            <a:r>
              <a:rPr lang="ru-RU" dirty="0"/>
              <a:t>благоприятная психологическая обстановка в семье;</a:t>
            </a:r>
          </a:p>
          <a:p>
            <a:pPr lvl="0"/>
            <a:r>
              <a:rPr lang="ru-RU" dirty="0"/>
              <a:t>дружеские отношения;</a:t>
            </a:r>
          </a:p>
          <a:p>
            <a:pPr lvl="0"/>
            <a:r>
              <a:rPr lang="ru-RU" dirty="0"/>
              <a:t>доверие и взаимопонимание;</a:t>
            </a:r>
          </a:p>
          <a:p>
            <a:pPr lvl="0"/>
            <a:r>
              <a:rPr lang="ru-RU" dirty="0"/>
              <a:t>желание поделиться своими проблемами с близкими людьми;</a:t>
            </a:r>
          </a:p>
          <a:p>
            <a:pPr lvl="0"/>
            <a:r>
              <a:rPr lang="ru-RU" dirty="0"/>
              <a:t>возможность найти поддержку и помощь.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7208" y="2056975"/>
            <a:ext cx="1796712" cy="41385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физпауза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6440" y="1148215"/>
            <a:ext cx="31683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chemeClr val="tx1"/>
                </a:solidFill>
              </a:rPr>
              <a:t>ф</a:t>
            </a:r>
            <a:r>
              <a:rPr lang="ru-RU" sz="2400" dirty="0" smtClean="0">
                <a:solidFill>
                  <a:schemeClr val="tx1"/>
                </a:solidFill>
              </a:rPr>
              <a:t>изическая культура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146560" y="1652271"/>
            <a:ext cx="1306488" cy="40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бассейн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565060" y="4943499"/>
            <a:ext cx="347766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портивные праздники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824330" y="2613891"/>
            <a:ext cx="170308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прогулка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182768" y="2973931"/>
            <a:ext cx="23511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chemeClr val="tx1"/>
                </a:solidFill>
              </a:rPr>
              <a:t>п</a:t>
            </a:r>
            <a:r>
              <a:rPr lang="ru-RU" sz="2400" dirty="0" smtClean="0">
                <a:solidFill>
                  <a:schemeClr val="tx1"/>
                </a:solidFill>
              </a:rPr>
              <a:t>одвижная игра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542863" y="3963868"/>
            <a:ext cx="3152787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портивная площадка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098235" y="5745354"/>
            <a:ext cx="386476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chemeClr val="tx1"/>
                </a:solidFill>
              </a:rPr>
              <a:t>м</a:t>
            </a:r>
            <a:r>
              <a:rPr lang="ru-RU" sz="2400" dirty="0" smtClean="0">
                <a:solidFill>
                  <a:schemeClr val="tx1"/>
                </a:solidFill>
              </a:rPr>
              <a:t>узыкальная деятельность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748113" y="3477987"/>
            <a:ext cx="1752246" cy="4151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утренники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729626" y="4477111"/>
            <a:ext cx="2885166" cy="4649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имняя спартакиада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89610" y="1257449"/>
            <a:ext cx="3270694" cy="369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рациональное питание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570965" y="5303539"/>
            <a:ext cx="23542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chemeClr val="tx1"/>
                </a:solidFill>
              </a:rPr>
              <a:t>д</a:t>
            </a:r>
            <a:r>
              <a:rPr lang="ru-RU" sz="2400" dirty="0" smtClean="0">
                <a:solidFill>
                  <a:schemeClr val="tx1"/>
                </a:solidFill>
              </a:rPr>
              <a:t>невной сон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288311" y="6111498"/>
            <a:ext cx="313707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гимнастика в постели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3860304" y="816254"/>
            <a:ext cx="1306488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зарядка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599117" y="1689102"/>
            <a:ext cx="194421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закаливание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589611" y="2218303"/>
            <a:ext cx="2326206" cy="4207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тропа здоровья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649116" y="2669553"/>
            <a:ext cx="2160240" cy="429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смехотерапия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655726" y="3099477"/>
            <a:ext cx="2364339" cy="3785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музыкотерапия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496765" y="4543922"/>
            <a:ext cx="3456384" cy="475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chemeClr val="tx1"/>
                </a:solidFill>
              </a:rPr>
              <a:t>д</a:t>
            </a:r>
            <a:r>
              <a:rPr lang="ru-RU" sz="2400" dirty="0" smtClean="0">
                <a:solidFill>
                  <a:schemeClr val="tx1"/>
                </a:solidFill>
              </a:rPr>
              <a:t>ыхательная гимнастика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434234" y="5158606"/>
            <a:ext cx="3456384" cy="289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chemeClr val="tx1"/>
                </a:solidFill>
              </a:rPr>
              <a:t>п</a:t>
            </a:r>
            <a:r>
              <a:rPr lang="ru-RU" sz="2400" dirty="0" smtClean="0">
                <a:solidFill>
                  <a:schemeClr val="tx1"/>
                </a:solidFill>
              </a:rPr>
              <a:t>альчиковая гимнастика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674149" y="3477987"/>
            <a:ext cx="246071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chemeClr val="tx1"/>
                </a:solidFill>
              </a:rPr>
              <a:t>у</a:t>
            </a:r>
            <a:r>
              <a:rPr lang="ru-RU" sz="2400" dirty="0" smtClean="0">
                <a:solidFill>
                  <a:schemeClr val="tx1"/>
                </a:solidFill>
              </a:rPr>
              <a:t>голки здоровья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473786" y="4095518"/>
            <a:ext cx="2546280" cy="421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физкульт. уголки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655726" y="5561288"/>
            <a:ext cx="2861443" cy="688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портивные секции (родители)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4857427" y="1627288"/>
            <a:ext cx="685436" cy="986603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3517169" y="2568543"/>
            <a:ext cx="2422983" cy="157257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ЗОЖ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МБДОУ № 81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35" name="Прямая со стрелкой 34"/>
          <p:cNvCxnSpPr>
            <a:endCxn id="19" idx="2"/>
          </p:cNvCxnSpPr>
          <p:nvPr/>
        </p:nvCxnSpPr>
        <p:spPr>
          <a:xfrm flipV="1">
            <a:off x="4457905" y="1248301"/>
            <a:ext cx="55643" cy="1320243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6" idx="1"/>
          </p:cNvCxnSpPr>
          <p:nvPr/>
        </p:nvCxnSpPr>
        <p:spPr>
          <a:xfrm flipV="1">
            <a:off x="5364088" y="1854623"/>
            <a:ext cx="1782472" cy="814930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5670051" y="2234257"/>
            <a:ext cx="1360565" cy="606970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5840050" y="2793911"/>
            <a:ext cx="1190566" cy="237133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5944437" y="3251104"/>
            <a:ext cx="342718" cy="1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840050" y="3656157"/>
            <a:ext cx="1031697" cy="29408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460069" y="3975140"/>
            <a:ext cx="209982" cy="240756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5200145" y="4095518"/>
            <a:ext cx="639905" cy="614089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5021370" y="4141122"/>
            <a:ext cx="818680" cy="982397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4890227" y="4149459"/>
            <a:ext cx="1049925" cy="1406108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4803010" y="4141122"/>
            <a:ext cx="767955" cy="1764227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4692281" y="4149460"/>
            <a:ext cx="0" cy="2099950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H="1">
            <a:off x="3416392" y="4149460"/>
            <a:ext cx="1097156" cy="1937276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H="1">
            <a:off x="3707904" y="4141122"/>
            <a:ext cx="725764" cy="1017484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flipH="1">
            <a:off x="3419875" y="3982043"/>
            <a:ext cx="650911" cy="667821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flipH="1" flipV="1">
            <a:off x="3707904" y="1627288"/>
            <a:ext cx="480786" cy="986603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endCxn id="20" idx="3"/>
          </p:cNvCxnSpPr>
          <p:nvPr/>
        </p:nvCxnSpPr>
        <p:spPr>
          <a:xfrm flipH="1" flipV="1">
            <a:off x="2543333" y="1941130"/>
            <a:ext cx="1444838" cy="786429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flipH="1" flipV="1">
            <a:off x="2809356" y="2537742"/>
            <a:ext cx="963113" cy="303485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flipH="1" flipV="1">
            <a:off x="2627784" y="2912477"/>
            <a:ext cx="905115" cy="205113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H="1" flipV="1">
            <a:off x="2915817" y="3354832"/>
            <a:ext cx="587437" cy="22985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flipH="1">
            <a:off x="3020065" y="3576361"/>
            <a:ext cx="527835" cy="153654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flipH="1">
            <a:off x="2809356" y="3782034"/>
            <a:ext cx="898548" cy="569403"/>
          </a:xfrm>
          <a:prstGeom prst="straightConnector1">
            <a:avLst/>
          </a:prstGeom>
          <a:ln w="25400" cap="sq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8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229</TotalTime>
  <Words>187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«Люди должны осознать, что здоровый образ жизни –  это личный успех каждого»  В.В. Путин</vt:lpstr>
      <vt:lpstr>Содержание психолого-педагогической работы  по освоению образовательной области «ФК»</vt:lpstr>
      <vt:lpstr>Содержание психолого-педагогической работы  по освоению образовательной области «Здоровье»</vt:lpstr>
      <vt:lpstr>Понятие «Здоровье»</vt:lpstr>
      <vt:lpstr>Презентация PowerPoint</vt:lpstr>
      <vt:lpstr>Базовые составляющие ЗОЖ:</vt:lpstr>
      <vt:lpstr>КУЛЬТУРА ЗДОРОВЬЯ</vt:lpstr>
      <vt:lpstr>ПАМЯТКА ПО ФОРМИРОВАНИЮ ЗОЖ:</vt:lpstr>
      <vt:lpstr>физпауза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Tamaz</cp:lastModifiedBy>
  <cp:revision>39</cp:revision>
  <dcterms:created xsi:type="dcterms:W3CDTF">2015-01-18T21:37:45Z</dcterms:created>
  <dcterms:modified xsi:type="dcterms:W3CDTF">2015-02-16T17:05:32Z</dcterms:modified>
</cp:coreProperties>
</file>