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6" r:id="rId7"/>
    <p:sldId id="265" r:id="rId8"/>
    <p:sldId id="268" r:id="rId9"/>
    <p:sldId id="270" r:id="rId10"/>
    <p:sldId id="272" r:id="rId11"/>
    <p:sldId id="275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906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A387-53DC-4733-8F3E-CBB3FC3DD37C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F2C3F-FF33-451E-94EB-EC974B23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data6.superhry.cz/TSO_40e1f8z/800/013/13473-800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eaclinic.ru/gallery/12131479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ph.files.7ja.ru/7ya-photo/2010/3/10/1268244620869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young.rzd.ru/dbmm/images/41/4080/162588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akiroglu.net/salih/raftingkoprucay/rafting1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uchitelhimii.ucoz.ru/_ph/1/191768204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file.mobilmusic.ru/08/7f/6d/649915.gi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bal.ru/4263903038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osintour.ru/images_content/1126_225_l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futbolsoccerpr.com/imagenes/ricardo-kaka-brazil-football-team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005.radikal.ru/0712/b6/ded29c39a73a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http://www.therun.ru/images/imgbig/picture_2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lnx.ukraine-rg.com/images-new/cop/kovalchuk5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g-fotki.yandex.ru/get/4609/68175918.11d4/0_95b8d_5b35a881_XL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lnx.ukraine-rg.com/images-new/cop/clubs-bessonova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young.rzd.ru/dbmm/images/41/4080/333647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hyperlink" Target="http://www.ultimeverite.com/taekwondo-itf-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rsk-cp.ru/_data/objects/0001/4185/icon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hyperlink" Target="http://cache.zr.ru/wpfiles/uploads/2011/10/201110031457_comp_408-575x38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atino.by/sites/default/files/Slava36/!%D1%84%D0%BE%D1%80%D0%BC%D0%B0%20%D0%B2%20%D0%BF%D1%80%D0%BE%D1%81%D1%82%D1%80%D0%B0%D0%BD%D1%81%D1%82%D0%B2%D0%B52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hyperlink" Target="http://spox.ru/cache/imagemanager/269113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2243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Урок физической культуры. Развитие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физического качества «быстрота реакции».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4 «В» класс.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572008"/>
            <a:ext cx="4429156" cy="17526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3400" b="1" i="1" dirty="0" smtClean="0">
                <a:solidFill>
                  <a:srgbClr val="00B050"/>
                </a:solidFill>
              </a:rPr>
              <a:t>Разработала:</a:t>
            </a:r>
            <a:endParaRPr lang="ru-RU" sz="3400" b="1" i="1" dirty="0">
              <a:solidFill>
                <a:srgbClr val="00B050"/>
              </a:solidFill>
            </a:endParaRPr>
          </a:p>
          <a:p>
            <a:pPr algn="l"/>
            <a:r>
              <a:rPr lang="ru-RU" sz="3400" b="1" i="1" dirty="0" smtClean="0">
                <a:solidFill>
                  <a:srgbClr val="00B050"/>
                </a:solidFill>
              </a:rPr>
              <a:t>Преподаватель физической культуры </a:t>
            </a:r>
            <a:r>
              <a:rPr lang="ru-RU" sz="3400" b="1" i="1" dirty="0">
                <a:solidFill>
                  <a:srgbClr val="00B050"/>
                </a:solidFill>
              </a:rPr>
              <a:t>МБОУ </a:t>
            </a:r>
            <a:r>
              <a:rPr lang="ru-RU" sz="3400" b="1" i="1" dirty="0" smtClean="0">
                <a:solidFill>
                  <a:srgbClr val="00B050"/>
                </a:solidFill>
              </a:rPr>
              <a:t>Родионово-Несветайской </a:t>
            </a:r>
            <a:r>
              <a:rPr lang="ru-RU" sz="3400" b="1" i="1" dirty="0">
                <a:solidFill>
                  <a:srgbClr val="00B050"/>
                </a:solidFill>
              </a:rPr>
              <a:t>СОШ №7</a:t>
            </a:r>
          </a:p>
          <a:p>
            <a:pPr algn="l"/>
            <a:r>
              <a:rPr lang="ru-RU" sz="3400" b="1" i="1" dirty="0">
                <a:solidFill>
                  <a:srgbClr val="00B050"/>
                </a:solidFill>
              </a:rPr>
              <a:t>                      </a:t>
            </a:r>
            <a:r>
              <a:rPr lang="ru-RU" sz="3400" b="1" i="1" dirty="0" err="1">
                <a:solidFill>
                  <a:srgbClr val="00B050"/>
                </a:solidFill>
              </a:rPr>
              <a:t>Датченко</a:t>
            </a:r>
            <a:r>
              <a:rPr lang="ru-RU" sz="3400" b="1" i="1" dirty="0">
                <a:solidFill>
                  <a:srgbClr val="00B050"/>
                </a:solidFill>
              </a:rPr>
              <a:t> Светлана Викторовна</a:t>
            </a:r>
          </a:p>
          <a:p>
            <a:pPr algn="l"/>
            <a:r>
              <a:rPr lang="ru-RU" sz="3400" b="1" i="1" dirty="0">
                <a:solidFill>
                  <a:srgbClr val="00B050"/>
                </a:solidFill>
              </a:rPr>
              <a:t>                      </a:t>
            </a:r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858048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координация</a:t>
            </a:r>
            <a:r>
              <a:rPr lang="ru-RU" sz="7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7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00298" y="1714488"/>
            <a:ext cx="379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повседневной жизни.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6" name="Picture 6" descr="Картинка 53 из 994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578298" y="3279958"/>
            <a:ext cx="3929090" cy="2941290"/>
          </a:xfrm>
          <a:prstGeom prst="rect">
            <a:avLst/>
          </a:prstGeom>
          <a:noFill/>
        </p:spPr>
      </p:pic>
      <p:pic>
        <p:nvPicPr>
          <p:cNvPr id="29698" name="Picture 2" descr="Картинка 11 из 9948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496"/>
            <a:ext cx="2857500" cy="3810000"/>
          </a:xfrm>
          <a:prstGeom prst="rect">
            <a:avLst/>
          </a:prstGeom>
          <a:noFill/>
        </p:spPr>
      </p:pic>
      <p:pic>
        <p:nvPicPr>
          <p:cNvPr id="8" name="Picture 4" descr="Картинка 39 из 99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214686"/>
            <a:ext cx="3357586" cy="3467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6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6429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Быстрота реакции</a:t>
            </a:r>
            <a:r>
              <a:rPr lang="ru-RU" sz="7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7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285860"/>
            <a:ext cx="91732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повседневной жизни.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Картинка 126 из 193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4071966" cy="2971848"/>
          </a:xfrm>
          <a:prstGeom prst="rect">
            <a:avLst/>
          </a:prstGeom>
          <a:noFill/>
        </p:spPr>
      </p:pic>
      <p:pic>
        <p:nvPicPr>
          <p:cNvPr id="26630" name="Picture 6" descr="Картинка 197 из 1934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928802"/>
            <a:ext cx="3786214" cy="2834334"/>
          </a:xfrm>
          <a:prstGeom prst="rect">
            <a:avLst/>
          </a:prstGeom>
          <a:noFill/>
        </p:spPr>
      </p:pic>
      <p:pic>
        <p:nvPicPr>
          <p:cNvPr id="26632" name="Picture 8" descr="Картинка 272 из 1934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819524"/>
            <a:ext cx="428625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8800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Синквейн</a:t>
            </a:r>
            <a:r>
              <a:rPr lang="ru-RU" sz="8800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r>
              <a:rPr lang="ru-RU" sz="8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88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sz="3200" b="1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Быстрота реакции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Увлекательный, интересный, хохотали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Развивали физические качества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Координацию 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i-main-pic" descr="Картинка 371 из 382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Тема: развитие физического качества «быстрота реакции».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Цель урока: </a:t>
            </a:r>
          </a:p>
          <a:p>
            <a:r>
              <a:rPr lang="ru-RU" sz="1400" dirty="0" smtClean="0"/>
              <a:t>Создать условия для формирования  важных двигательных умений и навыков в эстафетах. </a:t>
            </a:r>
          </a:p>
          <a:p>
            <a:r>
              <a:rPr lang="ru-RU" sz="1800" b="1" dirty="0" smtClean="0"/>
              <a:t>Задачи урока:</a:t>
            </a:r>
            <a:endParaRPr lang="ru-RU" sz="1800" dirty="0" smtClean="0"/>
          </a:p>
          <a:p>
            <a:pPr lvl="0"/>
            <a:r>
              <a:rPr lang="ru-RU" sz="1400" b="1" i="1" dirty="0" smtClean="0"/>
              <a:t>Образовательные:</a:t>
            </a:r>
          </a:p>
          <a:p>
            <a:pPr lvl="0"/>
            <a:r>
              <a:rPr lang="ru-RU" sz="1400" dirty="0" smtClean="0"/>
              <a:t>формирование </a:t>
            </a:r>
            <a:r>
              <a:rPr lang="ru-RU" sz="1400" dirty="0" err="1" smtClean="0"/>
              <a:t>знаниевого</a:t>
            </a:r>
            <a:r>
              <a:rPr lang="ru-RU" sz="1400" dirty="0" smtClean="0"/>
              <a:t> компонента  о физических качествах (быстрота реакции и координация).</a:t>
            </a:r>
          </a:p>
          <a:p>
            <a:pPr lvl="0"/>
            <a:r>
              <a:rPr lang="ru-RU" sz="1400" dirty="0" smtClean="0"/>
              <a:t>формирование компетентности в физкультурно-оздоровительной   деятельности, творческого опыта в индивидуальных и коллективных формах занятий физическими упражнениями;</a:t>
            </a:r>
          </a:p>
          <a:p>
            <a:pPr lvl="0"/>
            <a:r>
              <a:rPr lang="ru-RU" sz="1400" b="1" i="1" dirty="0" smtClean="0"/>
              <a:t>Оздоровительные:</a:t>
            </a:r>
            <a:endParaRPr lang="ru-RU" sz="1400" dirty="0" smtClean="0"/>
          </a:p>
          <a:p>
            <a:pPr lvl="0"/>
            <a:r>
              <a:rPr lang="ru-RU" sz="1400" dirty="0" smtClean="0"/>
              <a:t>формирование правильной осанки и культуры движений путем развития опорно-двигательного аппарата, общего укрепления мышечного корсета, развитие физических качеств (быстроты реакции и координации) и повышение функциональных возможностей организма учащихся;  </a:t>
            </a:r>
          </a:p>
          <a:p>
            <a:pPr lvl="0"/>
            <a:r>
              <a:rPr lang="ru-RU" sz="1400" b="1" i="1" dirty="0" smtClean="0"/>
              <a:t>Воспитательные:</a:t>
            </a:r>
            <a:endParaRPr lang="ru-RU" sz="1400" dirty="0" smtClean="0"/>
          </a:p>
          <a:p>
            <a:pPr lvl="0"/>
            <a:r>
              <a:rPr lang="ru-RU" sz="1400" dirty="0" smtClean="0"/>
              <a:t>приобретение спортивного опыта путём участия в эстафетах;</a:t>
            </a:r>
          </a:p>
          <a:p>
            <a:pPr lvl="0"/>
            <a:r>
              <a:rPr lang="ru-RU" sz="1400" dirty="0" smtClean="0"/>
              <a:t>повысить ответственность учащихся за свои действия перед коллективом.</a:t>
            </a:r>
          </a:p>
          <a:p>
            <a:pPr lvl="0"/>
            <a:r>
              <a:rPr lang="ru-RU" sz="1400" dirty="0" smtClean="0"/>
              <a:t>содействовать развитию психических процессов (представления, памяти, мышления и др.)</a:t>
            </a: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6500826" cy="27971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СИЛА.</a:t>
            </a:r>
            <a:endParaRPr lang="ru-RU" sz="96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/>
              <a:t>Способность человека преодолевать</a:t>
            </a:r>
          </a:p>
          <a:p>
            <a:pPr algn="ctr">
              <a:buNone/>
            </a:pPr>
            <a:r>
              <a:rPr lang="ru-RU" b="1" dirty="0" smtClean="0"/>
              <a:t> за счет мышечных усилий внешнее сопротивление.</a:t>
            </a:r>
          </a:p>
          <a:p>
            <a:endParaRPr lang="ru-RU" dirty="0"/>
          </a:p>
        </p:txBody>
      </p:sp>
      <p:pic>
        <p:nvPicPr>
          <p:cNvPr id="8" name="Содержимое 7" descr="D:\Mmedia\Sport\kodokan39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Картинка 5 из 36391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35745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6500826" cy="27971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Ловкость.</a:t>
            </a:r>
            <a:endParaRPr lang="ru-RU" sz="96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Способность быстро и легко овладевать новыми движениями</a:t>
            </a:r>
          </a:p>
          <a:p>
            <a:endParaRPr lang="ru-RU" dirty="0"/>
          </a:p>
        </p:txBody>
      </p:sp>
      <p:pic>
        <p:nvPicPr>
          <p:cNvPr id="9" name="i-main-pic" descr="Картинка 1580 из 1593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4038600" cy="37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utbolsoccerpr.com/imagenes/ricardo-kaka-brazil-football-team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42852"/>
            <a:ext cx="3000396" cy="35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6429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выносливость.</a:t>
            </a:r>
            <a:endParaRPr lang="ru-RU" sz="88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Картинка 2 из 638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86058"/>
            <a:ext cx="2743200" cy="3810000"/>
          </a:xfrm>
          <a:prstGeom prst="rect">
            <a:avLst/>
          </a:prstGeom>
          <a:noFill/>
        </p:spPr>
      </p:pic>
      <p:pic>
        <p:nvPicPr>
          <p:cNvPr id="17412" name="Picture 4" descr="Картинка 55 из 649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496"/>
            <a:ext cx="5076825" cy="34956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171448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Способность человека противостоять утомлению при физической нагрузке.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929354" cy="10715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гибк</a:t>
            </a:r>
            <a:r>
              <a:rPr lang="ru-RU" sz="8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ость.</a:t>
            </a:r>
            <a:endParaRPr lang="ru-RU" sz="88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64305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Способность человека выполнять упражнения с наибольшей </a:t>
            </a:r>
          </a:p>
          <a:p>
            <a:pPr algn="ctr"/>
            <a:r>
              <a:rPr lang="ru-RU" sz="2400" b="1" dirty="0" smtClean="0"/>
              <a:t>амплитудой.</a:t>
            </a:r>
          </a:p>
        </p:txBody>
      </p:sp>
      <p:pic>
        <p:nvPicPr>
          <p:cNvPr id="22530" name="Picture 2" descr="Картинка 5 из 1506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2533650" cy="3810000"/>
          </a:xfrm>
          <a:prstGeom prst="rect">
            <a:avLst/>
          </a:prstGeom>
          <a:noFill/>
        </p:spPr>
      </p:pic>
      <p:pic>
        <p:nvPicPr>
          <p:cNvPr id="22532" name="Picture 4" descr="Картинка 11 из 15065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643182"/>
            <a:ext cx="2552700" cy="3810000"/>
          </a:xfrm>
          <a:prstGeom prst="rect">
            <a:avLst/>
          </a:prstGeom>
          <a:noFill/>
        </p:spPr>
      </p:pic>
      <p:pic>
        <p:nvPicPr>
          <p:cNvPr id="22534" name="Picture 6" descr="Картинка 35 из 15216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643182"/>
            <a:ext cx="25336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072230" cy="10715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8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ыстрота.</a:t>
            </a:r>
            <a:endParaRPr lang="ru-RU" sz="88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14488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Способность совершать движения с большим ускорением</a:t>
            </a:r>
          </a:p>
        </p:txBody>
      </p:sp>
      <p:pic>
        <p:nvPicPr>
          <p:cNvPr id="20482" name="Picture 2" descr="Картинка 16 из 482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7688">
            <a:off x="169422" y="2949161"/>
            <a:ext cx="4303412" cy="3221505"/>
          </a:xfrm>
          <a:prstGeom prst="rect">
            <a:avLst/>
          </a:prstGeom>
          <a:noFill/>
        </p:spPr>
      </p:pic>
      <p:pic>
        <p:nvPicPr>
          <p:cNvPr id="20484" name="Picture 4" descr="Картинка 27 из 4849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7845">
            <a:off x="4652895" y="3257314"/>
            <a:ext cx="4189139" cy="297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6429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Быстрота реакции</a:t>
            </a:r>
            <a:r>
              <a:rPr lang="ru-RU" sz="7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7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1785926"/>
            <a:ext cx="91732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Умение быстро реагировать на сигналы и принимать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правильное решение.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5" name="Picture 3" descr="Картинка 45 из 193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2786082" cy="4205407"/>
          </a:xfrm>
          <a:prstGeom prst="rect">
            <a:avLst/>
          </a:prstGeom>
          <a:noFill/>
        </p:spPr>
      </p:pic>
      <p:pic>
        <p:nvPicPr>
          <p:cNvPr id="23557" name="Picture 5" descr="Картинка 90 из 1932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857496"/>
            <a:ext cx="5076825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858048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координация</a:t>
            </a:r>
            <a:r>
              <a:rPr lang="ru-RU" sz="7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7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28794" y="1714488"/>
            <a:ext cx="5225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Умение управлять своим телом.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8" name="Picture 8" descr="Картинка 58 из 994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4572032" cy="4137586"/>
          </a:xfrm>
          <a:prstGeom prst="rect">
            <a:avLst/>
          </a:prstGeom>
          <a:noFill/>
        </p:spPr>
      </p:pic>
      <p:pic>
        <p:nvPicPr>
          <p:cNvPr id="25610" name="Picture 10" descr="Картинка 0 из 9948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143116"/>
            <a:ext cx="2857520" cy="455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601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248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физической культуры. Развитие физического качества «быстрота реакции». 4 «В» класс. </vt:lpstr>
      <vt:lpstr>Тема: развитие физического качества «быстрота реакции». </vt:lpstr>
      <vt:lpstr>СИЛА.</vt:lpstr>
      <vt:lpstr>Ловкость.</vt:lpstr>
      <vt:lpstr>выносливость.</vt:lpstr>
      <vt:lpstr>гибкость.</vt:lpstr>
      <vt:lpstr>Быстрота.</vt:lpstr>
      <vt:lpstr>Быстрота реакции.</vt:lpstr>
      <vt:lpstr>координация.</vt:lpstr>
      <vt:lpstr>координация.</vt:lpstr>
      <vt:lpstr>Быстрота реакции.</vt:lpstr>
      <vt:lpstr>«Синквейн».</vt:lpstr>
    </vt:vector>
  </TitlesOfParts>
  <Company>rnsh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физического качества «быстрота реакции». 4 «В» класс. </dc:title>
  <dc:creator>teacher</dc:creator>
  <cp:lastModifiedBy>User</cp:lastModifiedBy>
  <cp:revision>19</cp:revision>
  <dcterms:created xsi:type="dcterms:W3CDTF">2012-02-28T10:05:04Z</dcterms:created>
  <dcterms:modified xsi:type="dcterms:W3CDTF">2012-03-25T13:43:22Z</dcterms:modified>
</cp:coreProperties>
</file>