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5198" autoAdjust="0"/>
  </p:normalViewPr>
  <p:slideViewPr>
    <p:cSldViewPr>
      <p:cViewPr varScale="1">
        <p:scale>
          <a:sx n="42" d="100"/>
          <a:sy n="42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2">
                <a:tint val="80000"/>
                <a:satMod val="400000"/>
                <a:alpha val="58000"/>
              </a:schemeClr>
            </a:gs>
            <a:gs pos="25000">
              <a:schemeClr val="bg2">
                <a:tint val="83000"/>
                <a:satMod val="320000"/>
              </a:schemeClr>
            </a:gs>
            <a:gs pos="27000">
              <a:schemeClr val="accent2">
                <a:lumMod val="75000"/>
                <a:alpha val="9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96DEC0-256C-47C1-9661-B00C2B14E124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3E160C-E689-4F62-B37C-75C5E83694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Открытый урок по плаванию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752" y="3300544"/>
            <a:ext cx="7854696" cy="2720744"/>
          </a:xfrm>
        </p:spPr>
        <p:txBody>
          <a:bodyPr>
            <a:normAutofit/>
          </a:bodyPr>
          <a:lstStyle/>
          <a:p>
            <a:r>
              <a:rPr lang="ru-RU" dirty="0" smtClean="0"/>
              <a:t>Тема: « Обучение скольжению на груди при помощи движений ногами кролем»</a:t>
            </a:r>
          </a:p>
          <a:p>
            <a:endParaRPr lang="ru-RU" dirty="0" smtClean="0"/>
          </a:p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Кузьмина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Альфия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</a:rPr>
              <a:t>Мавзутдиновна</a:t>
            </a:r>
            <a:endParaRPr lang="ru-RU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учитель физической культуры </a:t>
            </a:r>
            <a:endParaRPr lang="en-US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II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квалификационной категории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1143000"/>
          </a:xfrm>
        </p:spPr>
        <p:txBody>
          <a:bodyPr/>
          <a:lstStyle/>
          <a:p>
            <a:pPr algn="ctr"/>
            <a:r>
              <a:rPr lang="ru-RU" dirty="0" smtClean="0"/>
              <a:t>Выполнение заданий</a:t>
            </a:r>
            <a:endParaRPr lang="ru-RU" dirty="0"/>
          </a:p>
        </p:txBody>
      </p:sp>
      <p:pic>
        <p:nvPicPr>
          <p:cNvPr id="5" name="Содержимое 4" descr="IMG_534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339314">
            <a:off x="539552" y="2348880"/>
            <a:ext cx="3528392" cy="2520280"/>
          </a:xfrm>
        </p:spPr>
      </p:pic>
      <p:pic>
        <p:nvPicPr>
          <p:cNvPr id="8" name="Содержимое 7" descr="IMG_534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905884">
            <a:off x="5086554" y="2790158"/>
            <a:ext cx="3326806" cy="24223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936104"/>
          </a:xfrm>
        </p:spPr>
        <p:txBody>
          <a:bodyPr/>
          <a:lstStyle/>
          <a:p>
            <a:pPr algn="ctr"/>
            <a:r>
              <a:rPr lang="ru-RU" sz="4000" dirty="0" smtClean="0"/>
              <a:t>Ребятам мой совет простой : 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8290120" cy="4896544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Дружи с водой, с гимнастикой !</a:t>
            </a:r>
          </a:p>
          <a:p>
            <a:pPr algn="ctr"/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О врачах тогда забудешь</a:t>
            </a:r>
          </a:p>
          <a:p>
            <a:pPr algn="ctr"/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И здоровеньким ты будешь!</a:t>
            </a:r>
          </a:p>
          <a:p>
            <a:pPr algn="ctr"/>
            <a:endParaRPr lang="ru-RU" sz="3600" i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endParaRPr lang="ru-RU" sz="3600" i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02.2012г.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3384376" cy="151216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/>
            </a:r>
            <a:br>
              <a:rPr lang="ru-RU" sz="2400" dirty="0" smtClean="0">
                <a:latin typeface="Comic Sans MS" pitchFamily="66" charset="0"/>
              </a:rPr>
            </a:b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0800000" flipV="1">
            <a:off x="329802" y="2555835"/>
            <a:ext cx="2068381" cy="1593245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г.Нижнекамск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МБОУ«Гимназия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25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</a:t>
            </a: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Класс 1В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15.02.2012г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400" dirty="0" smtClean="0">
              <a:latin typeface="Comic Sans MS" pitchFamily="66" charset="0"/>
            </a:endParaRPr>
          </a:p>
        </p:txBody>
      </p:sp>
      <p:pic>
        <p:nvPicPr>
          <p:cNvPr id="7" name="Рисунок 6" descr="IMG_534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37" r="10837"/>
          <a:stretch>
            <a:fillRect/>
          </a:stretch>
        </p:blipFill>
        <p:spPr>
          <a:xfrm rot="420000">
            <a:off x="3129696" y="1114785"/>
            <a:ext cx="5350302" cy="41265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    Технологическая карта урока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424938" cy="539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8"/>
                <a:gridCol w="1416158"/>
                <a:gridCol w="1416158"/>
                <a:gridCol w="1416158"/>
                <a:gridCol w="1416158"/>
                <a:gridCol w="1416158"/>
              </a:tblGrid>
              <a:tr h="1418456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Содер-жание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Деятель-ность</a:t>
                      </a:r>
                      <a:r>
                        <a:rPr lang="ru-RU" dirty="0" smtClean="0"/>
                        <a:t>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Деятель-ность</a:t>
                      </a:r>
                      <a:r>
                        <a:rPr lang="ru-RU" dirty="0" smtClean="0"/>
                        <a:t>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Форми-руемые</a:t>
                      </a:r>
                      <a:r>
                        <a:rPr lang="ru-RU" dirty="0" smtClean="0"/>
                        <a:t> УУД</a:t>
                      </a:r>
                      <a:endParaRPr lang="ru-RU" dirty="0"/>
                    </a:p>
                  </a:txBody>
                  <a:tcPr/>
                </a:tc>
              </a:tr>
              <a:tr h="383812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itchFamily="34" charset="0"/>
                        </a:rPr>
                        <a:t>I.</a:t>
                      </a:r>
                      <a:r>
                        <a:rPr lang="ru-RU" sz="1500" dirty="0" smtClean="0">
                          <a:latin typeface="Calibri" pitchFamily="34" charset="0"/>
                        </a:rPr>
                        <a:t>Организационный момент.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Построение, расчет, проверка </a:t>
                      </a:r>
                      <a:r>
                        <a:rPr kumimoji="0" lang="ru-RU" sz="15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присутствую-щих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1.Профилакти-ка укрепления  осанки</a:t>
                      </a: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2.Правила поведения в бассейне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-создает </a:t>
                      </a:r>
                      <a:r>
                        <a:rPr kumimoji="0" lang="ru-RU" sz="15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эмоциональ-ный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настрой на урок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-слушают сообщения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-делятся информацией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 рассказ, показ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1" i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Познаватель-ные</a:t>
                      </a:r>
                      <a:r>
                        <a:rPr kumimoji="0" lang="ru-RU" sz="15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УУД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-выявлять связь занятий физической культурой с учебной и трудовой деятельностью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Личностные  УУД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 понимание значения физической культуры в жизни человека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Характеристика этапов урока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19256" cy="5131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256"/>
                <a:gridCol w="1879104"/>
                <a:gridCol w="1368152"/>
                <a:gridCol w="1152128"/>
                <a:gridCol w="936104"/>
                <a:gridCol w="1522512"/>
              </a:tblGrid>
              <a:tr h="1497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5830">
                <a:tc>
                  <a:txBody>
                    <a:bodyPr/>
                    <a:lstStyle/>
                    <a:p>
                      <a:r>
                        <a:rPr kumimoji="0" lang="en-US" sz="15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5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500" i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Планирова-ние</a:t>
                      </a:r>
                      <a:r>
                        <a:rPr kumimoji="0" lang="ru-RU" sz="15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урока.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i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Целеполагание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Учитель: А вы знаете, где у вас позвоночник? Покажите его.</a:t>
                      </a: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 что такое осанка?</a:t>
                      </a: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 что может испортить осанку?</a:t>
                      </a: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Чтобы укрепить вашу осанку, мы с вами сегодня выполним упражнения для укрепления мышц спины.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-ставит задачу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-побуждает к высказыванию своего мнения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500" dirty="0">
                          <a:latin typeface="Calibri" pitchFamily="34" charset="0"/>
                        </a:rPr>
                        <a:t>- делятся </a:t>
                      </a:r>
                      <a:r>
                        <a:rPr lang="ru-RU" sz="1500" dirty="0" err="1" smtClean="0">
                          <a:latin typeface="Calibri" pitchFamily="34" charset="0"/>
                        </a:rPr>
                        <a:t>информа-цией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5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беседа, показ</a:t>
                      </a:r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1" i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Познаватель-ные</a:t>
                      </a:r>
                      <a:r>
                        <a:rPr kumimoji="0" lang="ru-RU" sz="15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УУД</a:t>
                      </a:r>
                      <a:endParaRPr kumimoji="0" lang="ru-RU" sz="1500" b="0" i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5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риентироваться в разнообразии подготовительных упражнений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Регулятивные УУД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-оценивать правильность выполнения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движений</a:t>
                      </a:r>
                      <a:endParaRPr lang="ru-RU" sz="1500" dirty="0" smtClean="0">
                        <a:latin typeface="Calibri" pitchFamily="34" charset="0"/>
                      </a:endParaRPr>
                    </a:p>
                    <a:p>
                      <a:endParaRPr lang="ru-RU" sz="15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04664"/>
          <a:ext cx="8424936" cy="620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51"/>
                <a:gridCol w="2400265"/>
                <a:gridCol w="936104"/>
                <a:gridCol w="1080120"/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7832">
                <a:tc>
                  <a:txBody>
                    <a:bodyPr/>
                    <a:lstStyle/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en-US" sz="13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III</a:t>
                      </a:r>
                      <a:r>
                        <a:rPr kumimoji="0" lang="ru-RU" sz="13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.Работа по теме урока 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на суше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endParaRPr lang="ru-RU" sz="130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1.Общеразвивающие и специальные подготовительные упражнения: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-ходьба на месте в спокойном темпе;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-подтягивания;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-круговые движения руками,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вперед-назад;</a:t>
                      </a: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-рывок руками перед грудью, потом в сторону;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 наклоны  туловища влево, вправо;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-повороты туловища влево, вправо;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-упражнение«Мельница» попеременное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вращение руками </a:t>
                      </a:r>
                      <a:r>
                        <a:rPr kumimoji="0" lang="ru-RU" sz="13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вперед-назад;одновременное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вращение руками вперед-назад;</a:t>
                      </a:r>
                    </a:p>
                    <a:p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вращение руками в наклоне вперед;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-наклоны вперед  достать руками пол;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-движение ногами кролем, сидя на гимнастической скамейке</a:t>
                      </a:r>
                    </a:p>
                    <a:p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Организует практическую работу учащихся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1300" dirty="0">
                          <a:latin typeface="Calibri" pitchFamily="34" charset="0"/>
                        </a:rPr>
                        <a:t>-показ упражнений самими учениками;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300" dirty="0">
                          <a:latin typeface="Calibri" pitchFamily="34" charset="0"/>
                        </a:rPr>
                        <a:t>-оценка </a:t>
                      </a:r>
                      <a:r>
                        <a:rPr lang="ru-RU" sz="1300" dirty="0" smtClean="0">
                          <a:latin typeface="Calibri" pitchFamily="34" charset="0"/>
                        </a:rPr>
                        <a:t>выполнения самими учениками</a:t>
                      </a:r>
                      <a:endParaRPr lang="ru-RU" sz="1300" dirty="0">
                        <a:latin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многократное выполнение 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упражнений;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Регулятивные УУД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-оценивать правильность выполнения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движений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Коммуникативные  УУД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-контролировать  действия партнеров в коллективной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работе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Личностные  УУД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-первоначальной ориентации на оценку результатов собственной физкультурно-оздоровительной деятельности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Познавательные УУД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endParaRPr lang="ru-RU" sz="13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-осуществлять выбор наиболее эффективных способов подбора упражнений </a:t>
                      </a:r>
                      <a:endParaRPr lang="ru-RU" sz="13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dk1"/>
                </a:solidFill>
                <a:latin typeface="Calibri" pitchFamily="34" charset="0"/>
              </a:rPr>
              <a:t>-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5048" y="502950"/>
          <a:ext cx="8101408" cy="5884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186"/>
                <a:gridCol w="2246609"/>
                <a:gridCol w="1225423"/>
                <a:gridCol w="1157344"/>
                <a:gridCol w="1111958"/>
                <a:gridCol w="1338888"/>
              </a:tblGrid>
              <a:tr h="3200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8339">
                <a:tc>
                  <a:txBody>
                    <a:bodyPr/>
                    <a:lstStyle/>
                    <a:p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IV</a:t>
                      </a: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i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Практи-ческая</a:t>
                      </a: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работа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 воде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1.Организованный вход в воду.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2.Выполнение упражнений в воде: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-погружение в воду с головой, держась руками за бортик;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 задержкой дыхания;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с выдохом в воду;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-лежание на груди с задержкой дыхания;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-с выдохом в воду;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-то же, с движением ногами кролем, с опорой руками о бортик;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-упражнение «Скользящая стрела»,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скольжение на груди с толчка от бортика;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-скольжение на груди с доской при помощи движений ног кролем;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-стоя на месте, выдох в воду;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-плавание с доской в руках на груди при помощи движений ногами кролем; </a:t>
                      </a: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baseline="0" dirty="0">
                          <a:latin typeface="Calibri" pitchFamily="34" charset="0"/>
                        </a:rPr>
                        <a:t>-организует безопасный </a:t>
                      </a:r>
                      <a:r>
                        <a:rPr lang="ru-RU" sz="1200" spc="-100" baseline="0" dirty="0" smtClean="0">
                          <a:latin typeface="Calibri" pitchFamily="34" charset="0"/>
                        </a:rPr>
                        <a:t>вход </a:t>
                      </a:r>
                      <a:r>
                        <a:rPr lang="ru-RU" sz="1200" spc="-100" baseline="0" dirty="0">
                          <a:latin typeface="Calibri" pitchFamily="34" charset="0"/>
                        </a:rPr>
                        <a:t>в воду;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baseline="0" dirty="0">
                          <a:latin typeface="Calibri" pitchFamily="34" charset="0"/>
                        </a:rPr>
                        <a:t>-организует практическую работу обучающихся;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0" baseline="0" dirty="0" smtClean="0">
                          <a:latin typeface="Calibri" pitchFamily="34" charset="0"/>
                        </a:rPr>
                        <a:t>-наводящими </a:t>
                      </a:r>
                      <a:r>
                        <a:rPr lang="ru-RU" sz="1200" spc="-100" baseline="0" dirty="0">
                          <a:latin typeface="Calibri" pitchFamily="34" charset="0"/>
                        </a:rPr>
                        <a:t>вопросами помогает выявить причинно – следственные связи;</a:t>
                      </a:r>
                    </a:p>
                    <a:p>
                      <a:pPr>
                        <a:spcAft>
                          <a:spcPts val="2400"/>
                        </a:spcAft>
                      </a:pPr>
                      <a:r>
                        <a:rPr lang="ru-RU" sz="1200" spc="-100" baseline="0" dirty="0" smtClean="0">
                          <a:latin typeface="Calibri" pitchFamily="34" charset="0"/>
                        </a:rPr>
                        <a:t>--</a:t>
                      </a:r>
                      <a:r>
                        <a:rPr lang="ru-RU" sz="1200" spc="-100" baseline="0" dirty="0">
                          <a:latin typeface="Calibri" pitchFamily="34" charset="0"/>
                        </a:rPr>
                        <a:t>создает эмоциональный настрой на </a:t>
                      </a:r>
                      <a:r>
                        <a:rPr lang="ru-RU" sz="1200" spc="-100" baseline="0" dirty="0" err="1" smtClean="0">
                          <a:latin typeface="Calibri" pitchFamily="34" charset="0"/>
                        </a:rPr>
                        <a:t>уроке;-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наводящими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вопросами помогает выявить причинно – следственные связи;</a:t>
                      </a:r>
                      <a:endParaRPr lang="ru-RU" sz="1200" spc="-100" baseline="0" dirty="0">
                        <a:latin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-после выполнения упражнения лицо руками не вытирать;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положение тела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горизон-тальное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голова между рук, ноги вместе;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-работа ног на счет 1-4;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-положение тела горизонтальное, без движений ногами;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 с движением ногами кролем;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Многократное выполнение упражнений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-показ лучшими пловцами на воде с объяснением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-скользить  до полной остановки;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-движения ногами на счет 1-4;</a:t>
                      </a: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Коммуникативные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контролировать  действия партнера во время выполнения групповых упражнений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Регулятивные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-проводить самоанализ выполненных упражнений;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6" y="404664"/>
          <a:ext cx="8568954" cy="6158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2"/>
                <a:gridCol w="2304256"/>
                <a:gridCol w="1584176"/>
                <a:gridCol w="1080120"/>
                <a:gridCol w="864096"/>
                <a:gridCol w="1656184"/>
              </a:tblGrid>
              <a:tr h="4892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7459">
                <a:tc>
                  <a:txBody>
                    <a:bodyPr/>
                    <a:lstStyle/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Игровые упражнения:</a:t>
                      </a:r>
                    </a:p>
                    <a:p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300" b="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Насос</a:t>
                      </a:r>
                      <a:r>
                        <a:rPr kumimoji="0" lang="ru-RU" sz="13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»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Играющие становятся парами, взявшись за руки, лицом друг к другу. Приседая по очереди, они погружаются в воду с головой (как только один появляется из воды, другой сразу же приседает, погружаясь в воду).</a:t>
                      </a:r>
                    </a:p>
                    <a:p>
                      <a:r>
                        <a:rPr kumimoji="0" lang="ru-RU" sz="13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«Нырни в обруч»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Играющие становятся парами. Один из игроков берет в руки обруч и топит его. Другой игрок проныривает под обруч, затем меняются местами.</a:t>
                      </a:r>
                    </a:p>
                    <a:p>
                      <a:r>
                        <a:rPr kumimoji="0" lang="ru-RU" sz="13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«Тоннель»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Один из игроков встает в положение ноги на ширине плеч, другой игрок проныривает под ним. Затем смена мест игроков.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«Искатели сокровищ»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Перед началом игры бросить в воду яркие резиновые эспандеры. Затем игрок должен достать из воды предмет и показать товарищам и учителю.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-выбирает  и проводит игру;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-создает эмоциональный настрой на уроке;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kumimoji="0" lang="ru-RU" sz="1200" i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200" i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загадка: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круг волшебный есть у нас, 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его вращают много раз,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на руках, ногах  на шее,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все быстрее и быстрее.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(обруч)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следит за правильностью выполнения задания;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следит за безопасностью выполнения задания;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выполняют игровые упражнения;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-отгадать загадку;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-выполнение игровых заданий;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-выполнение упражнения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повышение эмоционального  уровня 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показ и объяснение упражнения</a:t>
                      </a: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Личностные 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-установка на здоровый образ жизни;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Регулятивные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-проводить анализ действий игроков во время игры;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Познавательные УУД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-самостоятельно оценивать свое самочувствие;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Коммуникативные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-взаимодействовать с партнером по игре и учитывать его реакцию на игры;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332656"/>
          <a:ext cx="8424936" cy="6081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232248"/>
                <a:gridCol w="1152128"/>
                <a:gridCol w="1224136"/>
                <a:gridCol w="1080120"/>
                <a:gridCol w="1728192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Новое задание: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Работа в группе по три человека. Придумать самостоятельно упражнение на укрепление мышц спины. </a:t>
                      </a: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4.Индивидуальная работа с успешными детьми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-дать учебную ситуацию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 ставит задачу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-творческая работа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 группе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-выполнение работы в большой чаше бассейна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совместная работа </a:t>
                      </a: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техника выполнения  упражнения должна соответствовать цели занятия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Личностные 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-уважать мнения партнера в группе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Регулятивные УУД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-вносить необходимые коррективы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Познавательные УУД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-осуществлять выбор наиболее эффективных способов подбора упражнений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Коммуникативные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-договариваться и приходить к общему решению в совместном подборе упражнений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Регулятивные УУД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-различать способ и результат собственных действий;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76672"/>
          <a:ext cx="8280920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944216"/>
                <a:gridCol w="1152128"/>
                <a:gridCol w="1224136"/>
                <a:gridCol w="1080120"/>
                <a:gridCol w="1800200"/>
              </a:tblGrid>
              <a:tr h="391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7384">
                <a:tc>
                  <a:txBody>
                    <a:bodyPr/>
                    <a:lstStyle/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i="1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Организован-ный</a:t>
                      </a: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выход из воды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en-US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VI</a:t>
                      </a: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.Итог урока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-уборка спортивного инвентаря;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-выход из воды;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-безопасный спуск, по ступенькам держась за поручень; </a:t>
                      </a: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Подведение итогов урока.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Учитель: Как вы думаете, вы укрепили сегодня свою осанку?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Домашнее задание: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 придумать игру, которую мы можем провести  на следующем занятии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указания учителя;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акцентирует внимание на конечных результатах учебной деятельности обучающихся на уроке;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выход из бассейна;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 слушать указания учителя;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-делятся информацией;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-слушают сообщения;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-находят ответы на вопросы, используя  информацию, полученную на уроке;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-формулируют конечный результат своей работы на уроке;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-объяснение;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-беседа;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Познавательные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-анализировать правильность выполнения упражнений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Коммуникативные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-соблюдать правила взаимодействия с партнером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Регулятивные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-адекватно воспринимать оценку учителя и товарищей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Личностные  УУД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-осознания элементов здоровья</a:t>
                      </a:r>
                      <a:endParaRPr lang="ru-RU" sz="1200" dirty="0" smtClean="0">
                        <a:latin typeface="Calibri" pitchFamily="34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-осознанного понимания чувств партнера, сопереживания им, выражающегося в оказании помощи и страховке при выполнении упражнения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744</Words>
  <Application>Microsoft Office PowerPoint</Application>
  <PresentationFormat>Экран (4:3)</PresentationFormat>
  <Paragraphs>365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Открытый урок по плаванию</vt:lpstr>
      <vt:lpstr>                 </vt:lpstr>
      <vt:lpstr>      Технологическая карта урока</vt:lpstr>
      <vt:lpstr>Характеристика этапов урока</vt:lpstr>
      <vt:lpstr>Слайд 5</vt:lpstr>
      <vt:lpstr>Слайд 6</vt:lpstr>
      <vt:lpstr>Слайд 7</vt:lpstr>
      <vt:lpstr>Слайд 8</vt:lpstr>
      <vt:lpstr>Слайд 9</vt:lpstr>
      <vt:lpstr>Выполнение заданий</vt:lpstr>
      <vt:lpstr>Ребятам мой совет простой 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плаванию</dc:title>
  <dc:subject>Обучение скольжению на груди при помощи движений ногами</dc:subject>
  <dc:creator>KAMA</dc:creator>
  <cp:keywords>физкультура,плавание,ЗОЖ</cp:keywords>
  <dc:description>технологическая карта составлена по ФГОС</dc:description>
  <cp:lastModifiedBy>KAMA</cp:lastModifiedBy>
  <cp:revision>59</cp:revision>
  <dcterms:created xsi:type="dcterms:W3CDTF">2012-02-18T17:11:06Z</dcterms:created>
  <dcterms:modified xsi:type="dcterms:W3CDTF">2012-02-18T22:16:50Z</dcterms:modified>
  <cp:category>урок-закрепление </cp:category>
</cp:coreProperties>
</file>