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9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51" d="100"/>
          <a:sy n="51" d="100"/>
        </p:scale>
        <p:origin x="12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9;&#1077;&#1088;&#1075;&#1077;&#1081;\Desktop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9;&#1077;&#1088;&#1075;&#1077;&#1081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I группа здоровья     (17 чел.)-полностью здоровые дети</c:v>
                </c:pt>
                <c:pt idx="1">
                  <c:v>II группа здоровья     (2 чел.)-часто болеющие дети</c:v>
                </c:pt>
                <c:pt idx="2">
                  <c:v>III группа здоровья    (1 чел.)-имеет хроническое заболевание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0.85000000000000042</c:v>
                </c:pt>
                <c:pt idx="1">
                  <c:v>0.1</c:v>
                </c:pt>
                <c:pt idx="2">
                  <c:v>5.0000000000000024E-2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45888013998245E-2"/>
          <c:y val="4.0400739787082481E-2"/>
          <c:w val="0.81707633420822401"/>
          <c:h val="0.80211212915340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низкое</c:v>
                </c:pt>
                <c:pt idx="1">
                  <c:v>ниже среднего</c:v>
                </c:pt>
                <c:pt idx="2">
                  <c:v>среднее</c:v>
                </c:pt>
                <c:pt idx="3">
                  <c:v>выше среднего </c:v>
                </c:pt>
                <c:pt idx="4">
                  <c:v>высокое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11795736"/>
        <c:axId val="154216360"/>
      </c:barChart>
      <c:catAx>
        <c:axId val="111795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4216360"/>
        <c:crosses val="autoZero"/>
        <c:auto val="1"/>
        <c:lblAlgn val="ctr"/>
        <c:lblOffset val="100"/>
        <c:noMultiLvlLbl val="0"/>
      </c:catAx>
      <c:valAx>
        <c:axId val="154216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количество</a:t>
                </a:r>
                <a:r>
                  <a:rPr lang="ru-RU" baseline="0" dirty="0"/>
                  <a:t> детей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"/>
              <c:y val="0.3142202609296136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11795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низкое</c:v>
                </c:pt>
                <c:pt idx="1">
                  <c:v>ниже среднего</c:v>
                </c:pt>
                <c:pt idx="2">
                  <c:v>среднее</c:v>
                </c:pt>
                <c:pt idx="3">
                  <c:v>выше среднего</c:v>
                </c:pt>
                <c:pt idx="4">
                  <c:v>высокое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10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4124672"/>
        <c:axId val="154267880"/>
      </c:barChart>
      <c:catAx>
        <c:axId val="154124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4267880"/>
        <c:crosses val="autoZero"/>
        <c:auto val="1"/>
        <c:lblAlgn val="ctr"/>
        <c:lblOffset val="100"/>
        <c:noMultiLvlLbl val="0"/>
      </c:catAx>
      <c:valAx>
        <c:axId val="154267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</a:t>
                </a:r>
                <a:r>
                  <a:rPr lang="ru-RU" baseline="0"/>
                  <a:t> детей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4124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прогресс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0.75000000000000033</c:v>
                </c:pt>
                <c:pt idx="1">
                  <c:v>0.95000000000000029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154434944"/>
        <c:axId val="154348656"/>
        <c:axId val="0"/>
      </c:bar3DChart>
      <c:catAx>
        <c:axId val="154434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4348656"/>
        <c:crosses val="autoZero"/>
        <c:auto val="1"/>
        <c:lblAlgn val="ctr"/>
        <c:lblOffset val="100"/>
        <c:noMultiLvlLbl val="0"/>
      </c:catAx>
      <c:valAx>
        <c:axId val="154348656"/>
        <c:scaling>
          <c:orientation val="minMax"/>
        </c:scaling>
        <c:delete val="0"/>
        <c:axPos val="l"/>
        <c:majorGridlines/>
        <c:minorGridlines/>
        <c:numFmt formatCode="0%" sourceLinked="1"/>
        <c:majorTickMark val="out"/>
        <c:minorTickMark val="none"/>
        <c:tickLblPos val="nextTo"/>
        <c:crossAx val="154434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1245-2B57-41D2-B7B5-240935AB8096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17C90-26C6-4A3F-B66C-BBC02074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3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17C90-26C6-4A3F-B66C-BBC02074D9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0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EBB257-1A98-47D0-8799-9365CC53AF25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871B1F-BB04-4B0E-96DD-A2E6556B9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6480720" cy="2304256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pPr algn="r"/>
            <a:r>
              <a:rPr lang="ru-RU" i="1" dirty="0" smtClean="0">
                <a:solidFill>
                  <a:srgbClr val="7030A0"/>
                </a:solidFill>
              </a:rPr>
              <a:t>Елена Сергеевна </a:t>
            </a:r>
            <a:r>
              <a:rPr lang="ru-RU" i="1" dirty="0" err="1" smtClean="0">
                <a:solidFill>
                  <a:srgbClr val="7030A0"/>
                </a:solidFill>
              </a:rPr>
              <a:t>Марухина</a:t>
            </a:r>
            <a:endParaRPr lang="ru-RU" i="1" dirty="0" smtClean="0">
              <a:solidFill>
                <a:srgbClr val="7030A0"/>
              </a:solidFill>
            </a:endParaRPr>
          </a:p>
          <a:p>
            <a:pPr algn="r"/>
            <a:r>
              <a:rPr lang="ru-RU" i="1" dirty="0" smtClean="0">
                <a:solidFill>
                  <a:srgbClr val="7030A0"/>
                </a:solidFill>
              </a:rPr>
              <a:t>МБДОУ </a:t>
            </a:r>
            <a:r>
              <a:rPr lang="ru-RU" i="1" dirty="0" err="1" smtClean="0">
                <a:solidFill>
                  <a:srgbClr val="7030A0"/>
                </a:solidFill>
              </a:rPr>
              <a:t>Гагинский</a:t>
            </a:r>
            <a:r>
              <a:rPr lang="ru-RU" i="1" dirty="0" smtClean="0">
                <a:solidFill>
                  <a:srgbClr val="7030A0"/>
                </a:solidFill>
              </a:rPr>
              <a:t> детский сад №</a:t>
            </a:r>
            <a:r>
              <a:rPr lang="ru-RU" i="1" dirty="0" smtClean="0">
                <a:solidFill>
                  <a:srgbClr val="7030A0"/>
                </a:solidFill>
              </a:rPr>
              <a:t>1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</a:p>
          <a:p>
            <a:pPr algn="r"/>
            <a:r>
              <a:rPr lang="ru-RU" i="1" smtClean="0">
                <a:solidFill>
                  <a:srgbClr val="7030A0"/>
                </a:solidFill>
              </a:rPr>
              <a:t>2014 год.</a:t>
            </a:r>
            <a:endParaRPr lang="ru-RU" i="1" dirty="0" smtClean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77768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БЕГ И ЗДОРОВЬЕ СТАРШИХ ДОШКОЛЬНИКОВ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Физкультурный уголок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Оснащение группы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7170" name="Picture 2" descr="F:\детсад\все подряд 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7488832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Годовое планирование.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Перспективное планирование.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Календарное планирование.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Планирование упражнений в беге.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122" name="Picture 2" descr="F:\детсад\82a12c712b787ea6c9adc1c2b788f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72181"/>
            <a:ext cx="4641304" cy="35791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Игровая деятельность.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Познавательная деятельность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Музыкальная деятельность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Изобразительная и продуктивная деятельность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Совместная деятельность с детьми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Партнерство с родителями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Формы работы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Утренняя гимнастика</a:t>
            </a:r>
          </a:p>
          <a:p>
            <a:pPr algn="r"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Дорожки здоровья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Спортивные праздники и досуги   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Самомассаж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Совместное партнерство с родителями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Прогулки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Индивидуальная работа  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Режим реализации проекта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194" name="Picture 2" descr="F:\детсад\IMG_3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204864"/>
            <a:ext cx="2335808" cy="17518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95936" y="4077072"/>
            <a:ext cx="5148064" cy="2780928"/>
          </a:xfrm>
        </p:spPr>
        <p:txBody>
          <a:bodyPr/>
          <a:lstStyle/>
          <a:p>
            <a:pPr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Бег нам очень помогает,</a:t>
            </a:r>
          </a:p>
          <a:p>
            <a:pPr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путь нужный наставляет.</a:t>
            </a:r>
          </a:p>
          <a:p>
            <a:pPr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Красоту, движений взлёт</a:t>
            </a:r>
          </a:p>
          <a:p>
            <a:pPr>
              <a:buNone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здоровье нам даёт!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Достижения воспитанников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9218" name="Picture 2" descr="F:\детсад\все подряд 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808312" cy="2106234"/>
          </a:xfrm>
          <a:prstGeom prst="rect">
            <a:avLst/>
          </a:prstGeom>
          <a:noFill/>
        </p:spPr>
      </p:pic>
      <p:pic>
        <p:nvPicPr>
          <p:cNvPr id="9219" name="Picture 3" descr="F:\детсад\все подряд 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268760"/>
            <a:ext cx="2784309" cy="2088232"/>
          </a:xfrm>
          <a:prstGeom prst="rect">
            <a:avLst/>
          </a:prstGeom>
          <a:noFill/>
        </p:spPr>
      </p:pic>
      <p:pic>
        <p:nvPicPr>
          <p:cNvPr id="9220" name="Picture 4" descr="F:\детсад\все подряд 9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251200" cy="2438400"/>
          </a:xfrm>
          <a:prstGeom prst="rect">
            <a:avLst/>
          </a:prstGeom>
          <a:noFill/>
        </p:spPr>
      </p:pic>
      <p:pic>
        <p:nvPicPr>
          <p:cNvPr id="9221" name="Picture 5" descr="F:\детсад\все подряд 1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268760"/>
            <a:ext cx="2431819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</a:p>
          <a:p>
            <a:pPr algn="ctr">
              <a:buNone/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</a:t>
            </a: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 дети, воспитатели и родители старшей группы.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F:\детсад\DSC07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2636912"/>
            <a:ext cx="5280587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4896544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ПРОБЛЕМА</a:t>
            </a:r>
            <a:r>
              <a:rPr lang="ru-RU" dirty="0" smtClean="0"/>
              <a:t>: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многие детали техники бега ещё не отработаны и ограничивают его экономичность и эффективность.</a:t>
            </a:r>
            <a:endParaRPr lang="ru-RU" dirty="0" smtClean="0"/>
          </a:p>
          <a:p>
            <a:pPr>
              <a:buNone/>
            </a:pPr>
            <a:r>
              <a:rPr lang="ru-RU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АКТУАЛЬНОСТЬ</a:t>
            </a: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умение быстро и ловко бегать необходимо в основной деятельности ребёнка – игре.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Бег чаще других движений используется в повседневной жизни детей.  Он входит в содержание многих видов движений: от умения правильно выполнять бег зависит, например, успешность прыжков в высоту и длину с разбега, выполнение спортивных упражнений, включающих элементы игр в бадминтон, волейбол, баскетбол.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последние годы широкое распространение среди всех слоёв населения получил оздоровительный бег.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Древнегреческие мудрецы подчёркивали огромное значение бега для укрепления здоровья, достижения гармоничного телосложения, развития умственных способностей.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Поэтому, обучая детей бегу, со старшего дошкольного возраста я воспитывала  и продолжаю воспитывать у них выносливость, ловкость, быстроту, что необходимо будет им в дальнейшей жизни.</a:t>
            </a:r>
          </a:p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Также основной целью при обучении детей правильному бегу стоит и постановка вопроса о правильном дыхании, что немаловажно при беге. </a:t>
            </a:r>
          </a:p>
        </p:txBody>
      </p:sp>
      <p:pic>
        <p:nvPicPr>
          <p:cNvPr id="3074" name="Picture 2" descr="F:\детсад\1308084441_olimp_s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33621"/>
            <a:ext cx="2456314" cy="21243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Хочешь быть здоровым – бегай!</a:t>
            </a:r>
          </a:p>
          <a:p>
            <a:pPr algn="r"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Хочешь быть красивым – бегай!</a:t>
            </a:r>
          </a:p>
          <a:p>
            <a:pPr algn="r"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Хочешь быть умным – бегай!</a:t>
            </a:r>
          </a:p>
          <a:p>
            <a:pPr algn="r">
              <a:buNone/>
            </a:pPr>
            <a:r>
              <a:rPr lang="ru-RU" sz="1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Древнегреческие мудрецы.</a:t>
            </a:r>
          </a:p>
          <a:p>
            <a:pPr>
              <a:buNone/>
            </a:pPr>
            <a:endParaRPr lang="ru-RU" b="1" u="sng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ЦЕЛЬ</a:t>
            </a:r>
            <a:r>
              <a:rPr lang="ru-RU" u="sng" dirty="0" smtClean="0"/>
              <a:t>: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отработать технику бега.</a:t>
            </a:r>
            <a:endParaRPr lang="ru-RU" dirty="0" smtClean="0"/>
          </a:p>
          <a:p>
            <a:pPr>
              <a:buNone/>
            </a:pPr>
            <a:r>
              <a:rPr lang="ru-RU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ЗАДАЧИ</a:t>
            </a:r>
            <a:r>
              <a:rPr lang="ru-RU" u="sng" dirty="0" smtClean="0"/>
              <a:t>: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Целенаправленно развивать  скоростные качества.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НОД по физкультуре и в самостоятельной деятельности детей использовать разные вида бега.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Продолжать обучение детей бегать легко и ритмично, сохраняя направление  темп.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Повышать с помощью специальных упражнений скорость и качество бега.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Регулировать нагрузки при беге 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Следить за правильным дыханием во время бега.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Проводить работу с родителями.</a:t>
            </a:r>
          </a:p>
          <a:p>
            <a:endParaRPr lang="ru-RU" dirty="0"/>
          </a:p>
        </p:txBody>
      </p:sp>
      <p:pic>
        <p:nvPicPr>
          <p:cNvPr id="6146" name="Picture 2" descr="F:\детсад\все подряд 1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018"/>
            <a:ext cx="2479824" cy="185986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36327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Группы здоровья детей</a:t>
            </a:r>
            <a:b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старшей группы.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808"/>
                <a:gridCol w="2160240"/>
                <a:gridCol w="1882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оценка </a:t>
                      </a:r>
                      <a:r>
                        <a:rPr lang="ru-RU" baseline="0" dirty="0" smtClean="0"/>
                        <a:t> бега на 30 метров</a:t>
                      </a:r>
                      <a:r>
                        <a:rPr lang="ru-RU" dirty="0" smtClean="0"/>
                        <a:t>                           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Начало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Конец года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1балл – низкие</a:t>
                      </a:r>
                      <a:r>
                        <a:rPr lang="ru-RU" baseline="0" dirty="0" smtClean="0"/>
                        <a:t> 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2балла – показатели ниже среднего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3балла</a:t>
                      </a:r>
                      <a:r>
                        <a:rPr lang="ru-RU" baseline="0" dirty="0" smtClean="0"/>
                        <a:t> – средние 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4балла – показатели выше среднего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5баллов – высокие</a:t>
                      </a:r>
                      <a:r>
                        <a:rPr lang="ru-RU" baseline="0" dirty="0" smtClean="0"/>
                        <a:t> 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Показатели, которые</a:t>
                      </a:r>
                      <a:r>
                        <a:rPr lang="ru-RU" baseline="0" dirty="0" smtClean="0"/>
                        <a:t> с</a:t>
                      </a:r>
                      <a:r>
                        <a:rPr lang="ru-RU" dirty="0" smtClean="0"/>
                        <a:t>оответствуют  норме.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Таблица мониторинга бега на 30 метров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Диаграмма показателей бега на 30 метров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Начало года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Конец года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357686" y="1714488"/>
          <a:ext cx="4572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95536" y="1268760"/>
          <a:ext cx="38884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wheel spokes="2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Прогресс  показателей бега на 30 метров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Оснащение спортивной площадки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098" name="Picture 2" descr="F:\детсад\все подряд 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059832" cy="2294874"/>
          </a:xfrm>
          <a:prstGeom prst="rect">
            <a:avLst/>
          </a:prstGeom>
          <a:noFill/>
        </p:spPr>
      </p:pic>
      <p:pic>
        <p:nvPicPr>
          <p:cNvPr id="4099" name="Picture 3" descr="F:\детсад\все подряд 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690" y="908720"/>
            <a:ext cx="2784309" cy="2088232"/>
          </a:xfrm>
          <a:prstGeom prst="rect">
            <a:avLst/>
          </a:prstGeom>
          <a:noFill/>
        </p:spPr>
      </p:pic>
      <p:pic>
        <p:nvPicPr>
          <p:cNvPr id="4100" name="Picture 4" descr="F:\зарница\зарница 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3251200" cy="2438400"/>
          </a:xfrm>
          <a:prstGeom prst="rect">
            <a:avLst/>
          </a:prstGeom>
          <a:noFill/>
        </p:spPr>
      </p:pic>
      <p:pic>
        <p:nvPicPr>
          <p:cNvPr id="4101" name="Picture 5" descr="F:\зарница\зарница 0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63126"/>
            <a:ext cx="3059832" cy="2294874"/>
          </a:xfrm>
          <a:prstGeom prst="rect">
            <a:avLst/>
          </a:prstGeom>
          <a:noFill/>
        </p:spPr>
      </p:pic>
      <p:pic>
        <p:nvPicPr>
          <p:cNvPr id="4102" name="Picture 6" descr="F:\зарница\зарница 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276872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455</Words>
  <Application>Microsoft Office PowerPoint</Application>
  <PresentationFormat>Экран (4:3)</PresentationFormat>
  <Paragraphs>99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Lucida Sans Unicode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Группы здоровья детей  старшей группы.</vt:lpstr>
      <vt:lpstr>Таблица мониторинга бега на 30 метров</vt:lpstr>
      <vt:lpstr>Диаграмма показателей бега на 30 метров</vt:lpstr>
      <vt:lpstr>Прогресс  показателей бега на 30 метров</vt:lpstr>
      <vt:lpstr>Оснащение спортивной площадки</vt:lpstr>
      <vt:lpstr>Оснащение группы</vt:lpstr>
      <vt:lpstr>Планирование упражнений в беге.</vt:lpstr>
      <vt:lpstr>Формы работы</vt:lpstr>
      <vt:lpstr>Режим реализации проекта</vt:lpstr>
      <vt:lpstr>Достижения воспитанников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25</cp:revision>
  <dcterms:created xsi:type="dcterms:W3CDTF">2012-11-10T08:51:51Z</dcterms:created>
  <dcterms:modified xsi:type="dcterms:W3CDTF">2015-02-21T08:27:40Z</dcterms:modified>
</cp:coreProperties>
</file>