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78" r:id="rId3"/>
    <p:sldId id="258" r:id="rId4"/>
    <p:sldId id="264" r:id="rId5"/>
    <p:sldId id="266" r:id="rId6"/>
    <p:sldId id="277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2A482-A1B7-477A-AE99-EDF01FE8C5C1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DD27-691B-4FB9-850A-82C494FD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0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C69E43-369A-4E35-9009-44A6537250B0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F3D2DF-EF9E-4ACE-B1AF-C9A4BC5C0B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2348880"/>
            <a:ext cx="6477000" cy="151216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Урок литературного чтения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93096"/>
            <a:ext cx="77724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/>
              <a:t>Стихи </a:t>
            </a:r>
            <a:r>
              <a:rPr lang="ru-RU" sz="4400" dirty="0" err="1"/>
              <a:t>Ф.И.Тютчева</a:t>
            </a:r>
            <a:endParaRPr lang="ru-RU" sz="4400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7483"/>
            <a:ext cx="1264224" cy="18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-8174"/>
            <a:ext cx="1656183" cy="213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101943"/>
            <a:ext cx="1809889" cy="237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Чистоговорка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Скороговорка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Кто хочет разговаривать?</a:t>
            </a:r>
          </a:p>
          <a:p>
            <a:r>
              <a:rPr lang="ru-RU" dirty="0">
                <a:solidFill>
                  <a:srgbClr val="0070C0"/>
                </a:solidFill>
              </a:rPr>
              <a:t>Мы будем разговаривать.</a:t>
            </a:r>
          </a:p>
          <a:p>
            <a:r>
              <a:rPr lang="ru-RU" dirty="0">
                <a:solidFill>
                  <a:srgbClr val="FF0000"/>
                </a:solidFill>
              </a:rPr>
              <a:t>Тот должен выговаривать!</a:t>
            </a:r>
          </a:p>
          <a:p>
            <a:r>
              <a:rPr lang="ru-RU" dirty="0">
                <a:solidFill>
                  <a:srgbClr val="0070C0"/>
                </a:solidFill>
              </a:rPr>
              <a:t>Мы будем выговаривать.</a:t>
            </a:r>
          </a:p>
          <a:p>
            <a:r>
              <a:rPr lang="ru-RU" dirty="0">
                <a:solidFill>
                  <a:srgbClr val="FF0000"/>
                </a:solidFill>
              </a:rPr>
              <a:t>Всё правильно и внятно!</a:t>
            </a:r>
          </a:p>
          <a:p>
            <a:r>
              <a:rPr lang="ru-RU" dirty="0">
                <a:solidFill>
                  <a:srgbClr val="0070C0"/>
                </a:solidFill>
              </a:rPr>
              <a:t>Всё правильно и внятно,</a:t>
            </a:r>
          </a:p>
          <a:p>
            <a:r>
              <a:rPr lang="ru-RU" dirty="0">
                <a:solidFill>
                  <a:srgbClr val="0070C0"/>
                </a:solidFill>
              </a:rPr>
              <a:t>Чтоб было всем понятно!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/>
              <a:t>Кукушка кукушонку</a:t>
            </a:r>
          </a:p>
          <a:p>
            <a:r>
              <a:rPr lang="ru-RU" b="1" dirty="0"/>
              <a:t>Купила капюшон.</a:t>
            </a:r>
          </a:p>
          <a:p>
            <a:r>
              <a:rPr lang="ru-RU" b="1" dirty="0"/>
              <a:t>Надел кукушонок капюшон,</a:t>
            </a:r>
          </a:p>
          <a:p>
            <a:r>
              <a:rPr lang="ru-RU" b="1" dirty="0"/>
              <a:t>В капюшоне кукушонок смешон.</a:t>
            </a:r>
          </a:p>
          <a:p>
            <a:endParaRPr lang="ru-RU" dirty="0"/>
          </a:p>
        </p:txBody>
      </p:sp>
      <p:pic>
        <p:nvPicPr>
          <p:cNvPr id="7" name="Picture 2" descr="C:\Users\Компас\Pictures\2011-02-10\0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EF0"/>
              </a:clrFrom>
              <a:clrTo>
                <a:srgbClr val="E2FE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1350" y="1052736"/>
            <a:ext cx="12161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Сергей\Рабочий стол\Рисунки из интернета\Новая папкКартинки\sovik_na_say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908720"/>
            <a:ext cx="1309943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2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Фёдор Иванович Тютчев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374173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57688" y="1714500"/>
            <a:ext cx="4643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1803 г. – 1873 г.</a:t>
            </a:r>
          </a:p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дипломат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публицист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член-корреспондент Петербургской АН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50" y="500063"/>
            <a:ext cx="55721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Родился 23 ноября (1803 г.) в усадьбе </a:t>
            </a:r>
            <a:r>
              <a:rPr lang="ru-RU" sz="3200" b="1" dirty="0" err="1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Овстуг</a:t>
            </a:r>
            <a:r>
              <a:rPr lang="ru-RU" sz="3200" b="1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 Орловской губернии в стародворянской семье. </a:t>
            </a:r>
          </a:p>
          <a:p>
            <a:r>
              <a:rPr lang="ru-RU" sz="3200" b="1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Раннее детство Тютчева протекало в </a:t>
            </a:r>
            <a:r>
              <a:rPr lang="ru-RU" sz="3200" b="1" dirty="0" err="1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Овстуге</a:t>
            </a:r>
            <a:r>
              <a:rPr lang="ru-RU" sz="3200" b="1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. Мальчик жил в мире фантазии. Для него словно не существовало грани между мечтой и реальной действительностью.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620688"/>
            <a:ext cx="2623840" cy="26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b="4256"/>
          <a:stretch>
            <a:fillRect/>
          </a:stretch>
        </p:blipFill>
        <p:spPr bwMode="auto">
          <a:xfrm>
            <a:off x="6029742" y="3706483"/>
            <a:ext cx="2682521" cy="22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521493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Первоначальное образование Феденька Тютчев получил дома. Он обучался истории, географии, арифметике, русскому и иностранным языкам — французскому, немецкому и латинскому. В возрасте 16 лет поступил  в Московский университет. </a:t>
            </a:r>
          </a:p>
          <a:p>
            <a:r>
              <a:rPr lang="ru-RU" sz="2000" b="1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В том же году (1819) опубликовано его первое стихотворение Поэзия Тютчева насчитывает немногим более 400 стихотворений. Одной из самых распространенных тематик  в творчестве поэта – природа</a:t>
            </a:r>
          </a:p>
          <a:p>
            <a:endParaRPr lang="ru-RU" sz="3600" b="1" dirty="0">
              <a:solidFill>
                <a:srgbClr val="865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Тютчев. Портрет работы неизвестного худож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357563"/>
            <a:ext cx="254158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71500"/>
            <a:ext cx="19050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Метафора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algn="ctr">
              <a:buNone/>
              <a:defRPr/>
            </a:pPr>
            <a:r>
              <a:rPr lang="ru-RU" sz="2800" b="1" dirty="0">
                <a:solidFill>
                  <a:srgbClr val="0070C0"/>
                </a:solidFill>
              </a:rPr>
              <a:t>красочные, образные определения, чаще всего выраженные прилагательными. </a:t>
            </a:r>
          </a:p>
          <a:p>
            <a:pPr marL="609600" indent="-609600">
              <a:buNone/>
              <a:defRPr/>
            </a:pPr>
            <a:r>
              <a:rPr lang="ru-RU" i="1" u="sng" dirty="0"/>
              <a:t>Примеры:</a:t>
            </a:r>
            <a:endParaRPr lang="ru-RU" i="1" dirty="0"/>
          </a:p>
          <a:p>
            <a:pPr marL="609600" indent="-609600">
              <a:buNone/>
              <a:defRPr/>
            </a:pPr>
            <a:r>
              <a:rPr lang="ru-RU" b="1" i="1" dirty="0">
                <a:solidFill>
                  <a:srgbClr val="0070C0"/>
                </a:solidFill>
              </a:rPr>
              <a:t>Статные</a:t>
            </a:r>
            <a:r>
              <a:rPr lang="ru-RU" i="1" dirty="0"/>
              <a:t> </a:t>
            </a:r>
            <a:r>
              <a:rPr lang="ru-RU" dirty="0"/>
              <a:t>осины высоко лепечут над вами;</a:t>
            </a:r>
          </a:p>
          <a:p>
            <a:pPr marL="609600" indent="-609600">
              <a:buNone/>
              <a:defRPr/>
            </a:pPr>
            <a:r>
              <a:rPr lang="ru-RU" b="1" i="1" dirty="0">
                <a:solidFill>
                  <a:srgbClr val="0070C0"/>
                </a:solidFill>
              </a:rPr>
              <a:t>Длинные, висячие </a:t>
            </a:r>
            <a:r>
              <a:rPr lang="ru-RU" dirty="0"/>
              <a:t>ветки берез едва шевелятся, </a:t>
            </a:r>
            <a:r>
              <a:rPr lang="ru-RU" b="1" i="1" dirty="0">
                <a:solidFill>
                  <a:srgbClr val="0070C0"/>
                </a:solidFill>
              </a:rPr>
              <a:t>могучий</a:t>
            </a:r>
            <a:r>
              <a:rPr lang="ru-RU" dirty="0"/>
              <a:t> дуб стоит… (</a:t>
            </a:r>
            <a:r>
              <a:rPr lang="ru-RU" dirty="0" err="1"/>
              <a:t>И.С.Тургенев</a:t>
            </a:r>
            <a:r>
              <a:rPr lang="ru-RU" dirty="0"/>
              <a:t>)</a:t>
            </a:r>
          </a:p>
          <a:p>
            <a:pPr marL="609600" indent="-609600">
              <a:buNone/>
              <a:defRPr/>
            </a:pPr>
            <a:r>
              <a:rPr lang="ru-RU" dirty="0"/>
              <a:t>Воздух </a:t>
            </a:r>
            <a:r>
              <a:rPr lang="ru-RU" b="1" i="1" dirty="0">
                <a:solidFill>
                  <a:srgbClr val="0070C0"/>
                </a:solidFill>
              </a:rPr>
              <a:t>чист и свеж</a:t>
            </a:r>
            <a:r>
              <a:rPr lang="ru-RU" b="1" dirty="0"/>
              <a:t>, </a:t>
            </a:r>
            <a:r>
              <a:rPr lang="ru-RU" dirty="0"/>
              <a:t>как поцелуй ребенка (</a:t>
            </a:r>
            <a:r>
              <a:rPr lang="ru-RU" dirty="0" err="1"/>
              <a:t>М.Ю.Лермонтов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rgbClr val="00FFFF"/>
                </a:solidFill>
              </a:rPr>
              <a:t>употребление слова в переносном значении на основе сходства двух предметов или явлений </a:t>
            </a:r>
            <a:r>
              <a:rPr lang="ru-RU" sz="2000" dirty="0">
                <a:solidFill>
                  <a:srgbClr val="00FFFF"/>
                </a:solidFill>
              </a:rPr>
              <a:t>(другими словами – </a:t>
            </a:r>
            <a:r>
              <a:rPr lang="ru-RU" sz="2000" b="1" dirty="0">
                <a:solidFill>
                  <a:srgbClr val="00FFFF"/>
                </a:solidFill>
              </a:rPr>
              <a:t>неназванное сравнение)</a:t>
            </a:r>
            <a:r>
              <a:rPr lang="ru-RU" sz="2800" dirty="0"/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u="sng" dirty="0"/>
              <a:t>Сходство может проявляться: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99FF33"/>
                </a:solidFill>
              </a:rPr>
              <a:t>По форме</a:t>
            </a:r>
            <a:r>
              <a:rPr lang="ru-RU" dirty="0"/>
              <a:t> (кольцо на руке – кольцо дыма);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99FF33"/>
                </a:solidFill>
              </a:rPr>
              <a:t>По цвету</a:t>
            </a:r>
            <a:r>
              <a:rPr lang="ru-RU" dirty="0"/>
              <a:t> (золотой медальон – золотые кудри);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99FF33"/>
                </a:solidFill>
              </a:rPr>
              <a:t>По впечатлению</a:t>
            </a:r>
            <a:r>
              <a:rPr lang="ru-RU" dirty="0"/>
              <a:t> (черное покрывало – черные мысли)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99FF33"/>
                </a:solidFill>
              </a:rPr>
              <a:t>По расположению предметов</a:t>
            </a:r>
            <a:r>
              <a:rPr lang="ru-RU" dirty="0"/>
              <a:t> (хвост животного – хвост кометы)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99FF33"/>
                </a:solidFill>
              </a:rPr>
              <a:t>По</a:t>
            </a:r>
            <a:r>
              <a:rPr lang="ru-RU" dirty="0"/>
              <a:t> </a:t>
            </a:r>
            <a:r>
              <a:rPr lang="ru-RU" dirty="0">
                <a:solidFill>
                  <a:srgbClr val="99FF33"/>
                </a:solidFill>
              </a:rPr>
              <a:t>другим признакам…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14414" y="332656"/>
            <a:ext cx="7572399" cy="31683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Умер  Федор Иванович в Царском Селе </a:t>
            </a:r>
            <a:b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15 июня 1873 года,</a:t>
            </a:r>
            <a:b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 похоронен на Новодевичьем кладбище </a:t>
            </a:r>
            <a:b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в Петербурге</a:t>
            </a:r>
            <a:r>
              <a:rPr lang="ru-RU" sz="2800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800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поэту в </a:t>
            </a:r>
            <a:r>
              <a:rPr lang="ru-RU" sz="2800" dirty="0" err="1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Овстуге</a:t>
            </a:r>
            <a:r>
              <a:rPr lang="ru-RU" sz="2800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dirty="0" smtClean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dirty="0">
                <a:solidFill>
                  <a:srgbClr val="86534A"/>
                </a:solidFill>
                <a:latin typeface="Times New Roman" pitchFamily="18" charset="0"/>
                <a:cs typeface="Times New Roman" pitchFamily="18" charset="0"/>
              </a:rPr>
              <a:t>в Брянске</a:t>
            </a:r>
            <a:endParaRPr lang="ru-RU" sz="2800" dirty="0" smtClean="0">
              <a:solidFill>
                <a:srgbClr val="865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573016"/>
            <a:ext cx="1528147" cy="20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1549911" cy="20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291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Урок литературного чтения</vt:lpstr>
      <vt:lpstr>Презентация PowerPoint</vt:lpstr>
      <vt:lpstr>Фёдор Иванович Тютчев</vt:lpstr>
      <vt:lpstr>Презентация PowerPoint</vt:lpstr>
      <vt:lpstr>Презентация PowerPoint</vt:lpstr>
      <vt:lpstr>Презентация PowerPoint</vt:lpstr>
      <vt:lpstr>Умер  Федор Иванович в Царском Селе  15 июня 1873 года,  похоронен на Новодевичьем кладбище  в Петербурге.                                                     Памятник поэту в Овстуге                                            Памятник в Брянске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Сергей</dc:creator>
  <cp:lastModifiedBy>Сергей</cp:lastModifiedBy>
  <cp:revision>16</cp:revision>
  <dcterms:created xsi:type="dcterms:W3CDTF">2011-10-23T01:06:16Z</dcterms:created>
  <dcterms:modified xsi:type="dcterms:W3CDTF">2014-12-18T13:57:41Z</dcterms:modified>
</cp:coreProperties>
</file>