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5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11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92494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26002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2418-80A1-4BF2-96F4-40796941A8DC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B213-2B3E-46D7-B10B-D912B08EA70E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18" descr="0_5c07d_ba895b67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797152"/>
            <a:ext cx="2016224" cy="169362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er\Desktop\Рисунок3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39552" y="548680"/>
            <a:ext cx="8027987" cy="5722937"/>
          </a:xfrm>
          <a:prstGeom prst="rect">
            <a:avLst/>
          </a:prstGeom>
          <a:solidFill>
            <a:schemeClr val="bg2">
              <a:lumMod val="50000"/>
              <a:alpha val="96000"/>
            </a:schemeClr>
          </a:solidFill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2418-80A1-4BF2-96F4-40796941A8DC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B213-2B3E-46D7-B10B-D912B08EA70E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18" descr="0_5c07d_ba895b67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265756">
            <a:off x="7500657" y="5363085"/>
            <a:ext cx="1258311" cy="105698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55679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rgbClr val="26002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2418-80A1-4BF2-96F4-40796941A8DC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B213-2B3E-46D7-B10B-D912B08EA70E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18" descr="0_5c07d_ba895b67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265756">
            <a:off x="6811528" y="4462455"/>
            <a:ext cx="2151291" cy="180708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Рисунок3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39552" y="548680"/>
            <a:ext cx="8027987" cy="5722937"/>
          </a:xfrm>
          <a:prstGeom prst="rect">
            <a:avLst/>
          </a:prstGeom>
          <a:solidFill>
            <a:schemeClr val="bg2">
              <a:lumMod val="50000"/>
              <a:alpha val="96000"/>
            </a:schemeClr>
          </a:solidFill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2418-80A1-4BF2-96F4-40796941A8DC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B213-2B3E-46D7-B10B-D912B08EA70E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Picture 18" descr="0_5c07d_ba895b67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265756">
            <a:off x="7500657" y="5363085"/>
            <a:ext cx="1258311" cy="105698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2418-80A1-4BF2-96F4-40796941A8DC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B213-2B3E-46D7-B10B-D912B08EA70E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Picture 18" descr="0_5c07d_ba895b67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265756">
            <a:off x="7300776" y="4862222"/>
            <a:ext cx="1598817" cy="134300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2418-80A1-4BF2-96F4-40796941A8DC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B213-2B3E-46D7-B10B-D912B08EA70E}" type="slidenum">
              <a:rPr lang="ru-RU" smtClean="0"/>
              <a:t>‹#›</a:t>
            </a:fld>
            <a:endParaRPr lang="ru-RU"/>
          </a:p>
        </p:txBody>
      </p:sp>
      <p:pic>
        <p:nvPicPr>
          <p:cNvPr id="5" name="Picture 18" descr="0_5c07d_ba895b67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265756">
            <a:off x="6811528" y="4462455"/>
            <a:ext cx="2151291" cy="1807084"/>
          </a:xfrm>
          <a:prstGeom prst="rect">
            <a:avLst/>
          </a:prstGeom>
          <a:noFill/>
        </p:spPr>
      </p:pic>
      <p:pic>
        <p:nvPicPr>
          <p:cNvPr id="6" name="Picture 18" descr="0_5c07d_ba895b67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759018">
            <a:off x="6228436" y="5434008"/>
            <a:ext cx="1497409" cy="125782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img-fotki.yandex.ru/get/9761/39663434.514/0_96597_9e7a0d0d_XL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39552" y="548680"/>
            <a:ext cx="7992888" cy="5760640"/>
          </a:xfrm>
          <a:prstGeom prst="rect">
            <a:avLst/>
          </a:prstGeom>
          <a:solidFill>
            <a:schemeClr val="accent3">
              <a:lumMod val="60000"/>
              <a:lumOff val="4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992888" cy="868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600200"/>
            <a:ext cx="7992888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E2418-80A1-4BF2-96F4-40796941A8DC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0B213-2B3E-46D7-B10B-D912B08EA70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 cap="none" spc="0">
          <a:ln w="12700">
            <a:solidFill>
              <a:srgbClr val="660066"/>
            </a:solidFill>
            <a:prstDash val="solid"/>
          </a:ln>
          <a:solidFill>
            <a:schemeClr val="bg2">
              <a:tint val="85000"/>
              <a:satMod val="155000"/>
            </a:schemeClr>
          </a:solidFill>
          <a:effectLst>
            <a:outerShdw blurRad="41275" dist="20320" dir="18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fotki.yandex.ru/users/nata-komiati/album/153210" TargetMode="External"/><Relationship Id="rId2" Type="http://schemas.openxmlformats.org/officeDocument/2006/relationships/hyperlink" Target="http://www.liveinternet.ru/users/tapioka/rubric/4303541/comment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imer.od.ua/wp-content/uploads/2011/12/balmont-xxxx1892-lg.jpg%20-%20&#1050;.&#1044;.&#1041;&#1072;&#1083;&#1100;&#1084;&#1086;&#1085;&#1090;" TargetMode="External"/><Relationship Id="rId5" Type="http://schemas.openxmlformats.org/officeDocument/2006/relationships/hyperlink" Target="http://img0.liveinternet.ru/images/attach/c/7/98/725/98725222_5163870_1318257194_ivan_bunin_1_.jpg" TargetMode="External"/><Relationship Id="rId4" Type="http://schemas.openxmlformats.org/officeDocument/2006/relationships/hyperlink" Target="http://2mir-istorii.ru/uploads/posts/2014-01/1390455003_2176_1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Братья по перу: нобелевские лауреаты от России - Look At Me - Посты - поток &quot;Книги&quot;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204" y="3976830"/>
            <a:ext cx="1357006" cy="197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Книга Некрасов Николай Алексеевич - Собрание произведений для детей скачать бесплатно. Скачать Некрасов Николай Алексеевич - Соб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84417">
            <a:off x="1095089" y="3085556"/>
            <a:ext cx="1317625" cy="175196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«Поэтическая тетрадь 2»</a:t>
            </a:r>
            <a:endParaRPr lang="ru-RU" dirty="0"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Оценка достижений. Тест. 3 класс</a:t>
            </a:r>
          </a:p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Школа России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28207" y="4077072"/>
            <a:ext cx="22023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Учитель: Хомяк Н.А.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МБОУ «НОСШ №1»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ХМАО-Югра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7" name="Рисунок 6" descr="432px-Balm1892 :: Из истории портретной фотографии :: YuliaSch :: Галерея альбомов фотографий Foto.ru, частные фото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13085">
            <a:off x="6516216" y="3497850"/>
            <a:ext cx="1399917" cy="17384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634397"/>
            <a:ext cx="668606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9.В  каком  стихотворении поэт </a:t>
            </a:r>
          </a:p>
          <a:p>
            <a:r>
              <a:rPr lang="ru-RU" sz="3200" b="1" dirty="0" smtClean="0"/>
              <a:t> вспоминает, как он гулял по бору,</a:t>
            </a:r>
          </a:p>
          <a:p>
            <a:r>
              <a:rPr lang="ru-RU" sz="3200" b="1" dirty="0" smtClean="0"/>
              <a:t>когда ему было «только десять лет»</a:t>
            </a:r>
            <a:endParaRPr lang="ru-RU" sz="32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628671"/>
              </p:ext>
            </p:extLst>
          </p:nvPr>
        </p:nvGraphicFramePr>
        <p:xfrm>
          <a:off x="899592" y="2492896"/>
          <a:ext cx="6792614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261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</a:rPr>
                        <a:t>К.Д. Бальмонт «Золотое  слово»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2. </a:t>
                      </a:r>
                      <a:r>
                        <a:rPr lang="ru-RU" sz="3200" b="1" dirty="0" smtClean="0"/>
                        <a:t>И.А. Бунин  «Детство»</a:t>
                      </a:r>
                      <a:endParaRPr lang="ru-RU" sz="32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/>
                        <a:t>3. </a:t>
                      </a:r>
                      <a:r>
                        <a:rPr lang="ru-RU" sz="3200" b="1" dirty="0" smtClean="0"/>
                        <a:t>И.А. Бунин  «Густой  зелёный  ельник</a:t>
                      </a:r>
                      <a:r>
                        <a:rPr lang="ru-RU" sz="3200" b="1" baseline="0" dirty="0" smtClean="0"/>
                        <a:t>  у  дороги»</a:t>
                      </a:r>
                      <a:endParaRPr lang="ru-RU" sz="32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4. </a:t>
                      </a:r>
                      <a:r>
                        <a:rPr lang="ru-RU" sz="3200" b="1" dirty="0" smtClean="0"/>
                        <a:t>Н.А. Некрасов  «Не  ветер  бушует над бором»</a:t>
                      </a:r>
                      <a:endParaRPr lang="ru-RU" sz="32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18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654838"/>
            <a:ext cx="606204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10.Какие  строчки  принадлежат </a:t>
            </a:r>
          </a:p>
          <a:p>
            <a:r>
              <a:rPr lang="ru-RU" sz="3200" b="1" dirty="0" smtClean="0"/>
              <a:t> Н.А. Некрасову?</a:t>
            </a:r>
            <a:endParaRPr lang="ru-RU" sz="32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183991"/>
              </p:ext>
            </p:extLst>
          </p:nvPr>
        </p:nvGraphicFramePr>
        <p:xfrm>
          <a:off x="899592" y="1988840"/>
          <a:ext cx="7776864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</a:tblGrid>
              <a:tr h="370840">
                <a:tc>
                  <a:txBody>
                    <a:bodyPr/>
                    <a:lstStyle/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</a:rPr>
                        <a:t>«Пушисты ли сосен вершины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</a:rPr>
                        <a:t>        Красив ли узор на дубах?»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2. </a:t>
                      </a:r>
                      <a:r>
                        <a:rPr lang="ru-RU" sz="3200" b="1" dirty="0" smtClean="0"/>
                        <a:t>«Солнце   золотится. Лютик – золотой.</a:t>
                      </a:r>
                    </a:p>
                    <a:p>
                      <a:r>
                        <a:rPr lang="ru-RU" sz="3200" b="1" dirty="0" smtClean="0"/>
                        <a:t>     Речка серебрится и шалит водой»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/>
                        <a:t>3. </a:t>
                      </a:r>
                      <a:r>
                        <a:rPr lang="ru-RU" sz="3200" b="1" dirty="0" smtClean="0"/>
                        <a:t>«Я  зацепился  багром  за  сучок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/>
                        <a:t>     И за  собою  бревно поволок».</a:t>
                      </a:r>
                      <a:endParaRPr lang="ru-RU" sz="32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4. </a:t>
                      </a:r>
                      <a:r>
                        <a:rPr lang="ru-RU" sz="3200" b="1" dirty="0" smtClean="0"/>
                        <a:t>«Веет от них  красотою стыдливою,</a:t>
                      </a:r>
                    </a:p>
                    <a:p>
                      <a:r>
                        <a:rPr lang="ru-RU" sz="3200" b="1" dirty="0" smtClean="0"/>
                        <a:t>Сердцу</a:t>
                      </a:r>
                      <a:r>
                        <a:rPr lang="ru-RU" sz="3200" b="1" baseline="0" dirty="0" smtClean="0"/>
                        <a:t> и взору родные они».</a:t>
                      </a:r>
                      <a:endParaRPr lang="ru-RU" sz="32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0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654838"/>
            <a:ext cx="67435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11.Узнайте произведение по рифме.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8294" y="1745575"/>
            <a:ext cx="73059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Тропинок – остинок,    скрёб – на сугроб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902678"/>
              </p:ext>
            </p:extLst>
          </p:nvPr>
        </p:nvGraphicFramePr>
        <p:xfrm>
          <a:off x="899592" y="2492896"/>
          <a:ext cx="6792614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261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</a:rPr>
                        <a:t>«Полевые  цветы»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/>
                        <a:t>2. </a:t>
                      </a:r>
                      <a:r>
                        <a:rPr lang="ru-RU" sz="3200" b="1" dirty="0" smtClean="0"/>
                        <a:t>«Густой  зелёный  ельник</a:t>
                      </a:r>
                      <a:r>
                        <a:rPr lang="ru-RU" sz="3200" b="1" baseline="0" dirty="0" smtClean="0"/>
                        <a:t>  у  дороги»</a:t>
                      </a:r>
                      <a:endParaRPr lang="ru-RU" sz="3200" b="1" dirty="0" smtClean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3. </a:t>
                      </a:r>
                      <a:r>
                        <a:rPr lang="ru-RU" sz="3200" b="1" dirty="0" smtClean="0"/>
                        <a:t>«Детство»</a:t>
                      </a:r>
                      <a:endParaRPr lang="ru-RU" sz="32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/>
                        <a:t>4. 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</a:rPr>
                        <a:t>«Золотое  слово»</a:t>
                      </a:r>
                      <a:endParaRPr lang="ru-RU" sz="3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034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5" descr="значки - думаю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844" y="332656"/>
            <a:ext cx="799852" cy="784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 txBox="1">
            <a:spLocks/>
          </p:cNvSpPr>
          <p:nvPr/>
        </p:nvSpPr>
        <p:spPr>
          <a:xfrm>
            <a:off x="539552" y="476672"/>
            <a:ext cx="7992888" cy="94096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5400" b="1" kern="1200" cap="none" spc="0">
                <a:ln w="12700">
                  <a:solidFill>
                    <a:srgbClr val="660066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/>
              <a:t>Проверим результат</a:t>
            </a:r>
            <a:endParaRPr lang="ru-RU" sz="4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859812"/>
              </p:ext>
            </p:extLst>
          </p:nvPr>
        </p:nvGraphicFramePr>
        <p:xfrm>
          <a:off x="1410496" y="1303404"/>
          <a:ext cx="3528392" cy="4923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633"/>
                <a:gridCol w="1192831"/>
                <a:gridCol w="1902928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ru-RU" sz="2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ответ</a:t>
                      </a:r>
                      <a:endParaRPr lang="ru-RU" sz="2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+ или -</a:t>
                      </a:r>
                      <a:endParaRPr lang="ru-RU" sz="2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ru-RU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ru-RU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ru-RU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ru-RU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ru-RU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ru-RU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1, 3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ru-RU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48064" y="1417638"/>
            <a:ext cx="31257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10 – </a:t>
            </a:r>
            <a:r>
              <a:rPr lang="ru-RU" sz="2400" b="1" dirty="0" smtClean="0"/>
              <a:t>12баллов</a:t>
            </a:r>
            <a:endParaRPr lang="ru-RU" sz="2400" b="1" dirty="0" smtClean="0"/>
          </a:p>
          <a:p>
            <a:r>
              <a:rPr lang="ru-RU" sz="2400" b="1" dirty="0" smtClean="0"/>
              <a:t> результатом доволен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148064" y="2564903"/>
            <a:ext cx="28568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8 – 9 баллов</a:t>
            </a:r>
          </a:p>
          <a:p>
            <a:r>
              <a:rPr lang="ru-RU" sz="2400" b="1" dirty="0" smtClean="0"/>
              <a:t> неплохо, но </a:t>
            </a:r>
            <a:r>
              <a:rPr lang="ru-RU" sz="2400" b="1" dirty="0" smtClean="0"/>
              <a:t>можно</a:t>
            </a:r>
          </a:p>
          <a:p>
            <a:r>
              <a:rPr lang="ru-RU" sz="2400" b="1" dirty="0" smtClean="0"/>
              <a:t> </a:t>
            </a:r>
            <a:r>
              <a:rPr lang="ru-RU" sz="2400" b="1" dirty="0" smtClean="0"/>
              <a:t>лучше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13095" y="3933056"/>
            <a:ext cx="36675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7 баллов и меньше</a:t>
            </a:r>
          </a:p>
          <a:p>
            <a:r>
              <a:rPr lang="ru-RU" sz="2400" b="1" dirty="0" smtClean="0"/>
              <a:t> результатом  не доволен,</a:t>
            </a:r>
          </a:p>
          <a:p>
            <a:r>
              <a:rPr lang="ru-RU" sz="2400" b="1" dirty="0" smtClean="0"/>
              <a:t>надо поработать.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3891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Интернет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>
                <a:hlinkClick r:id="rId2"/>
              </a:rPr>
              <a:t>http://www.liveinternet.ru/users/tapioka/rubric/4303541/comments</a:t>
            </a:r>
            <a:endParaRPr lang="ru-RU" sz="1200" dirty="0" smtClean="0"/>
          </a:p>
          <a:p>
            <a:r>
              <a:rPr lang="en-US" sz="1200" dirty="0" smtClean="0">
                <a:hlinkClick r:id="rId3"/>
              </a:rPr>
              <a:t>http://fotki.yandex.ru/users/nata-komiati/album/153210</a:t>
            </a:r>
            <a:endParaRPr lang="ru-RU" sz="1200" dirty="0" smtClean="0"/>
          </a:p>
          <a:p>
            <a:r>
              <a:rPr lang="en-US" sz="1200" dirty="0" smtClean="0">
                <a:hlinkClick r:id="rId4"/>
              </a:rPr>
              <a:t>http://2mir-istorii.ru/uploads/posts/2014-01/1390455003_2176_1.jpg</a:t>
            </a:r>
            <a:r>
              <a:rPr lang="ru-RU" sz="1200" dirty="0" smtClean="0"/>
              <a:t>     </a:t>
            </a:r>
            <a:r>
              <a:rPr lang="ru-RU" sz="1200" dirty="0" err="1" smtClean="0"/>
              <a:t>Н.А.Некрасов</a:t>
            </a:r>
            <a:endParaRPr lang="ru-RU" sz="1200" dirty="0" smtClean="0"/>
          </a:p>
          <a:p>
            <a:r>
              <a:rPr lang="en-US" sz="1200" dirty="0">
                <a:hlinkClick r:id="rId5"/>
              </a:rPr>
              <a:t>http://img0.liveinternet.ru/images/attach/c/7/98/725/98725222_5163870_1318257194_ivan_bunin_1_.</a:t>
            </a:r>
            <a:r>
              <a:rPr lang="en-US" sz="1200" dirty="0" smtClean="0">
                <a:hlinkClick r:id="rId5"/>
              </a:rPr>
              <a:t>jpg</a:t>
            </a:r>
            <a:r>
              <a:rPr lang="ru-RU" sz="1200" dirty="0" smtClean="0"/>
              <a:t> </a:t>
            </a:r>
            <a:r>
              <a:rPr lang="ru-RU" sz="1200" dirty="0" err="1" smtClean="0"/>
              <a:t>И.А.Бунин</a:t>
            </a:r>
            <a:endParaRPr lang="ru-RU" sz="1200" dirty="0" smtClean="0"/>
          </a:p>
          <a:p>
            <a:r>
              <a:rPr lang="en-US" sz="1200" dirty="0">
                <a:hlinkClick r:id="rId6"/>
              </a:rPr>
              <a:t>http://</a:t>
            </a:r>
            <a:r>
              <a:rPr lang="en-US" sz="1200" dirty="0" smtClean="0">
                <a:hlinkClick r:id="rId6"/>
              </a:rPr>
              <a:t>timer.od.ua/wp-content/uploads/2011/12/balmont-xxxx1892-lg.jpg</a:t>
            </a:r>
            <a:r>
              <a:rPr lang="ru-RU" sz="1200" dirty="0" smtClean="0">
                <a:hlinkClick r:id="rId6"/>
              </a:rPr>
              <a:t> - </a:t>
            </a:r>
            <a:r>
              <a:rPr lang="ru-RU" sz="1200" dirty="0" err="1" smtClean="0">
                <a:hlinkClick r:id="rId6"/>
              </a:rPr>
              <a:t>К.Д.Бальмонт</a:t>
            </a:r>
            <a:endParaRPr lang="ru-RU" sz="1200" dirty="0" smtClean="0"/>
          </a:p>
          <a:p>
            <a:endParaRPr lang="ru-RU" sz="1200" dirty="0"/>
          </a:p>
          <a:p>
            <a:r>
              <a:rPr lang="ru-RU" sz="1200" dirty="0"/>
              <a:t>Материалы для тестов </a:t>
            </a:r>
            <a:r>
              <a:rPr lang="ru-RU" sz="1200" dirty="0" err="1"/>
              <a:t>КИМы</a:t>
            </a:r>
            <a:r>
              <a:rPr lang="ru-RU" sz="1200" dirty="0"/>
              <a:t> для учащихся 3 классов</a:t>
            </a:r>
          </a:p>
          <a:p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        Подготовила учитель </a:t>
            </a:r>
            <a:r>
              <a:rPr lang="ru-RU" sz="1200" dirty="0" smtClean="0"/>
              <a:t>русского языка и литературы  </a:t>
            </a:r>
            <a:r>
              <a:rPr lang="ru-RU" sz="1200" dirty="0" smtClean="0"/>
              <a:t>ГУ </a:t>
            </a:r>
            <a:r>
              <a:rPr lang="ru-RU" sz="1200" dirty="0" smtClean="0"/>
              <a:t>«Мичуринская средняя школа</a:t>
            </a:r>
            <a:r>
              <a:rPr lang="ru-RU" sz="1200" dirty="0" smtClean="0"/>
              <a:t>» </a:t>
            </a:r>
          </a:p>
          <a:p>
            <a:pPr>
              <a:buNone/>
            </a:pPr>
            <a:r>
              <a:rPr lang="ru-RU" sz="1200" dirty="0" smtClean="0"/>
              <a:t>       Тихонова </a:t>
            </a:r>
            <a:r>
              <a:rPr lang="ru-RU" sz="1200" dirty="0" smtClean="0"/>
              <a:t>Надежда Андреевна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5" descr="значки - думаю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36712"/>
            <a:ext cx="1015876" cy="995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Оценка достижений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5616" y="1700808"/>
            <a:ext cx="67440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/>
            </a:pPr>
            <a:r>
              <a:rPr lang="ru-RU" sz="3600" b="1" dirty="0" smtClean="0">
                <a:solidFill>
                  <a:srgbClr val="0E1107"/>
                </a:solidFill>
              </a:rPr>
              <a:t>Найди  лишнюю фамилию </a:t>
            </a:r>
          </a:p>
          <a:p>
            <a:r>
              <a:rPr lang="ru-RU" sz="3600" b="1" dirty="0" smtClean="0">
                <a:solidFill>
                  <a:srgbClr val="0E1107"/>
                </a:solidFill>
              </a:rPr>
              <a:t>среди перечисленных фамилий.</a:t>
            </a:r>
            <a:endParaRPr lang="ru-RU" sz="3600" b="1" dirty="0">
              <a:solidFill>
                <a:srgbClr val="0E1107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719309"/>
              </p:ext>
            </p:extLst>
          </p:nvPr>
        </p:nvGraphicFramePr>
        <p:xfrm>
          <a:off x="1115616" y="3501008"/>
          <a:ext cx="695844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386209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Н.А. Некрасов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3. 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А.А. Фет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</a:rPr>
                        <a:t>И.А. Бунин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4. 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К.Д. Бальмонт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66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692696"/>
            <a:ext cx="65408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2.Какое стихотворение написал</a:t>
            </a:r>
          </a:p>
          <a:p>
            <a:r>
              <a:rPr lang="ru-RU" sz="3600" b="1" dirty="0" smtClean="0"/>
              <a:t> И.А. Бунин?</a:t>
            </a:r>
            <a:endParaRPr lang="ru-RU" sz="36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848771"/>
              </p:ext>
            </p:extLst>
          </p:nvPr>
        </p:nvGraphicFramePr>
        <p:xfrm>
          <a:off x="917716" y="2708920"/>
          <a:ext cx="6792614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261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</a:rPr>
                        <a:t>«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Не  ветер  бушует  над  бором»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2. </a:t>
                      </a:r>
                      <a:r>
                        <a:rPr lang="ru-RU" sz="3200" b="1" dirty="0" smtClean="0"/>
                        <a:t>«Детство»</a:t>
                      </a:r>
                      <a:endParaRPr lang="ru-RU" sz="32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3. </a:t>
                      </a:r>
                      <a:r>
                        <a:rPr lang="ru-RU" sz="3200" b="1" dirty="0" smtClean="0"/>
                        <a:t>«Дедушка</a:t>
                      </a:r>
                      <a:r>
                        <a:rPr lang="ru-RU" sz="3200" b="1" baseline="0" dirty="0" smtClean="0"/>
                        <a:t> </a:t>
                      </a:r>
                      <a:r>
                        <a:rPr lang="ru-RU" sz="3200" b="1" baseline="0" dirty="0" err="1" smtClean="0"/>
                        <a:t>Мазай</a:t>
                      </a:r>
                      <a:r>
                        <a:rPr lang="ru-RU" sz="3200" b="1" baseline="0" dirty="0" smtClean="0"/>
                        <a:t> и зайцы</a:t>
                      </a:r>
                      <a:r>
                        <a:rPr lang="ru-RU" sz="3200" b="1" dirty="0" smtClean="0"/>
                        <a:t>»</a:t>
                      </a:r>
                      <a:endParaRPr lang="ru-RU" sz="32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4. </a:t>
                      </a:r>
                      <a:r>
                        <a:rPr lang="ru-RU" sz="3200" b="1" dirty="0" smtClean="0"/>
                        <a:t>«Золотое слово»</a:t>
                      </a:r>
                      <a:endParaRPr lang="ru-RU" sz="32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116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93061"/>
            <a:ext cx="78307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3.Узнай произведение по его строчке.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475656" y="1668960"/>
            <a:ext cx="68813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«Трещат  по  замерзлой  воде…»</a:t>
            </a: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362233"/>
              </p:ext>
            </p:extLst>
          </p:nvPr>
        </p:nvGraphicFramePr>
        <p:xfrm>
          <a:off x="917716" y="2708920"/>
          <a:ext cx="6792614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261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</a:rPr>
                        <a:t>«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Не  ветер  бушует  над  бором»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2. </a:t>
                      </a:r>
                      <a:r>
                        <a:rPr lang="ru-RU" sz="3200" b="1" dirty="0" smtClean="0"/>
                        <a:t>«Дедушка</a:t>
                      </a:r>
                      <a:r>
                        <a:rPr lang="ru-RU" sz="3200" b="1" baseline="0" dirty="0" smtClean="0"/>
                        <a:t> </a:t>
                      </a:r>
                      <a:r>
                        <a:rPr lang="ru-RU" sz="3200" b="1" baseline="0" dirty="0" err="1" smtClean="0"/>
                        <a:t>Мазай</a:t>
                      </a:r>
                      <a:r>
                        <a:rPr lang="ru-RU" sz="3200" b="1" baseline="0" dirty="0" smtClean="0"/>
                        <a:t> и зайцы</a:t>
                      </a:r>
                      <a:r>
                        <a:rPr lang="ru-RU" sz="3200" b="1" dirty="0" smtClean="0"/>
                        <a:t>»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32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/>
                        <a:t>3. </a:t>
                      </a:r>
                      <a:r>
                        <a:rPr lang="ru-RU" sz="3200" b="1" dirty="0" smtClean="0"/>
                        <a:t>«Золотое  слово» </a:t>
                      </a:r>
                      <a:endParaRPr lang="ru-RU" sz="32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4. </a:t>
                      </a:r>
                      <a:r>
                        <a:rPr lang="ru-RU" sz="3200" b="1" dirty="0" smtClean="0"/>
                        <a:t>«Полевые  цветы»</a:t>
                      </a:r>
                      <a:endParaRPr lang="ru-RU" sz="32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068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93061"/>
            <a:ext cx="65453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4.Какое из приведённых </a:t>
            </a:r>
          </a:p>
          <a:p>
            <a:r>
              <a:rPr lang="ru-RU" sz="3200" b="1" dirty="0" smtClean="0"/>
              <a:t>произведений  описывает явление </a:t>
            </a:r>
          </a:p>
          <a:p>
            <a:r>
              <a:rPr lang="ru-RU" sz="3200" b="1" dirty="0" smtClean="0"/>
              <a:t>природы-половодье.</a:t>
            </a:r>
            <a:endParaRPr lang="ru-RU" sz="32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463721"/>
              </p:ext>
            </p:extLst>
          </p:nvPr>
        </p:nvGraphicFramePr>
        <p:xfrm>
          <a:off x="755576" y="2780928"/>
          <a:ext cx="7416824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672408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«Полевые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цветы»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3. 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«Дедушка </a:t>
                      </a:r>
                      <a:r>
                        <a:rPr lang="ru-RU" sz="3200" b="1" dirty="0" err="1" smtClean="0">
                          <a:solidFill>
                            <a:schemeClr val="tx1"/>
                          </a:solidFill>
                        </a:rPr>
                        <a:t>Мазай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 и зайцы»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</a:rPr>
                        <a:t>«Детство»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4. 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«Золотое  слово»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984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965056"/>
            <a:ext cx="46549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5.Как зовут Бунина?</a:t>
            </a:r>
            <a:endParaRPr lang="ru-RU" sz="4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51102"/>
              </p:ext>
            </p:extLst>
          </p:nvPr>
        </p:nvGraphicFramePr>
        <p:xfrm>
          <a:off x="827584" y="2564904"/>
          <a:ext cx="7416824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672408"/>
              </a:tblGrid>
              <a:tr h="370840">
                <a:tc>
                  <a:txBody>
                    <a:bodyPr/>
                    <a:lstStyle/>
                    <a:p>
                      <a:pPr marL="514350" indent="-514350" algn="l">
                        <a:buAutoNum type="arabicPeriod"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Иван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Александрович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3. 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Илья</a:t>
                      </a:r>
                    </a:p>
                    <a:p>
                      <a:pPr algn="l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Алексеевич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</a:rPr>
                        <a:t>Илья</a:t>
                      </a:r>
                    </a:p>
                    <a:p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</a:rPr>
                        <a:t>Александрович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4.Иван</a:t>
                      </a:r>
                    </a:p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Алексеевич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41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11113"/>
            <a:ext cx="80822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6.Прочитайте стихотворение </a:t>
            </a:r>
          </a:p>
          <a:p>
            <a:r>
              <a:rPr lang="ru-RU" sz="3600" b="1" dirty="0" smtClean="0"/>
              <a:t>и определите, о чьих следах идёт речь.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38294" y="1985633"/>
            <a:ext cx="740920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Вот след его. Здесь натоптал тропинок,</a:t>
            </a:r>
          </a:p>
          <a:p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Здесь ёлку гнул и белым зубом скрёб –</a:t>
            </a:r>
          </a:p>
          <a:p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И много хвойных крестиков, остинок</a:t>
            </a:r>
          </a:p>
          <a:p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Осыпались с макушки на сугроб.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672610"/>
              </p:ext>
            </p:extLst>
          </p:nvPr>
        </p:nvGraphicFramePr>
        <p:xfrm>
          <a:off x="1880358" y="4221088"/>
          <a:ext cx="5832648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4638"/>
                <a:gridCol w="2888010"/>
              </a:tblGrid>
              <a:tr h="540060">
                <a:tc>
                  <a:txBody>
                    <a:bodyPr/>
                    <a:lstStyle/>
                    <a:p>
                      <a:pPr marL="514350" indent="-514350" algn="l">
                        <a:buAutoNum type="arabicPeriod"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Лось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3. 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Медведь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2.Олень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4.Кабан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06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11113"/>
            <a:ext cx="77759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7.Объясните значение слова «багор».</a:t>
            </a:r>
            <a:endParaRPr lang="ru-RU" sz="36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968376"/>
              </p:ext>
            </p:extLst>
          </p:nvPr>
        </p:nvGraphicFramePr>
        <p:xfrm>
          <a:off x="899592" y="2492896"/>
          <a:ext cx="6792614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261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</a:rPr>
                        <a:t>длинная  палка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2. </a:t>
                      </a:r>
                      <a:r>
                        <a:rPr lang="ru-RU" sz="3200" b="1" dirty="0" smtClean="0"/>
                        <a:t>длинный  шест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32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/>
                        <a:t>3. </a:t>
                      </a:r>
                      <a:r>
                        <a:rPr lang="ru-RU" sz="3200" b="1" dirty="0" smtClean="0"/>
                        <a:t>шест</a:t>
                      </a:r>
                      <a:r>
                        <a:rPr lang="ru-RU" sz="3200" b="1" baseline="0" dirty="0" smtClean="0"/>
                        <a:t> с металлическим  крюком и остриём</a:t>
                      </a:r>
                      <a:endParaRPr lang="ru-RU" sz="32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4. </a:t>
                      </a:r>
                      <a:r>
                        <a:rPr lang="ru-RU" sz="3200" b="1" dirty="0" smtClean="0"/>
                        <a:t>длинный  шест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</a:rPr>
                        <a:t> в виде топора</a:t>
                      </a:r>
                      <a:endParaRPr lang="ru-RU" sz="32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25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634397"/>
            <a:ext cx="6464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8.Вставьте пропущенные слова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38294" y="1412776"/>
            <a:ext cx="725846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О, как легко он уходил долиной!</a:t>
            </a:r>
          </a:p>
          <a:p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Как бешено, в избытке свежих сил,</a:t>
            </a:r>
          </a:p>
          <a:p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В стремительности радостно-звериной,</a:t>
            </a:r>
          </a:p>
          <a:p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Он  …   от  смерти  уносил!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91124"/>
              </p:ext>
            </p:extLst>
          </p:nvPr>
        </p:nvGraphicFramePr>
        <p:xfrm>
          <a:off x="899592" y="4005064"/>
          <a:ext cx="6364547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3170"/>
                <a:gridCol w="3151377"/>
              </a:tblGrid>
              <a:tr h="540060">
                <a:tc>
                  <a:txBody>
                    <a:bodyPr/>
                    <a:lstStyle/>
                    <a:p>
                      <a:pPr marL="514350" indent="-514350" algn="l">
                        <a:buAutoNum type="arabicPeriod"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жизнь свою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3. 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близких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</a:rPr>
                        <a:t>  всех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2. ноги быстрее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4. красоту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79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ртина 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картина 3</Template>
  <TotalTime>67</TotalTime>
  <Words>573</Words>
  <Application>Microsoft Office PowerPoint</Application>
  <PresentationFormat>Экран (4:3)</PresentationFormat>
  <Paragraphs>134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картина 3</vt:lpstr>
      <vt:lpstr>«Поэтическая тетрадь 2»</vt:lpstr>
      <vt:lpstr>Оценка достижений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Интернет 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Александровна</cp:lastModifiedBy>
  <cp:revision>8</cp:revision>
  <dcterms:created xsi:type="dcterms:W3CDTF">2014-09-24T12:29:00Z</dcterms:created>
  <dcterms:modified xsi:type="dcterms:W3CDTF">2014-12-18T14:32:12Z</dcterms:modified>
</cp:coreProperties>
</file>