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73" r:id="rId4"/>
    <p:sldId id="261" r:id="rId5"/>
    <p:sldId id="262" r:id="rId6"/>
    <p:sldId id="264" r:id="rId7"/>
    <p:sldId id="263" r:id="rId8"/>
    <p:sldId id="267" r:id="rId9"/>
    <p:sldId id="268" r:id="rId10"/>
    <p:sldId id="274" r:id="rId11"/>
    <p:sldId id="270" r:id="rId12"/>
    <p:sldId id="265" r:id="rId13"/>
    <p:sldId id="272" r:id="rId14"/>
    <p:sldId id="269" r:id="rId15"/>
    <p:sldId id="276" r:id="rId16"/>
    <p:sldId id="275" r:id="rId17"/>
    <p:sldId id="277" r:id="rId18"/>
    <p:sldId id="278"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autoAdjust="0"/>
  </p:normalViewPr>
  <p:slideViewPr>
    <p:cSldViewPr>
      <p:cViewPr varScale="1">
        <p:scale>
          <a:sx n="104" d="100"/>
          <a:sy n="104" d="100"/>
        </p:scale>
        <p:origin x="-180" y="-90"/>
      </p:cViewPr>
      <p:guideLst>
        <p:guide orient="horz" pos="2160"/>
        <p:guide pos="2880"/>
      </p:guideLst>
    </p:cSldViewPr>
  </p:slideViewPr>
  <p:outlineViewPr>
    <p:cViewPr>
      <p:scale>
        <a:sx n="33" d="100"/>
        <a:sy n="33" d="100"/>
      </p:scale>
      <p:origin x="0" y="25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CB4168B9-8167-43CC-A79F-38D2EAA6B4DE}" type="datetimeFigureOut">
              <a:rPr lang="ru-RU"/>
              <a:pPr>
                <a:defRPr/>
              </a:pPr>
              <a:t>28.05.2012</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B1623163-0EC6-4770-B81D-148F01A727CE}"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48705C14-B277-49E6-B12E-5F120533CDAE}" type="datetimeFigureOut">
              <a:rPr lang="ru-RU"/>
              <a:pPr>
                <a:defRPr/>
              </a:pPr>
              <a:t>28.05.2012</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24434E65-BC01-4654-BCF8-2E45AD6D0C5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8AE23427-EA5A-4F21-BC6C-2DAFD49E64E5}" type="datetimeFigureOut">
              <a:rPr lang="ru-RU"/>
              <a:pPr>
                <a:defRPr/>
              </a:pPr>
              <a:t>28.05.2012</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89EF446-681C-4D32-AD69-2DE5A549258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88AF5D9B-D818-40AE-B53B-282D784E7C45}" type="datetimeFigureOut">
              <a:rPr lang="ru-RU"/>
              <a:pPr>
                <a:defRPr/>
              </a:pPr>
              <a:t>28.05.2012</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C2D1B8C2-41A8-4D98-90DB-05A5DA25E0B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E9E5BAEE-802D-4036-B584-5E74F0111325}" type="datetimeFigureOut">
              <a:rPr lang="ru-RU"/>
              <a:pPr>
                <a:defRPr/>
              </a:pPr>
              <a:t>28.05.2012</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40D831E1-73D4-4680-9A6A-DA863D2F927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7B446096-2EC2-474E-9B88-9824DF5F2F94}" type="datetimeFigureOut">
              <a:rPr lang="ru-RU"/>
              <a:pPr>
                <a:defRPr/>
              </a:pPr>
              <a:t>28.05.2012</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6D7C0133-150A-4A66-9417-84DB046D161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9D75854F-F6B5-4F05-A181-2AD126ED0475}" type="datetimeFigureOut">
              <a:rPr lang="ru-RU"/>
              <a:pPr>
                <a:defRPr/>
              </a:pPr>
              <a:t>28.05.2012</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73273611-7FDB-403A-BBFB-74CAC5DC998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DCD380FF-E34B-4305-9F9B-C82CBFFF3C90}" type="datetimeFigureOut">
              <a:rPr lang="ru-RU"/>
              <a:pPr>
                <a:defRPr/>
              </a:pPr>
              <a:t>28.05.2012</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A3F78DC6-128B-48AD-BF3A-4034BA5C605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71EDA2F5-E5F7-45B1-A6F5-3E5818CC4165}" type="datetimeFigureOut">
              <a:rPr lang="ru-RU"/>
              <a:pPr>
                <a:defRPr/>
              </a:pPr>
              <a:t>28.05.2012</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CBC860C5-785B-41A2-A972-FC00335B322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F82DE745-875E-4EBB-8513-28B17C9A251B}" type="datetimeFigureOut">
              <a:rPr lang="ru-RU"/>
              <a:pPr>
                <a:defRPr/>
              </a:pPr>
              <a:t>28.05.2012</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8BBB5595-D173-4041-B7ED-876B450F953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4087E479-7183-464B-8E77-5753BF9DEF34}" type="datetimeFigureOut">
              <a:rPr lang="ru-RU"/>
              <a:pPr>
                <a:defRPr/>
              </a:pPr>
              <a:t>28.05.2012</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1CC5D922-5138-4121-BC40-4DDAFE2A8C7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E410DAE4-FE85-48B2-A14F-A71B841A61DD}" type="datetimeFigureOut">
              <a:rPr lang="ru-RU"/>
              <a:pPr>
                <a:defRPr/>
              </a:pPr>
              <a:t>28.05.2012</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A79CAE48-8A36-490D-B6B0-A1CED283803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03" r:id="rId2"/>
    <p:sldLayoutId id="2147483711" r:id="rId3"/>
    <p:sldLayoutId id="2147483704" r:id="rId4"/>
    <p:sldLayoutId id="2147483705" r:id="rId5"/>
    <p:sldLayoutId id="2147483706" r:id="rId6"/>
    <p:sldLayoutId id="2147483707" r:id="rId7"/>
    <p:sldLayoutId id="2147483708" r:id="rId8"/>
    <p:sldLayoutId id="2147483712" r:id="rId9"/>
    <p:sldLayoutId id="2147483709" r:id="rId10"/>
    <p:sldLayoutId id="2147483713"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o.1september.ru/2003/11/2.htm" TargetMode="External"/><Relationship Id="rId2" Type="http://schemas.openxmlformats.org/officeDocument/2006/relationships/hyperlink" Target="http://www.sport-dic.ru/html-sport/m/mnogoskoki.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7784" y="188640"/>
            <a:ext cx="5976664" cy="3212928"/>
          </a:xfrm>
        </p:spPr>
        <p:txBody>
          <a:bodyPr/>
          <a:lstStyle/>
          <a:p>
            <a:pPr eaLnBrk="1" fontAlgn="auto" hangingPunct="1">
              <a:spcAft>
                <a:spcPts val="0"/>
              </a:spcAft>
              <a:defRPr/>
            </a:pPr>
            <a:r>
              <a:rPr lang="ru-RU" dirty="0" smtClean="0"/>
              <a:t>Лёгкая атлетика.</a:t>
            </a:r>
            <a:br>
              <a:rPr lang="ru-RU" dirty="0" smtClean="0"/>
            </a:br>
            <a:r>
              <a:rPr lang="ru-RU" dirty="0" err="1" smtClean="0"/>
              <a:t>Многоскоки</a:t>
            </a:r>
            <a:r>
              <a:rPr lang="ru-RU" dirty="0" smtClean="0"/>
              <a:t> </a:t>
            </a:r>
            <a:br>
              <a:rPr lang="ru-RU" dirty="0" smtClean="0"/>
            </a:br>
            <a:r>
              <a:rPr lang="ru-RU" dirty="0" smtClean="0"/>
              <a:t>2 </a:t>
            </a:r>
            <a:r>
              <a:rPr lang="ru-RU" dirty="0" smtClean="0"/>
              <a:t>класс</a:t>
            </a:r>
            <a:br>
              <a:rPr lang="ru-RU" dirty="0" smtClean="0"/>
            </a:br>
            <a:r>
              <a:rPr lang="ru-RU" dirty="0" smtClean="0"/>
              <a:t>(Конспект урока)</a:t>
            </a:r>
            <a:r>
              <a:rPr lang="ru-RU" dirty="0" smtClean="0"/>
              <a:t/>
            </a:r>
            <a:br>
              <a:rPr lang="ru-RU" dirty="0" smtClean="0"/>
            </a:br>
            <a:endParaRPr lang="ru-RU" dirty="0"/>
          </a:p>
        </p:txBody>
      </p:sp>
      <p:sp>
        <p:nvSpPr>
          <p:cNvPr id="3" name="Подзаголовок 2"/>
          <p:cNvSpPr>
            <a:spLocks noGrp="1"/>
          </p:cNvSpPr>
          <p:nvPr>
            <p:ph type="subTitle" idx="1"/>
          </p:nvPr>
        </p:nvSpPr>
        <p:spPr>
          <a:xfrm>
            <a:off x="3354388" y="3540125"/>
            <a:ext cx="5114925" cy="1101725"/>
          </a:xfrm>
        </p:spPr>
        <p:txBody>
          <a:bodyPr>
            <a:normAutofit lnSpcReduction="10000"/>
          </a:bodyPr>
          <a:lstStyle/>
          <a:p>
            <a:pPr eaLnBrk="1" fontAlgn="auto" hangingPunct="1">
              <a:spcAft>
                <a:spcPts val="0"/>
              </a:spcAft>
              <a:buFont typeface="Wingdings 2"/>
              <a:buNone/>
              <a:defRPr/>
            </a:pPr>
            <a:r>
              <a:rPr lang="ru-RU" dirty="0" smtClean="0"/>
              <a:t>БГОУ СОШ №347</a:t>
            </a:r>
          </a:p>
          <a:p>
            <a:pPr eaLnBrk="1" fontAlgn="auto" hangingPunct="1">
              <a:spcAft>
                <a:spcPts val="0"/>
              </a:spcAft>
              <a:buFont typeface="Wingdings 2"/>
              <a:buNone/>
              <a:defRPr/>
            </a:pPr>
            <a:r>
              <a:rPr lang="ru-RU" dirty="0" smtClean="0"/>
              <a:t>Учитель физической культуры</a:t>
            </a:r>
          </a:p>
          <a:p>
            <a:pPr eaLnBrk="1" fontAlgn="auto" hangingPunct="1">
              <a:spcAft>
                <a:spcPts val="0"/>
              </a:spcAft>
              <a:buFont typeface="Wingdings 2"/>
              <a:buNone/>
              <a:defRPr/>
            </a:pPr>
            <a:r>
              <a:rPr lang="ru-RU" dirty="0" err="1" smtClean="0"/>
              <a:t>Бушумова</a:t>
            </a:r>
            <a:r>
              <a:rPr lang="ru-RU" dirty="0" smtClean="0"/>
              <a:t> И.В.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15363" name="Содержимое 2"/>
          <p:cNvSpPr>
            <a:spLocks noGrp="1"/>
          </p:cNvSpPr>
          <p:nvPr>
            <p:ph idx="1"/>
          </p:nvPr>
        </p:nvSpPr>
        <p:spPr>
          <a:xfrm>
            <a:off x="457200" y="404664"/>
            <a:ext cx="7239000" cy="6051699"/>
          </a:xfrm>
        </p:spPr>
        <p:txBody>
          <a:bodyPr/>
          <a:lstStyle/>
          <a:p>
            <a:pPr eaLnBrk="1" hangingPunct="1"/>
            <a:r>
              <a:rPr lang="ru-RU" sz="2400" i="1" dirty="0" smtClean="0"/>
              <a:t>Подпрыгивание на правой ноге  с одновременным высоким подниманием согнутой левой</a:t>
            </a:r>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sz="2400" i="1" dirty="0" smtClean="0"/>
          </a:p>
          <a:p>
            <a:pPr eaLnBrk="1" hangingPunct="1"/>
            <a:r>
              <a:rPr lang="ru-RU" sz="2400" i="1" dirty="0" smtClean="0"/>
              <a:t>Прыжки в длину с места</a:t>
            </a:r>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2" pitchFamily="18" charset="2"/>
              <a:buNone/>
            </a:pPr>
            <a:endParaRPr lang="ru-RU" dirty="0" smtClean="0"/>
          </a:p>
          <a:p>
            <a:pPr eaLnBrk="1" hangingPunct="1"/>
            <a:endParaRPr lang="ru-RU" dirty="0" smtClean="0"/>
          </a:p>
          <a:p>
            <a:pPr eaLnBrk="1" hangingPunct="1"/>
            <a:endParaRPr lang="ru-RU" dirty="0" smtClean="0"/>
          </a:p>
        </p:txBody>
      </p:sp>
      <p:pic>
        <p:nvPicPr>
          <p:cNvPr id="15364" name="Рисунок 3" descr="IMG_4735.JPG"/>
          <p:cNvPicPr>
            <a:picLocks noChangeAspect="1"/>
          </p:cNvPicPr>
          <p:nvPr/>
        </p:nvPicPr>
        <p:blipFill>
          <a:blip r:embed="rId2" cstate="print"/>
          <a:srcRect/>
          <a:stretch>
            <a:fillRect/>
          </a:stretch>
        </p:blipFill>
        <p:spPr bwMode="auto">
          <a:xfrm>
            <a:off x="2771800" y="1700808"/>
            <a:ext cx="2843212" cy="2133600"/>
          </a:xfrm>
          <a:prstGeom prst="rect">
            <a:avLst/>
          </a:prstGeom>
          <a:noFill/>
          <a:ln w="9525">
            <a:noFill/>
            <a:miter lim="800000"/>
            <a:headEnd/>
            <a:tailEnd/>
          </a:ln>
        </p:spPr>
      </p:pic>
      <p:pic>
        <p:nvPicPr>
          <p:cNvPr id="15365" name="Рисунок 4" descr="IMG_4655.JPG"/>
          <p:cNvPicPr>
            <a:picLocks noChangeAspect="1"/>
          </p:cNvPicPr>
          <p:nvPr/>
        </p:nvPicPr>
        <p:blipFill>
          <a:blip r:embed="rId3" cstate="print"/>
          <a:srcRect/>
          <a:stretch>
            <a:fillRect/>
          </a:stretch>
        </p:blipFill>
        <p:spPr bwMode="auto">
          <a:xfrm>
            <a:off x="684213" y="4508500"/>
            <a:ext cx="2659062" cy="1995488"/>
          </a:xfrm>
          <a:prstGeom prst="rect">
            <a:avLst/>
          </a:prstGeom>
          <a:noFill/>
          <a:ln w="9525">
            <a:noFill/>
            <a:miter lim="800000"/>
            <a:headEnd/>
            <a:tailEnd/>
          </a:ln>
        </p:spPr>
      </p:pic>
      <p:pic>
        <p:nvPicPr>
          <p:cNvPr id="15366" name="Рисунок 5" descr="IMG_4654.JPG"/>
          <p:cNvPicPr>
            <a:picLocks noChangeAspect="1"/>
          </p:cNvPicPr>
          <p:nvPr/>
        </p:nvPicPr>
        <p:blipFill>
          <a:blip r:embed="rId4" cstate="print"/>
          <a:srcRect/>
          <a:stretch>
            <a:fillRect/>
          </a:stretch>
        </p:blipFill>
        <p:spPr bwMode="auto">
          <a:xfrm>
            <a:off x="4211638" y="4508500"/>
            <a:ext cx="2660650" cy="199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16387" name="Содержимое 2"/>
          <p:cNvSpPr>
            <a:spLocks noGrp="1"/>
          </p:cNvSpPr>
          <p:nvPr>
            <p:ph idx="1"/>
          </p:nvPr>
        </p:nvSpPr>
        <p:spPr>
          <a:xfrm>
            <a:off x="457200" y="476250"/>
            <a:ext cx="7239000" cy="5980113"/>
          </a:xfrm>
        </p:spPr>
        <p:txBody>
          <a:bodyPr/>
          <a:lstStyle/>
          <a:p>
            <a:pPr eaLnBrk="1" hangingPunct="1"/>
            <a:r>
              <a:rPr lang="ru-RU" sz="2400" i="1" smtClean="0"/>
              <a:t>Прыжок в длину, толчком одной ноги при активном махе  другой</a:t>
            </a:r>
          </a:p>
          <a:p>
            <a:pPr eaLnBrk="1" hangingPunct="1"/>
            <a:r>
              <a:rPr lang="ru-RU" sz="2400" i="1" smtClean="0"/>
              <a:t>Прыжок с двух шагов  с приземлением на две ноги</a:t>
            </a:r>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p:txBody>
      </p:sp>
      <p:pic>
        <p:nvPicPr>
          <p:cNvPr id="16388" name="Рисунок 5" descr="IMG_4657.JPG"/>
          <p:cNvPicPr>
            <a:picLocks noChangeAspect="1"/>
          </p:cNvPicPr>
          <p:nvPr/>
        </p:nvPicPr>
        <p:blipFill>
          <a:blip r:embed="rId2" cstate="print"/>
          <a:srcRect/>
          <a:stretch>
            <a:fillRect/>
          </a:stretch>
        </p:blipFill>
        <p:spPr bwMode="auto">
          <a:xfrm>
            <a:off x="395288" y="2295525"/>
            <a:ext cx="3240087" cy="2428875"/>
          </a:xfrm>
          <a:prstGeom prst="rect">
            <a:avLst/>
          </a:prstGeom>
          <a:noFill/>
          <a:ln w="9525">
            <a:noFill/>
            <a:miter lim="800000"/>
            <a:headEnd/>
            <a:tailEnd/>
          </a:ln>
        </p:spPr>
      </p:pic>
      <p:pic>
        <p:nvPicPr>
          <p:cNvPr id="16389" name="Рисунок 7" descr="IMG_4654.JPG"/>
          <p:cNvPicPr>
            <a:picLocks noChangeAspect="1"/>
          </p:cNvPicPr>
          <p:nvPr/>
        </p:nvPicPr>
        <p:blipFill>
          <a:blip r:embed="rId3" cstate="print"/>
          <a:srcRect/>
          <a:stretch>
            <a:fillRect/>
          </a:stretch>
        </p:blipFill>
        <p:spPr bwMode="auto">
          <a:xfrm>
            <a:off x="4211638" y="3860800"/>
            <a:ext cx="3744912"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17411" name="Содержимое 2"/>
          <p:cNvSpPr>
            <a:spLocks noGrp="1"/>
          </p:cNvSpPr>
          <p:nvPr>
            <p:ph idx="1"/>
          </p:nvPr>
        </p:nvSpPr>
        <p:spPr>
          <a:xfrm>
            <a:off x="457200" y="404813"/>
            <a:ext cx="7239000" cy="6051550"/>
          </a:xfrm>
        </p:spPr>
        <p:txBody>
          <a:bodyPr/>
          <a:lstStyle/>
          <a:p>
            <a:pPr algn="ctr" eaLnBrk="1" hangingPunct="1">
              <a:buFont typeface="Wingdings 2" pitchFamily="18" charset="2"/>
              <a:buNone/>
            </a:pPr>
            <a:r>
              <a:rPr lang="ru-RU" sz="2400" i="1" smtClean="0"/>
              <a:t>Беговые и прыжковые упражнения</a:t>
            </a:r>
          </a:p>
          <a:p>
            <a:pPr eaLnBrk="1" hangingPunct="1"/>
            <a:endParaRPr lang="ru-RU" sz="2400" i="1" smtClean="0"/>
          </a:p>
          <a:p>
            <a:pPr eaLnBrk="1" hangingPunct="1"/>
            <a:endParaRPr lang="ru-RU" sz="2400" i="1" smtClean="0"/>
          </a:p>
          <a:p>
            <a:pPr eaLnBrk="1" hangingPunct="1"/>
            <a:r>
              <a:rPr lang="ru-RU" sz="2400" smtClean="0"/>
              <a:t>с высоким поднимание бедра</a:t>
            </a:r>
          </a:p>
          <a:p>
            <a:pPr eaLnBrk="1" hangingPunct="1"/>
            <a:endParaRPr lang="ru-RU" smtClean="0"/>
          </a:p>
          <a:p>
            <a:pPr eaLnBrk="1" hangingPunct="1"/>
            <a:endParaRPr lang="ru-RU" smtClean="0"/>
          </a:p>
          <a:p>
            <a:pPr algn="r" eaLnBrk="1" hangingPunct="1"/>
            <a:r>
              <a:rPr lang="ru-RU" sz="2400" i="1" smtClean="0"/>
              <a:t> </a:t>
            </a:r>
            <a:r>
              <a:rPr lang="ru-RU" sz="2400" smtClean="0"/>
              <a:t>с захлестом голени</a:t>
            </a:r>
          </a:p>
          <a:p>
            <a:pPr eaLnBrk="1" hangingPunct="1"/>
            <a:endParaRPr lang="ru-RU" smtClean="0"/>
          </a:p>
          <a:p>
            <a:pPr eaLnBrk="1" hangingPunct="1"/>
            <a:endParaRPr lang="ru-RU" smtClean="0"/>
          </a:p>
          <a:p>
            <a:pPr eaLnBrk="1" hangingPunct="1"/>
            <a:endParaRPr lang="ru-RU" smtClean="0"/>
          </a:p>
          <a:p>
            <a:pPr eaLnBrk="1" hangingPunct="1"/>
            <a:r>
              <a:rPr lang="ru-RU" sz="2400" smtClean="0"/>
              <a:t>приставным шагом</a:t>
            </a:r>
          </a:p>
          <a:p>
            <a:pPr eaLnBrk="1" hangingPunct="1">
              <a:buFont typeface="Wingdings 2" pitchFamily="18" charset="2"/>
              <a:buNone/>
            </a:pPr>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p:txBody>
      </p:sp>
      <p:pic>
        <p:nvPicPr>
          <p:cNvPr id="17412" name="Рисунок 3" descr="IMG_4616.JPG"/>
          <p:cNvPicPr>
            <a:picLocks noChangeAspect="1"/>
          </p:cNvPicPr>
          <p:nvPr/>
        </p:nvPicPr>
        <p:blipFill>
          <a:blip r:embed="rId2" cstate="print"/>
          <a:srcRect/>
          <a:stretch>
            <a:fillRect/>
          </a:stretch>
        </p:blipFill>
        <p:spPr bwMode="auto">
          <a:xfrm>
            <a:off x="4859338" y="4508500"/>
            <a:ext cx="2592387" cy="1944688"/>
          </a:xfrm>
          <a:prstGeom prst="rect">
            <a:avLst/>
          </a:prstGeom>
          <a:noFill/>
          <a:ln w="9525">
            <a:noFill/>
            <a:miter lim="800000"/>
            <a:headEnd/>
            <a:tailEnd/>
          </a:ln>
        </p:spPr>
      </p:pic>
      <p:pic>
        <p:nvPicPr>
          <p:cNvPr id="17413" name="Рисунок 4" descr="IMG_4640.JPG"/>
          <p:cNvPicPr>
            <a:picLocks noChangeAspect="1"/>
          </p:cNvPicPr>
          <p:nvPr/>
        </p:nvPicPr>
        <p:blipFill>
          <a:blip r:embed="rId3" cstate="print"/>
          <a:srcRect/>
          <a:stretch>
            <a:fillRect/>
          </a:stretch>
        </p:blipFill>
        <p:spPr bwMode="auto">
          <a:xfrm>
            <a:off x="5435600" y="1196975"/>
            <a:ext cx="2232025" cy="1673225"/>
          </a:xfrm>
          <a:prstGeom prst="rect">
            <a:avLst/>
          </a:prstGeom>
          <a:noFill/>
          <a:ln w="9525">
            <a:noFill/>
            <a:miter lim="800000"/>
            <a:headEnd/>
            <a:tailEnd/>
          </a:ln>
        </p:spPr>
      </p:pic>
      <p:pic>
        <p:nvPicPr>
          <p:cNvPr id="17414" name="Рисунок 5" descr="IMG_4641.JPG"/>
          <p:cNvPicPr>
            <a:picLocks noChangeAspect="1"/>
          </p:cNvPicPr>
          <p:nvPr/>
        </p:nvPicPr>
        <p:blipFill>
          <a:blip r:embed="rId4" cstate="print"/>
          <a:srcRect/>
          <a:stretch>
            <a:fillRect/>
          </a:stretch>
        </p:blipFill>
        <p:spPr bwMode="auto">
          <a:xfrm>
            <a:off x="1042988" y="2420938"/>
            <a:ext cx="2652712"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18435" name="Содержимое 2"/>
          <p:cNvSpPr>
            <a:spLocks noGrp="1"/>
          </p:cNvSpPr>
          <p:nvPr>
            <p:ph idx="1"/>
          </p:nvPr>
        </p:nvSpPr>
        <p:spPr>
          <a:xfrm>
            <a:off x="457200" y="476250"/>
            <a:ext cx="7239000" cy="6192838"/>
          </a:xfrm>
        </p:spPr>
        <p:txBody>
          <a:bodyPr/>
          <a:lstStyle/>
          <a:p>
            <a:pPr eaLnBrk="1" hangingPunct="1"/>
            <a:endParaRPr lang="ru-RU" sz="2400" smtClean="0"/>
          </a:p>
          <a:p>
            <a:pPr eaLnBrk="1" hangingPunct="1"/>
            <a:r>
              <a:rPr lang="ru-RU" sz="2400" i="1" smtClean="0"/>
              <a:t>прыжки на правой (левой)</a:t>
            </a:r>
          </a:p>
          <a:p>
            <a:pPr eaLnBrk="1" hangingPunct="1">
              <a:buFont typeface="Wingdings 2" pitchFamily="18" charset="2"/>
              <a:buNone/>
            </a:pPr>
            <a:r>
              <a:rPr lang="ru-RU" sz="2400" i="1" smtClean="0"/>
              <a:t>    ноге</a:t>
            </a:r>
          </a:p>
          <a:p>
            <a:pPr eaLnBrk="1" hangingPunct="1"/>
            <a:endParaRPr lang="ru-RU" sz="2400" smtClean="0"/>
          </a:p>
          <a:p>
            <a:pPr eaLnBrk="1" hangingPunct="1"/>
            <a:endParaRPr lang="ru-RU" sz="2400" smtClean="0"/>
          </a:p>
          <a:p>
            <a:pPr eaLnBrk="1" hangingPunct="1"/>
            <a:endParaRPr lang="ru-RU" sz="2400" smtClean="0"/>
          </a:p>
          <a:p>
            <a:pPr eaLnBrk="1" hangingPunct="1"/>
            <a:r>
              <a:rPr lang="ru-RU" sz="2400" i="1" smtClean="0"/>
              <a:t>скрестным шагом</a:t>
            </a:r>
          </a:p>
          <a:p>
            <a:pPr eaLnBrk="1" hangingPunct="1"/>
            <a:endParaRPr lang="ru-RU" sz="2400" smtClean="0"/>
          </a:p>
          <a:p>
            <a:pPr eaLnBrk="1" hangingPunct="1"/>
            <a:endParaRPr lang="ru-RU" sz="2400" smtClean="0"/>
          </a:p>
          <a:p>
            <a:pPr algn="r" eaLnBrk="1" hangingPunct="1"/>
            <a:endParaRPr lang="ru-RU" sz="2400" i="1" smtClean="0"/>
          </a:p>
          <a:p>
            <a:pPr algn="r" eaLnBrk="1" hangingPunct="1"/>
            <a:endParaRPr lang="ru-RU" sz="2400" i="1" smtClean="0"/>
          </a:p>
          <a:p>
            <a:pPr algn="r" eaLnBrk="1" hangingPunct="1"/>
            <a:r>
              <a:rPr lang="ru-RU" sz="2400" i="1" smtClean="0"/>
              <a:t>выпады</a:t>
            </a:r>
          </a:p>
        </p:txBody>
      </p:sp>
      <p:pic>
        <p:nvPicPr>
          <p:cNvPr id="18436" name="Рисунок 5" descr="IMG_4646.JPG"/>
          <p:cNvPicPr>
            <a:picLocks noChangeAspect="1"/>
          </p:cNvPicPr>
          <p:nvPr/>
        </p:nvPicPr>
        <p:blipFill>
          <a:blip r:embed="rId2" cstate="print"/>
          <a:srcRect/>
          <a:stretch>
            <a:fillRect/>
          </a:stretch>
        </p:blipFill>
        <p:spPr bwMode="auto">
          <a:xfrm>
            <a:off x="5003800" y="2924175"/>
            <a:ext cx="2376488" cy="1782763"/>
          </a:xfrm>
          <a:prstGeom prst="rect">
            <a:avLst/>
          </a:prstGeom>
          <a:noFill/>
          <a:ln w="9525">
            <a:noFill/>
            <a:miter lim="800000"/>
            <a:headEnd/>
            <a:tailEnd/>
          </a:ln>
        </p:spPr>
      </p:pic>
      <p:pic>
        <p:nvPicPr>
          <p:cNvPr id="18437" name="Рисунок 8" descr="IMG_4645.JPG"/>
          <p:cNvPicPr>
            <a:picLocks noChangeAspect="1"/>
          </p:cNvPicPr>
          <p:nvPr/>
        </p:nvPicPr>
        <p:blipFill>
          <a:blip r:embed="rId3" cstate="print"/>
          <a:srcRect/>
          <a:stretch>
            <a:fillRect/>
          </a:stretch>
        </p:blipFill>
        <p:spPr bwMode="auto">
          <a:xfrm>
            <a:off x="5076825" y="620713"/>
            <a:ext cx="2266950" cy="1700212"/>
          </a:xfrm>
          <a:prstGeom prst="rect">
            <a:avLst/>
          </a:prstGeom>
          <a:noFill/>
          <a:ln w="9525">
            <a:noFill/>
            <a:miter lim="800000"/>
            <a:headEnd/>
            <a:tailEnd/>
          </a:ln>
        </p:spPr>
      </p:pic>
      <p:pic>
        <p:nvPicPr>
          <p:cNvPr id="18438" name="Рисунок 9" descr="IMG_4658.JPG"/>
          <p:cNvPicPr>
            <a:picLocks noChangeAspect="1"/>
          </p:cNvPicPr>
          <p:nvPr/>
        </p:nvPicPr>
        <p:blipFill>
          <a:blip r:embed="rId4" cstate="print"/>
          <a:srcRect/>
          <a:stretch>
            <a:fillRect/>
          </a:stretch>
        </p:blipFill>
        <p:spPr bwMode="auto">
          <a:xfrm>
            <a:off x="1476375" y="4581525"/>
            <a:ext cx="25908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19459" name="Содержимое 2"/>
          <p:cNvSpPr>
            <a:spLocks noGrp="1"/>
          </p:cNvSpPr>
          <p:nvPr>
            <p:ph idx="1"/>
          </p:nvPr>
        </p:nvSpPr>
        <p:spPr>
          <a:xfrm>
            <a:off x="468313" y="404813"/>
            <a:ext cx="7239000" cy="5978525"/>
          </a:xfrm>
        </p:spPr>
        <p:txBody>
          <a:bodyPr/>
          <a:lstStyle/>
          <a:p>
            <a:pPr eaLnBrk="1" hangingPunct="1"/>
            <a:r>
              <a:rPr lang="ru-RU" sz="2400" i="1" smtClean="0"/>
              <a:t>Прыжки с ноги на ногу (многоскоки)</a:t>
            </a:r>
          </a:p>
          <a:p>
            <a:pPr eaLnBrk="1" hangingPunct="1"/>
            <a:endParaRPr lang="ru-RU" sz="2400" i="1" smtClean="0"/>
          </a:p>
          <a:p>
            <a:pPr eaLnBrk="1" hangingPunct="1"/>
            <a:endParaRPr lang="ru-RU" sz="2400" i="1" smtClean="0"/>
          </a:p>
          <a:p>
            <a:pPr eaLnBrk="1" hangingPunct="1"/>
            <a:endParaRPr lang="ru-RU" sz="2400" i="1" smtClean="0"/>
          </a:p>
          <a:p>
            <a:pPr eaLnBrk="1" hangingPunct="1"/>
            <a:endParaRPr lang="ru-RU" sz="2400" i="1" smtClean="0"/>
          </a:p>
          <a:p>
            <a:pPr eaLnBrk="1" hangingPunct="1"/>
            <a:endParaRPr lang="ru-RU" sz="2400" i="1" smtClean="0"/>
          </a:p>
          <a:p>
            <a:pPr eaLnBrk="1" hangingPunct="1">
              <a:buFont typeface="Wingdings 2" pitchFamily="18" charset="2"/>
              <a:buNone/>
            </a:pPr>
            <a:endParaRPr lang="ru-RU" sz="2400" i="1" smtClean="0"/>
          </a:p>
          <a:p>
            <a:pPr eaLnBrk="1" hangingPunct="1"/>
            <a:endParaRPr lang="ru-RU" sz="2400" i="1" smtClean="0"/>
          </a:p>
          <a:p>
            <a:pPr eaLnBrk="1" hangingPunct="1"/>
            <a:endParaRPr lang="ru-RU" sz="2400" i="1" smtClean="0"/>
          </a:p>
        </p:txBody>
      </p:sp>
      <p:pic>
        <p:nvPicPr>
          <p:cNvPr id="19460" name="Рисунок 6" descr="IMG_4605.JPG"/>
          <p:cNvPicPr>
            <a:picLocks noChangeAspect="1"/>
          </p:cNvPicPr>
          <p:nvPr/>
        </p:nvPicPr>
        <p:blipFill>
          <a:blip r:embed="rId2" cstate="print"/>
          <a:srcRect/>
          <a:stretch>
            <a:fillRect/>
          </a:stretch>
        </p:blipFill>
        <p:spPr bwMode="auto">
          <a:xfrm>
            <a:off x="971550" y="981075"/>
            <a:ext cx="2016125" cy="2687638"/>
          </a:xfrm>
          <a:prstGeom prst="rect">
            <a:avLst/>
          </a:prstGeom>
          <a:noFill/>
          <a:ln w="9525">
            <a:noFill/>
            <a:miter lim="800000"/>
            <a:headEnd/>
            <a:tailEnd/>
          </a:ln>
        </p:spPr>
      </p:pic>
      <p:pic>
        <p:nvPicPr>
          <p:cNvPr id="19461" name="Рисунок 7" descr="IMG_4658.JPG"/>
          <p:cNvPicPr>
            <a:picLocks noChangeAspect="1"/>
          </p:cNvPicPr>
          <p:nvPr/>
        </p:nvPicPr>
        <p:blipFill>
          <a:blip r:embed="rId3" cstate="print"/>
          <a:srcRect/>
          <a:stretch>
            <a:fillRect/>
          </a:stretch>
        </p:blipFill>
        <p:spPr bwMode="auto">
          <a:xfrm>
            <a:off x="4140200" y="1052513"/>
            <a:ext cx="3132138" cy="2349500"/>
          </a:xfrm>
          <a:prstGeom prst="rect">
            <a:avLst/>
          </a:prstGeom>
          <a:noFill/>
          <a:ln w="9525">
            <a:noFill/>
            <a:miter lim="800000"/>
            <a:headEnd/>
            <a:tailEnd/>
          </a:ln>
        </p:spPr>
      </p:pic>
      <p:pic>
        <p:nvPicPr>
          <p:cNvPr id="19462" name="Рисунок 8" descr="IMG_4659.JPG"/>
          <p:cNvPicPr>
            <a:picLocks noChangeAspect="1"/>
          </p:cNvPicPr>
          <p:nvPr/>
        </p:nvPicPr>
        <p:blipFill>
          <a:blip r:embed="rId4" cstate="print"/>
          <a:srcRect/>
          <a:stretch>
            <a:fillRect/>
          </a:stretch>
        </p:blipFill>
        <p:spPr bwMode="auto">
          <a:xfrm>
            <a:off x="2484438" y="4005263"/>
            <a:ext cx="3203575" cy="240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3" name="Содержимое 2"/>
          <p:cNvSpPr>
            <a:spLocks noGrp="1"/>
          </p:cNvSpPr>
          <p:nvPr>
            <p:ph idx="1"/>
          </p:nvPr>
        </p:nvSpPr>
        <p:spPr>
          <a:xfrm>
            <a:off x="457200" y="476250"/>
            <a:ext cx="7239000" cy="5980113"/>
          </a:xfrm>
        </p:spPr>
        <p:txBody>
          <a:bodyPr>
            <a:normAutofit lnSpcReduction="10000"/>
          </a:bodyPr>
          <a:lstStyle/>
          <a:p>
            <a:pPr marL="274320" indent="-274320" algn="ctr" eaLnBrk="1" fontAlgn="auto" hangingPunct="1">
              <a:spcAft>
                <a:spcPts val="0"/>
              </a:spcAft>
              <a:buFont typeface="Wingdings 2"/>
              <a:buNone/>
              <a:defRPr/>
            </a:pPr>
            <a:r>
              <a:rPr lang="ru-RU" sz="2400" i="1" dirty="0" smtClean="0"/>
              <a:t>Игра на внимание</a:t>
            </a:r>
          </a:p>
          <a:p>
            <a:pPr marL="274320" indent="-274320" algn="ctr" eaLnBrk="1" fontAlgn="auto" hangingPunct="1">
              <a:spcAft>
                <a:spcPts val="0"/>
              </a:spcAft>
              <a:buFont typeface="Wingdings 2"/>
              <a:buNone/>
              <a:defRPr/>
            </a:pPr>
            <a:r>
              <a:rPr lang="ru-RU" sz="2400" i="1" dirty="0" smtClean="0"/>
              <a:t> « Запрещенное движение»</a:t>
            </a:r>
          </a:p>
          <a:p>
            <a:pPr marL="274320" indent="-274320" algn="ctr" eaLnBrk="1" fontAlgn="auto" hangingPunct="1">
              <a:spcAft>
                <a:spcPts val="0"/>
              </a:spcAft>
              <a:buFont typeface="Wingdings 2"/>
              <a:buNone/>
              <a:defRPr/>
            </a:pPr>
            <a:endParaRPr lang="ru-RU" sz="2400" i="1" dirty="0" smtClean="0"/>
          </a:p>
          <a:p>
            <a:pPr marL="274320" indent="-274320" eaLnBrk="1" fontAlgn="auto" hangingPunct="1">
              <a:spcAft>
                <a:spcPts val="0"/>
              </a:spcAft>
              <a:buFont typeface="Wingdings 2"/>
              <a:buNone/>
              <a:defRPr/>
            </a:pPr>
            <a:r>
              <a:rPr lang="ru-RU" sz="2400" i="1" dirty="0" smtClean="0"/>
              <a:t>         Количество игроков: любое </a:t>
            </a:r>
          </a:p>
          <a:p>
            <a:pPr marL="274320" indent="-274320" eaLnBrk="1" fontAlgn="auto" hangingPunct="1">
              <a:spcAft>
                <a:spcPts val="0"/>
              </a:spcAft>
              <a:buFont typeface="Wingdings 2"/>
              <a:buNone/>
              <a:defRPr/>
            </a:pPr>
            <a:r>
              <a:rPr lang="ru-RU" sz="2400" i="1" dirty="0" smtClean="0"/>
              <a:t>         Учитель перед строем показывает ряд простых обще-развивающих упражнений, которые дети повторяют за ним. Перед игрой договариваются об одном или двух «запрещенных движениях», которые нельзя выполнять, хотя преподаватель может их показывать (например, руки на пояс, упор присев). Совершивший ошибку выбывает из игры.</a:t>
            </a:r>
          </a:p>
          <a:p>
            <a:pPr marL="274320" indent="-274320" eaLnBrk="1" fontAlgn="auto" hangingPunct="1">
              <a:spcAft>
                <a:spcPts val="0"/>
              </a:spcAft>
              <a:buFont typeface="Wingdings 2"/>
              <a:buNone/>
              <a:defRPr/>
            </a:pPr>
            <a:r>
              <a:rPr lang="ru-RU" sz="2400" i="1" dirty="0" smtClean="0"/>
              <a:t>        После 4—6 мин игры подводится итог и отмечаются самые внимательные и невнимательные.</a:t>
            </a:r>
          </a:p>
          <a:p>
            <a:pPr marL="274320" indent="-274320" algn="ctr" eaLnBrk="1" fontAlgn="auto" hangingPunct="1">
              <a:spcAft>
                <a:spcPts val="0"/>
              </a:spcAft>
              <a:buFont typeface="Wingdings 2"/>
              <a:buNone/>
              <a:defRPr/>
            </a:pPr>
            <a:endParaRPr lang="ru-RU" sz="24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88680"/>
          </a:xfrm>
        </p:spPr>
        <p:txBody>
          <a:bodyPr/>
          <a:lstStyle/>
          <a:p>
            <a:pPr eaLnBrk="1" fontAlgn="auto" hangingPunct="1">
              <a:spcAft>
                <a:spcPts val="0"/>
              </a:spcAft>
              <a:defRPr/>
            </a:pPr>
            <a:r>
              <a:rPr lang="en-US" dirty="0" smtClean="0">
                <a:solidFill>
                  <a:schemeClr val="accent2">
                    <a:lumMod val="75000"/>
                  </a:schemeClr>
                </a:solidFill>
              </a:rPr>
              <a:t>III.</a:t>
            </a:r>
            <a:r>
              <a:rPr lang="ru-RU" dirty="0" smtClean="0">
                <a:solidFill>
                  <a:schemeClr val="accent2">
                    <a:lumMod val="75000"/>
                  </a:schemeClr>
                </a:solidFill>
              </a:rPr>
              <a:t>Заключительная часть</a:t>
            </a:r>
            <a:endParaRPr lang="ru-RU" dirty="0">
              <a:solidFill>
                <a:schemeClr val="accent2">
                  <a:lumMod val="75000"/>
                </a:schemeClr>
              </a:solidFill>
            </a:endParaRPr>
          </a:p>
        </p:txBody>
      </p:sp>
      <p:sp>
        <p:nvSpPr>
          <p:cNvPr id="21507" name="Содержимое 2"/>
          <p:cNvSpPr>
            <a:spLocks noGrp="1"/>
          </p:cNvSpPr>
          <p:nvPr>
            <p:ph idx="1"/>
          </p:nvPr>
        </p:nvSpPr>
        <p:spPr>
          <a:xfrm>
            <a:off x="457200" y="1052513"/>
            <a:ext cx="7239000" cy="5403850"/>
          </a:xfrm>
        </p:spPr>
        <p:txBody>
          <a:bodyPr/>
          <a:lstStyle/>
          <a:p>
            <a:pPr algn="ctr" eaLnBrk="1" hangingPunct="1">
              <a:buFont typeface="Wingdings 2" pitchFamily="18" charset="2"/>
              <a:buNone/>
            </a:pPr>
            <a:r>
              <a:rPr lang="ru-RU" sz="2400" i="1" smtClean="0"/>
              <a:t>Организовать занимающихся для завершения урока</a:t>
            </a:r>
          </a:p>
          <a:p>
            <a:pPr algn="ctr" eaLnBrk="1" hangingPunct="1">
              <a:buFont typeface="Wingdings 2" pitchFamily="18" charset="2"/>
              <a:buNone/>
            </a:pPr>
            <a:endParaRPr lang="ru-RU" sz="2400" i="1" smtClean="0"/>
          </a:p>
          <a:p>
            <a:pPr eaLnBrk="1" hangingPunct="1"/>
            <a:r>
              <a:rPr lang="ru-RU" sz="2400" i="1" smtClean="0"/>
              <a:t>Перестроение из колонны по три (по пять) в колонну по одному</a:t>
            </a:r>
          </a:p>
          <a:p>
            <a:pPr eaLnBrk="1" hangingPunct="1"/>
            <a:r>
              <a:rPr lang="ru-RU" sz="2400" i="1" smtClean="0"/>
              <a:t>Ходьба  без задания</a:t>
            </a:r>
          </a:p>
          <a:p>
            <a:pPr eaLnBrk="1" hangingPunct="1"/>
            <a:r>
              <a:rPr lang="ru-RU" sz="2400" i="1" smtClean="0"/>
              <a:t>Построение в шеренгу</a:t>
            </a:r>
          </a:p>
          <a:p>
            <a:pPr eaLnBrk="1" hangingPunct="1"/>
            <a:r>
              <a:rPr lang="ru-RU" sz="2400" i="1" smtClean="0"/>
              <a:t>Подведение итогов урока</a:t>
            </a:r>
          </a:p>
          <a:p>
            <a:pPr eaLnBrk="1" hangingPunct="1"/>
            <a:r>
              <a:rPr lang="ru-RU" sz="2400" i="1" smtClean="0"/>
              <a:t>Прощание</a:t>
            </a:r>
          </a:p>
        </p:txBody>
      </p:sp>
      <p:pic>
        <p:nvPicPr>
          <p:cNvPr id="21508" name="Рисунок 3" descr="IMG_4588.JPG"/>
          <p:cNvPicPr>
            <a:picLocks noChangeAspect="1"/>
          </p:cNvPicPr>
          <p:nvPr/>
        </p:nvPicPr>
        <p:blipFill>
          <a:blip r:embed="rId2" cstate="print"/>
          <a:srcRect/>
          <a:stretch>
            <a:fillRect/>
          </a:stretch>
        </p:blipFill>
        <p:spPr bwMode="auto">
          <a:xfrm>
            <a:off x="4716463" y="4076700"/>
            <a:ext cx="3132137"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732061"/>
          </a:xfrm>
        </p:spPr>
        <p:txBody>
          <a:bodyPr/>
          <a:lstStyle/>
          <a:p>
            <a:pPr algn="ctr"/>
            <a:r>
              <a:rPr lang="ru-RU" dirty="0" smtClean="0">
                <a:solidFill>
                  <a:schemeClr val="accent2">
                    <a:lumMod val="75000"/>
                  </a:schemeClr>
                </a:solidFill>
              </a:rPr>
              <a:t>ОБ АВТОРЕ</a:t>
            </a:r>
            <a:endParaRPr lang="ru-RU" dirty="0"/>
          </a:p>
        </p:txBody>
      </p:sp>
      <p:sp>
        <p:nvSpPr>
          <p:cNvPr id="3" name="Содержимое 2"/>
          <p:cNvSpPr>
            <a:spLocks noGrp="1"/>
          </p:cNvSpPr>
          <p:nvPr>
            <p:ph idx="1"/>
          </p:nvPr>
        </p:nvSpPr>
        <p:spPr/>
        <p:txBody>
          <a:bodyPr/>
          <a:lstStyle/>
          <a:p>
            <a:r>
              <a:rPr lang="ru-RU" sz="2800" dirty="0" smtClean="0"/>
              <a:t>   Ф.И.О</a:t>
            </a:r>
            <a:r>
              <a:rPr lang="ru-RU" sz="2800" dirty="0" smtClean="0"/>
              <a:t>: </a:t>
            </a:r>
            <a:r>
              <a:rPr lang="ru-RU" sz="2800" dirty="0" err="1" smtClean="0"/>
              <a:t>Бушумова</a:t>
            </a:r>
            <a:r>
              <a:rPr lang="ru-RU" sz="2800" dirty="0" smtClean="0"/>
              <a:t> Ирина Вячеславовна</a:t>
            </a:r>
          </a:p>
          <a:p>
            <a:pPr marL="571500" indent="-571500">
              <a:spcBef>
                <a:spcPct val="20000"/>
              </a:spcBef>
              <a:defRPr/>
            </a:pPr>
            <a:r>
              <a:rPr lang="ru-RU" sz="2800" dirty="0" smtClean="0"/>
              <a:t>Место работы: </a:t>
            </a:r>
            <a:r>
              <a:rPr lang="ru-RU" sz="2800" dirty="0" smtClean="0">
                <a:latin typeface="Tahoma" pitchFamily="34" charset="0"/>
              </a:rPr>
              <a:t>Санкт-Петербург. БГОУ СОШ № 347</a:t>
            </a:r>
            <a:br>
              <a:rPr lang="ru-RU" sz="2800" dirty="0" smtClean="0">
                <a:latin typeface="Tahoma" pitchFamily="34" charset="0"/>
              </a:rPr>
            </a:br>
            <a:endParaRPr lang="ru-RU" sz="2800" dirty="0" smtClean="0">
              <a:latin typeface="Tahoma" pitchFamily="34" charset="0"/>
            </a:endParaRPr>
          </a:p>
          <a:p>
            <a:pPr marL="571500" indent="-571500">
              <a:spcBef>
                <a:spcPct val="20000"/>
              </a:spcBef>
              <a:defRPr/>
            </a:pPr>
            <a:r>
              <a:rPr lang="ru-RU" sz="2800" dirty="0" smtClean="0">
                <a:latin typeface="Tahoma" pitchFamily="34" charset="0"/>
              </a:rPr>
              <a:t>Должность: учитель физической культуры</a:t>
            </a:r>
          </a:p>
          <a:p>
            <a:pPr marL="571500" indent="-571500">
              <a:spcBef>
                <a:spcPct val="20000"/>
              </a:spcBef>
              <a:buNone/>
              <a:defRPr/>
            </a:pPr>
            <a:r>
              <a:rPr lang="ru-RU" sz="2800" dirty="0" smtClean="0">
                <a:latin typeface="Tahoma" pitchFamily="34" charset="0"/>
              </a:rPr>
              <a:t> </a:t>
            </a:r>
          </a:p>
          <a:p>
            <a:pPr marL="571500" indent="-571500">
              <a:spcBef>
                <a:spcPct val="20000"/>
              </a:spcBef>
              <a:defRPr/>
            </a:pPr>
            <a:r>
              <a:rPr lang="ru-RU" sz="2800" dirty="0" smtClean="0">
                <a:latin typeface="Tahoma" pitchFamily="34" charset="0"/>
              </a:rPr>
              <a:t>Квалификационная категория: первая</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2">
                    <a:lumMod val="75000"/>
                  </a:schemeClr>
                </a:solidFill>
              </a:rPr>
              <a:t>ИСПОЛЬЗУЕМАЯ ЛИТЕРАТУРА И ИНТЕРНЕТ ИСТОЧНИКИ</a:t>
            </a:r>
            <a:endParaRPr lang="ru-RU" dirty="0"/>
          </a:p>
        </p:txBody>
      </p:sp>
      <p:sp>
        <p:nvSpPr>
          <p:cNvPr id="3" name="Содержимое 2"/>
          <p:cNvSpPr>
            <a:spLocks noGrp="1"/>
          </p:cNvSpPr>
          <p:nvPr>
            <p:ph idx="1"/>
          </p:nvPr>
        </p:nvSpPr>
        <p:spPr/>
        <p:txBody>
          <a:bodyPr/>
          <a:lstStyle/>
          <a:p>
            <a:r>
              <a:rPr lang="en-US" dirty="0" smtClean="0">
                <a:hlinkClick r:id="rId2"/>
              </a:rPr>
              <a:t>http://www.sport-dic.ru/html-sport/m/mnogoskoki.html</a:t>
            </a:r>
            <a:endParaRPr lang="ru-RU" dirty="0" smtClean="0"/>
          </a:p>
          <a:p>
            <a:r>
              <a:rPr lang="en-US" dirty="0" smtClean="0">
                <a:hlinkClick r:id="rId3"/>
              </a:rPr>
              <a:t>http://spo.1september.ru/2003/11/2.htm</a:t>
            </a:r>
            <a:endParaRPr lang="ru-RU" dirty="0" smtClean="0"/>
          </a:p>
          <a:p>
            <a:r>
              <a:rPr lang="ru-RU" dirty="0" smtClean="0"/>
              <a:t>А.В.Коробков. Школа лёгкой атлетики. Обучение технике видов лёгкой атлетики. Москва 1968.</a:t>
            </a:r>
          </a:p>
          <a:p>
            <a:r>
              <a:rPr lang="ru-RU" dirty="0" err="1" smtClean="0"/>
              <a:t>М.В.Видякин</a:t>
            </a:r>
            <a:r>
              <a:rPr lang="ru-RU" dirty="0" smtClean="0"/>
              <a:t>. Физкультура. 2 класс. Поурочные планы. Волгоград 2005</a:t>
            </a:r>
            <a:r>
              <a:rPr lang="ru-RU" dirty="0" smtClean="0"/>
              <a:t>.</a:t>
            </a:r>
          </a:p>
          <a:p>
            <a:r>
              <a:rPr lang="ru-RU" dirty="0" err="1" smtClean="0"/>
              <a:t>В.И.Ковалько</a:t>
            </a:r>
            <a:r>
              <a:rPr lang="ru-RU" dirty="0" smtClean="0"/>
              <a:t>. Поурочные разработки по физкультуре 1 – 4 класс. Москва 2004.</a:t>
            </a:r>
            <a:endParaRPr lang="ru-RU" dirty="0" smtClean="0"/>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3" name="Содержимое 2"/>
          <p:cNvSpPr>
            <a:spLocks noGrp="1"/>
          </p:cNvSpPr>
          <p:nvPr>
            <p:ph idx="1"/>
          </p:nvPr>
        </p:nvSpPr>
        <p:spPr>
          <a:xfrm>
            <a:off x="457200" y="476250"/>
            <a:ext cx="7239000" cy="5980113"/>
          </a:xfrm>
        </p:spPr>
        <p:txBody>
          <a:bodyPr>
            <a:normAutofit/>
          </a:bodyPr>
          <a:lstStyle/>
          <a:p>
            <a:pPr marL="274320" indent="-274320" algn="ctr" eaLnBrk="1" fontAlgn="auto" hangingPunct="1">
              <a:spcAft>
                <a:spcPts val="0"/>
              </a:spcAft>
              <a:buFont typeface="Wingdings 2"/>
              <a:buNone/>
              <a:defRPr/>
            </a:pPr>
            <a:r>
              <a:rPr lang="ru-RU" b="1" dirty="0" smtClean="0"/>
              <a:t>      Цель урока:      </a:t>
            </a:r>
          </a:p>
          <a:p>
            <a:pPr marL="274320" indent="-274320" eaLnBrk="1" fontAlgn="auto" hangingPunct="1">
              <a:spcAft>
                <a:spcPts val="0"/>
              </a:spcAft>
              <a:buFont typeface="Wingdings 2"/>
              <a:buNone/>
              <a:defRPr/>
            </a:pPr>
            <a:r>
              <a:rPr lang="ru-RU" dirty="0" smtClean="0"/>
              <a:t>     Обучение </a:t>
            </a:r>
            <a:r>
              <a:rPr lang="ru-RU" dirty="0" err="1" smtClean="0"/>
              <a:t>многоскокам</a:t>
            </a:r>
            <a:r>
              <a:rPr lang="ru-RU" dirty="0" smtClean="0"/>
              <a:t>.</a:t>
            </a:r>
          </a:p>
          <a:p>
            <a:pPr marL="274320" indent="-274320" eaLnBrk="1" fontAlgn="auto" hangingPunct="1">
              <a:spcAft>
                <a:spcPts val="0"/>
              </a:spcAft>
              <a:buFont typeface="Wingdings 2"/>
              <a:buNone/>
              <a:defRPr/>
            </a:pPr>
            <a:endParaRPr lang="ru-RU" dirty="0" smtClean="0"/>
          </a:p>
          <a:p>
            <a:pPr marL="274320" indent="-274320" algn="ctr" eaLnBrk="1" fontAlgn="auto" hangingPunct="1">
              <a:spcAft>
                <a:spcPts val="0"/>
              </a:spcAft>
              <a:buFont typeface="Wingdings 2"/>
              <a:buNone/>
              <a:defRPr/>
            </a:pPr>
            <a:r>
              <a:rPr lang="ru-RU" b="1" dirty="0" smtClean="0"/>
              <a:t>     Задачи урока:</a:t>
            </a:r>
          </a:p>
          <a:p>
            <a:pPr marL="514350" indent="-514350" eaLnBrk="1" fontAlgn="auto" hangingPunct="1">
              <a:spcAft>
                <a:spcPts val="0"/>
              </a:spcAft>
              <a:buFont typeface="Wingdings 2"/>
              <a:buAutoNum type="arabicParenR"/>
              <a:defRPr/>
            </a:pPr>
            <a:r>
              <a:rPr lang="ru-RU" dirty="0" smtClean="0"/>
              <a:t>Научить выносу бедра при выполнении </a:t>
            </a:r>
            <a:r>
              <a:rPr lang="ru-RU" dirty="0" err="1" smtClean="0"/>
              <a:t>многоскоков</a:t>
            </a:r>
            <a:r>
              <a:rPr lang="ru-RU" dirty="0" smtClean="0"/>
              <a:t>.</a:t>
            </a:r>
          </a:p>
          <a:p>
            <a:pPr marL="514350" indent="-514350" eaLnBrk="1" fontAlgn="auto" hangingPunct="1">
              <a:spcAft>
                <a:spcPts val="0"/>
              </a:spcAft>
              <a:buFont typeface="Wingdings 2"/>
              <a:buAutoNum type="arabicParenR"/>
              <a:defRPr/>
            </a:pPr>
            <a:r>
              <a:rPr lang="ru-RU" dirty="0" smtClean="0"/>
              <a:t>Закрепить приземление при выполнении </a:t>
            </a:r>
            <a:r>
              <a:rPr lang="ru-RU" dirty="0" err="1" smtClean="0"/>
              <a:t>многоскоков</a:t>
            </a:r>
            <a:r>
              <a:rPr lang="ru-RU" dirty="0" smtClean="0"/>
              <a:t>.</a:t>
            </a:r>
          </a:p>
          <a:p>
            <a:pPr marL="514350" indent="-514350" eaLnBrk="1" fontAlgn="auto" hangingPunct="1">
              <a:spcAft>
                <a:spcPts val="0"/>
              </a:spcAft>
              <a:buFont typeface="Wingdings 2"/>
              <a:buAutoNum type="arabicParenR"/>
              <a:defRPr/>
            </a:pPr>
            <a:r>
              <a:rPr lang="ru-RU" dirty="0" smtClean="0"/>
              <a:t>Развивать скоростно-силовых качества при обучении </a:t>
            </a:r>
            <a:r>
              <a:rPr lang="ru-RU" dirty="0" err="1" smtClean="0"/>
              <a:t>многоскокам</a:t>
            </a:r>
            <a:r>
              <a:rPr lang="ru-RU" dirty="0" smtClean="0"/>
              <a:t>.</a:t>
            </a:r>
          </a:p>
          <a:p>
            <a:pPr marL="514350" indent="-514350" eaLnBrk="1" fontAlgn="auto" hangingPunct="1">
              <a:spcAft>
                <a:spcPts val="0"/>
              </a:spcAft>
              <a:buFont typeface="Wingdings 2"/>
              <a:buAutoNum type="arabicParenR"/>
              <a:defRPr/>
            </a:pPr>
            <a:r>
              <a:rPr lang="ru-RU" dirty="0" smtClean="0"/>
              <a:t>Воспитывать чувство ответственности при выполнении упражнений.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lstStyle/>
          <a:p>
            <a:pPr algn="ctr" eaLnBrk="1" fontAlgn="auto" hangingPunct="1">
              <a:spcAft>
                <a:spcPts val="0"/>
              </a:spcAft>
              <a:defRPr/>
            </a:pPr>
            <a:r>
              <a:rPr lang="ru-RU" dirty="0" smtClean="0">
                <a:solidFill>
                  <a:schemeClr val="accent2"/>
                </a:solidFill>
              </a:rPr>
              <a:t>Части урока</a:t>
            </a:r>
            <a:endParaRPr lang="ru-RU" dirty="0">
              <a:solidFill>
                <a:schemeClr val="accent2"/>
              </a:solidFill>
            </a:endParaRPr>
          </a:p>
        </p:txBody>
      </p:sp>
      <p:sp>
        <p:nvSpPr>
          <p:cNvPr id="8195" name="Содержимое 2"/>
          <p:cNvSpPr>
            <a:spLocks noGrp="1"/>
          </p:cNvSpPr>
          <p:nvPr>
            <p:ph idx="1"/>
          </p:nvPr>
        </p:nvSpPr>
        <p:spPr/>
        <p:txBody>
          <a:bodyPr/>
          <a:lstStyle/>
          <a:p>
            <a:pPr eaLnBrk="1" hangingPunct="1">
              <a:buFont typeface="Wingdings 2" pitchFamily="18" charset="2"/>
              <a:buNone/>
            </a:pPr>
            <a:r>
              <a:rPr lang="en-US" sz="3200" b="1" smtClean="0"/>
              <a:t>I. </a:t>
            </a:r>
            <a:r>
              <a:rPr lang="ru-RU" sz="3200" b="1" smtClean="0"/>
              <a:t>ПОДГОТОВИТЕЛЬНАЯ ЧАСТЬ</a:t>
            </a:r>
          </a:p>
          <a:p>
            <a:pPr eaLnBrk="1" hangingPunct="1">
              <a:buFont typeface="Wingdings 2" pitchFamily="18" charset="2"/>
              <a:buNone/>
            </a:pPr>
            <a:r>
              <a:rPr lang="en-US" sz="3200" b="1" smtClean="0"/>
              <a:t>    </a:t>
            </a:r>
            <a:r>
              <a:rPr lang="ru-RU" sz="3200" b="1" smtClean="0"/>
              <a:t>(15 мин)</a:t>
            </a:r>
            <a:endParaRPr lang="en-US" sz="3200" b="1" smtClean="0"/>
          </a:p>
          <a:p>
            <a:pPr algn="ctr" eaLnBrk="1" hangingPunct="1">
              <a:buFont typeface="Wingdings 2" pitchFamily="18" charset="2"/>
              <a:buNone/>
            </a:pPr>
            <a:endParaRPr lang="ru-RU" sz="3200" b="1" smtClean="0"/>
          </a:p>
          <a:p>
            <a:pPr eaLnBrk="1" hangingPunct="1">
              <a:buFont typeface="Wingdings 2" pitchFamily="18" charset="2"/>
              <a:buNone/>
            </a:pPr>
            <a:r>
              <a:rPr lang="en-US" sz="3200" b="1" smtClean="0"/>
              <a:t>II. </a:t>
            </a:r>
            <a:r>
              <a:rPr lang="ru-RU" sz="3200" b="1" smtClean="0"/>
              <a:t>ОСНОВНАЯ ЧАСТЬ</a:t>
            </a:r>
          </a:p>
          <a:p>
            <a:pPr eaLnBrk="1" hangingPunct="1">
              <a:buFont typeface="Wingdings 2" pitchFamily="18" charset="2"/>
              <a:buNone/>
            </a:pPr>
            <a:r>
              <a:rPr lang="en-US" sz="3200" b="1" smtClean="0"/>
              <a:t>    </a:t>
            </a:r>
            <a:r>
              <a:rPr lang="ru-RU" sz="3200" b="1" smtClean="0"/>
              <a:t>(25 мин)</a:t>
            </a:r>
            <a:endParaRPr lang="en-US" sz="3200" b="1" smtClean="0"/>
          </a:p>
          <a:p>
            <a:pPr algn="ctr" eaLnBrk="1" hangingPunct="1">
              <a:buFont typeface="Wingdings 2" pitchFamily="18" charset="2"/>
              <a:buNone/>
            </a:pPr>
            <a:endParaRPr lang="ru-RU" sz="3200" b="1" smtClean="0"/>
          </a:p>
          <a:p>
            <a:pPr eaLnBrk="1" hangingPunct="1">
              <a:buFont typeface="Wingdings 2" pitchFamily="18" charset="2"/>
              <a:buNone/>
            </a:pPr>
            <a:r>
              <a:rPr lang="en-US" sz="3200" b="1" smtClean="0"/>
              <a:t>III. </a:t>
            </a:r>
            <a:r>
              <a:rPr lang="ru-RU" sz="3200" b="1" smtClean="0"/>
              <a:t>ЗАКЛЮЧИТЕЛЬНАЯ ЧАСТЬ</a:t>
            </a:r>
          </a:p>
          <a:p>
            <a:pPr eaLnBrk="1" hangingPunct="1">
              <a:buFont typeface="Wingdings 2" pitchFamily="18" charset="2"/>
              <a:buNone/>
            </a:pPr>
            <a:r>
              <a:rPr lang="en-US" sz="3200" b="1" smtClean="0"/>
              <a:t>    </a:t>
            </a:r>
            <a:r>
              <a:rPr lang="ru-RU" sz="3200" b="1" smtClean="0"/>
              <a:t>(5мин)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88680"/>
          </a:xfrm>
        </p:spPr>
        <p:txBody>
          <a:bodyPr/>
          <a:lstStyle/>
          <a:p>
            <a:pPr eaLnBrk="1" fontAlgn="auto" hangingPunct="1">
              <a:spcAft>
                <a:spcPts val="0"/>
              </a:spcAft>
              <a:defRPr/>
            </a:pPr>
            <a:r>
              <a:rPr lang="en-US" dirty="0" smtClean="0">
                <a:solidFill>
                  <a:schemeClr val="accent2">
                    <a:lumMod val="75000"/>
                  </a:schemeClr>
                </a:solidFill>
              </a:rPr>
              <a:t>I.</a:t>
            </a:r>
            <a:r>
              <a:rPr lang="ru-RU" dirty="0" smtClean="0">
                <a:solidFill>
                  <a:schemeClr val="accent2">
                    <a:lumMod val="75000"/>
                  </a:schemeClr>
                </a:solidFill>
              </a:rPr>
              <a:t>ПОДГОТОВИТЕЛЬНАЯ ЧАСТЬ</a:t>
            </a:r>
            <a:endParaRPr lang="ru-RU" dirty="0">
              <a:solidFill>
                <a:schemeClr val="accent2">
                  <a:lumMod val="75000"/>
                </a:schemeClr>
              </a:solidFill>
            </a:endParaRPr>
          </a:p>
        </p:txBody>
      </p:sp>
      <p:sp>
        <p:nvSpPr>
          <p:cNvPr id="9219" name="Содержимое 2"/>
          <p:cNvSpPr>
            <a:spLocks noGrp="1"/>
          </p:cNvSpPr>
          <p:nvPr>
            <p:ph idx="1"/>
          </p:nvPr>
        </p:nvSpPr>
        <p:spPr>
          <a:xfrm>
            <a:off x="250825" y="1052513"/>
            <a:ext cx="7705725" cy="5403850"/>
          </a:xfrm>
        </p:spPr>
        <p:txBody>
          <a:bodyPr/>
          <a:lstStyle/>
          <a:p>
            <a:pPr algn="ctr" eaLnBrk="1" hangingPunct="1">
              <a:buFont typeface="Wingdings 2" pitchFamily="18" charset="2"/>
              <a:buNone/>
            </a:pPr>
            <a:r>
              <a:rPr lang="ru-RU" i="1" smtClean="0"/>
              <a:t>Организовать занимающихся, сконцентрировать их внимание на изучаемом предмете.</a:t>
            </a:r>
          </a:p>
          <a:p>
            <a:pPr algn="ctr" eaLnBrk="1" hangingPunct="1">
              <a:buFont typeface="Wingdings 2" pitchFamily="18" charset="2"/>
              <a:buNone/>
            </a:pPr>
            <a:endParaRPr lang="ru-RU" i="1" smtClean="0"/>
          </a:p>
          <a:p>
            <a:pPr eaLnBrk="1" hangingPunct="1"/>
            <a:r>
              <a:rPr lang="ru-RU" sz="2400" smtClean="0"/>
              <a:t>Построение в одну шеренгу.</a:t>
            </a:r>
            <a:endParaRPr lang="en-US" sz="2400" smtClean="0"/>
          </a:p>
          <a:p>
            <a:pPr eaLnBrk="1" hangingPunct="1"/>
            <a:endParaRPr lang="en-US" smtClean="0"/>
          </a:p>
          <a:p>
            <a:pPr eaLnBrk="1" hangingPunct="1">
              <a:buFont typeface="Wingdings 2" pitchFamily="18" charset="2"/>
              <a:buNone/>
            </a:pPr>
            <a:endParaRPr lang="ru-RU" smtClean="0"/>
          </a:p>
          <a:p>
            <a:pPr algn="r" eaLnBrk="1" hangingPunct="1"/>
            <a:endParaRPr lang="ru-RU" sz="2400" smtClean="0"/>
          </a:p>
          <a:p>
            <a:pPr algn="r" eaLnBrk="1" hangingPunct="1"/>
            <a:r>
              <a:rPr lang="ru-RU" sz="2400" smtClean="0"/>
              <a:t>Равнение.</a:t>
            </a:r>
            <a:endParaRPr lang="en-US" sz="2400" smtClean="0"/>
          </a:p>
          <a:p>
            <a:pPr algn="r" eaLnBrk="1" hangingPunct="1"/>
            <a:r>
              <a:rPr lang="ru-RU" sz="2400" smtClean="0"/>
              <a:t>Приветствие.</a:t>
            </a:r>
            <a:endParaRPr lang="en-US" sz="2400" smtClean="0"/>
          </a:p>
          <a:p>
            <a:pPr algn="r" eaLnBrk="1" hangingPunct="1"/>
            <a:r>
              <a:rPr lang="ru-RU" sz="2400" smtClean="0"/>
              <a:t>Сообщение задач урока.</a:t>
            </a:r>
          </a:p>
          <a:p>
            <a:pPr algn="ctr" eaLnBrk="1" hangingPunct="1">
              <a:buFont typeface="Wingdings 2" pitchFamily="18" charset="2"/>
              <a:buNone/>
            </a:pPr>
            <a:endParaRPr lang="ru-RU" i="1" smtClean="0"/>
          </a:p>
          <a:p>
            <a:pPr algn="ctr" eaLnBrk="1" hangingPunct="1">
              <a:buFont typeface="Wingdings 2" pitchFamily="18" charset="2"/>
              <a:buNone/>
            </a:pPr>
            <a:endParaRPr lang="ru-RU" i="1" smtClean="0"/>
          </a:p>
          <a:p>
            <a:pPr algn="ctr" eaLnBrk="1" hangingPunct="1">
              <a:buFont typeface="Wingdings 2" pitchFamily="18" charset="2"/>
              <a:buNone/>
            </a:pPr>
            <a:endParaRPr lang="ru-RU" i="1" smtClean="0"/>
          </a:p>
          <a:p>
            <a:pPr algn="ctr" eaLnBrk="1" hangingPunct="1">
              <a:buFont typeface="Wingdings 2" pitchFamily="18" charset="2"/>
              <a:buNone/>
            </a:pPr>
            <a:endParaRPr lang="ru-RU" i="1" smtClean="0"/>
          </a:p>
          <a:p>
            <a:pPr algn="ctr" eaLnBrk="1" hangingPunct="1">
              <a:buFont typeface="Wingdings 2" pitchFamily="18" charset="2"/>
              <a:buNone/>
            </a:pPr>
            <a:endParaRPr lang="ru-RU" i="1" smtClean="0"/>
          </a:p>
          <a:p>
            <a:pPr algn="ctr" eaLnBrk="1" hangingPunct="1">
              <a:buFont typeface="Wingdings 2" pitchFamily="18" charset="2"/>
              <a:buNone/>
            </a:pPr>
            <a:endParaRPr lang="ru-RU" i="1" smtClean="0"/>
          </a:p>
        </p:txBody>
      </p:sp>
      <p:pic>
        <p:nvPicPr>
          <p:cNvPr id="9220" name="Рисунок 3" descr="IMG_4588.JPG"/>
          <p:cNvPicPr>
            <a:picLocks noChangeAspect="1"/>
          </p:cNvPicPr>
          <p:nvPr/>
        </p:nvPicPr>
        <p:blipFill>
          <a:blip r:embed="rId2" cstate="print"/>
          <a:srcRect/>
          <a:stretch>
            <a:fillRect/>
          </a:stretch>
        </p:blipFill>
        <p:spPr bwMode="auto">
          <a:xfrm>
            <a:off x="4859338" y="2492375"/>
            <a:ext cx="2784475" cy="2089150"/>
          </a:xfrm>
          <a:prstGeom prst="rect">
            <a:avLst/>
          </a:prstGeom>
          <a:noFill/>
          <a:ln w="9525">
            <a:noFill/>
            <a:miter lim="800000"/>
            <a:headEnd/>
            <a:tailEnd/>
          </a:ln>
        </p:spPr>
      </p:pic>
      <p:pic>
        <p:nvPicPr>
          <p:cNvPr id="9221" name="Рисунок 4" descr="IMG_4589.JPG"/>
          <p:cNvPicPr>
            <a:picLocks noChangeAspect="1"/>
          </p:cNvPicPr>
          <p:nvPr/>
        </p:nvPicPr>
        <p:blipFill>
          <a:blip r:embed="rId3" cstate="print"/>
          <a:srcRect/>
          <a:stretch>
            <a:fillRect/>
          </a:stretch>
        </p:blipFill>
        <p:spPr bwMode="auto">
          <a:xfrm>
            <a:off x="611188" y="3762375"/>
            <a:ext cx="2881312"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563" cy="46038"/>
          </a:xfrm>
        </p:spPr>
        <p:txBody>
          <a:bodyPr>
            <a:normAutofit fontScale="90000"/>
          </a:bodyPr>
          <a:lstStyle/>
          <a:p>
            <a:pPr eaLnBrk="1" fontAlgn="auto" hangingPunct="1">
              <a:spcAft>
                <a:spcPts val="0"/>
              </a:spcAft>
              <a:defRPr/>
            </a:pPr>
            <a:endParaRPr lang="ru-RU" dirty="0"/>
          </a:p>
        </p:txBody>
      </p:sp>
      <p:sp>
        <p:nvSpPr>
          <p:cNvPr id="10243" name="Текст 2"/>
          <p:cNvSpPr>
            <a:spLocks noGrp="1"/>
          </p:cNvSpPr>
          <p:nvPr>
            <p:ph type="body" idx="2"/>
          </p:nvPr>
        </p:nvSpPr>
        <p:spPr>
          <a:xfrm>
            <a:off x="457200" y="404813"/>
            <a:ext cx="7283450" cy="936625"/>
          </a:xfrm>
        </p:spPr>
        <p:txBody>
          <a:bodyPr/>
          <a:lstStyle/>
          <a:p>
            <a:pPr algn="ctr" eaLnBrk="1" hangingPunct="1">
              <a:spcBef>
                <a:spcPct val="0"/>
              </a:spcBef>
              <a:spcAft>
                <a:spcPct val="0"/>
              </a:spcAft>
            </a:pPr>
            <a:r>
              <a:rPr lang="ru-RU" sz="2400" i="1" smtClean="0"/>
              <a:t>Подготовить организм к предстоящей работе, повысить сердечно-сосудистую систему.</a:t>
            </a:r>
          </a:p>
          <a:p>
            <a:pPr eaLnBrk="1" hangingPunct="1">
              <a:spcBef>
                <a:spcPct val="0"/>
              </a:spcBef>
              <a:spcAft>
                <a:spcPct val="0"/>
              </a:spcAft>
            </a:pPr>
            <a:endParaRPr lang="ru-RU" smtClean="0"/>
          </a:p>
        </p:txBody>
      </p:sp>
      <p:sp>
        <p:nvSpPr>
          <p:cNvPr id="10244" name="Содержимое 3"/>
          <p:cNvSpPr>
            <a:spLocks noGrp="1"/>
          </p:cNvSpPr>
          <p:nvPr>
            <p:ph sz="half" idx="1"/>
          </p:nvPr>
        </p:nvSpPr>
        <p:spPr>
          <a:xfrm>
            <a:off x="250825" y="1268413"/>
            <a:ext cx="7705725" cy="5400675"/>
          </a:xfrm>
        </p:spPr>
        <p:txBody>
          <a:bodyPr/>
          <a:lstStyle/>
          <a:p>
            <a:pPr algn="ctr" eaLnBrk="1" hangingPunct="1">
              <a:buFont typeface="Wingdings 2" pitchFamily="18" charset="2"/>
              <a:buNone/>
            </a:pPr>
            <a:r>
              <a:rPr lang="ru-RU" sz="3000" smtClean="0"/>
              <a:t>Бег</a:t>
            </a:r>
          </a:p>
          <a:p>
            <a:pPr eaLnBrk="1" hangingPunct="1">
              <a:buFont typeface="Wingdings 2" pitchFamily="18" charset="2"/>
              <a:buNone/>
            </a:pPr>
            <a:r>
              <a:rPr lang="ru-RU" sz="3000" smtClean="0"/>
              <a:t>   по кругу      змейкой       по диагонали</a:t>
            </a:r>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algn="ctr" eaLnBrk="1" hangingPunct="1">
              <a:buFont typeface="Wingdings 2" pitchFamily="18" charset="2"/>
              <a:buNone/>
            </a:pPr>
            <a:endParaRPr lang="ru-RU" smtClean="0"/>
          </a:p>
          <a:p>
            <a:pPr eaLnBrk="1" hangingPunct="1"/>
            <a:endParaRPr lang="ru-RU" smtClean="0"/>
          </a:p>
        </p:txBody>
      </p:sp>
      <p:pic>
        <p:nvPicPr>
          <p:cNvPr id="10245" name="Рисунок 4" descr="IMG_4546.JPG"/>
          <p:cNvPicPr>
            <a:picLocks noChangeAspect="1"/>
          </p:cNvPicPr>
          <p:nvPr/>
        </p:nvPicPr>
        <p:blipFill>
          <a:blip r:embed="rId2" cstate="print"/>
          <a:srcRect/>
          <a:stretch>
            <a:fillRect/>
          </a:stretch>
        </p:blipFill>
        <p:spPr bwMode="auto">
          <a:xfrm>
            <a:off x="179388" y="2349500"/>
            <a:ext cx="2747962" cy="2060575"/>
          </a:xfrm>
          <a:prstGeom prst="rect">
            <a:avLst/>
          </a:prstGeom>
          <a:noFill/>
          <a:ln w="9525">
            <a:noFill/>
            <a:miter lim="800000"/>
            <a:headEnd/>
            <a:tailEnd/>
          </a:ln>
        </p:spPr>
      </p:pic>
      <p:pic>
        <p:nvPicPr>
          <p:cNvPr id="10246" name="Рисунок 7" descr="IMG_4631.JPG"/>
          <p:cNvPicPr>
            <a:picLocks noChangeAspect="1"/>
          </p:cNvPicPr>
          <p:nvPr/>
        </p:nvPicPr>
        <p:blipFill>
          <a:blip r:embed="rId3" cstate="print"/>
          <a:srcRect/>
          <a:stretch>
            <a:fillRect/>
          </a:stretch>
        </p:blipFill>
        <p:spPr bwMode="auto">
          <a:xfrm>
            <a:off x="2411413" y="3429000"/>
            <a:ext cx="2844800" cy="2133600"/>
          </a:xfrm>
          <a:prstGeom prst="rect">
            <a:avLst/>
          </a:prstGeom>
          <a:noFill/>
          <a:ln w="9525">
            <a:noFill/>
            <a:miter lim="800000"/>
            <a:headEnd/>
            <a:tailEnd/>
          </a:ln>
        </p:spPr>
      </p:pic>
      <p:pic>
        <p:nvPicPr>
          <p:cNvPr id="10247" name="Рисунок 8" descr="IMG_4632.JPG"/>
          <p:cNvPicPr>
            <a:picLocks noChangeAspect="1"/>
          </p:cNvPicPr>
          <p:nvPr/>
        </p:nvPicPr>
        <p:blipFill>
          <a:blip r:embed="rId4" cstate="print"/>
          <a:srcRect/>
          <a:stretch>
            <a:fillRect/>
          </a:stretch>
        </p:blipFill>
        <p:spPr bwMode="auto">
          <a:xfrm>
            <a:off x="5003800" y="4652963"/>
            <a:ext cx="2771775" cy="207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11267" name="Содержимое 2"/>
          <p:cNvSpPr>
            <a:spLocks noGrp="1"/>
          </p:cNvSpPr>
          <p:nvPr>
            <p:ph idx="1"/>
          </p:nvPr>
        </p:nvSpPr>
        <p:spPr>
          <a:xfrm>
            <a:off x="457200" y="404813"/>
            <a:ext cx="7239000" cy="6051550"/>
          </a:xfrm>
        </p:spPr>
        <p:txBody>
          <a:bodyPr/>
          <a:lstStyle/>
          <a:p>
            <a:pPr algn="ctr" eaLnBrk="1" hangingPunct="1">
              <a:buFont typeface="Wingdings 2" pitchFamily="18" charset="2"/>
              <a:buNone/>
            </a:pPr>
            <a:r>
              <a:rPr lang="ru-RU" sz="2400" i="1" smtClean="0"/>
              <a:t>Перестроить учащихся</a:t>
            </a:r>
          </a:p>
          <a:p>
            <a:pPr algn="ctr" eaLnBrk="1" hangingPunct="1">
              <a:buFont typeface="Wingdings 2" pitchFamily="18" charset="2"/>
              <a:buNone/>
            </a:pPr>
            <a:r>
              <a:rPr lang="ru-RU" sz="2400" i="1" smtClean="0"/>
              <a:t> для проведения ОРУ</a:t>
            </a:r>
          </a:p>
          <a:p>
            <a:pPr algn="ctr" eaLnBrk="1" hangingPunct="1">
              <a:buFont typeface="Wingdings 2" pitchFamily="18" charset="2"/>
              <a:buNone/>
            </a:pPr>
            <a:endParaRPr lang="ru-RU" i="1" smtClean="0"/>
          </a:p>
          <a:p>
            <a:pPr eaLnBrk="1" hangingPunct="1"/>
            <a:r>
              <a:rPr lang="ru-RU" sz="2400" smtClean="0"/>
              <a:t>Перестроение из колонны по одному в колонну по три (по пять).</a:t>
            </a:r>
          </a:p>
          <a:p>
            <a:pPr algn="ctr" eaLnBrk="1" hangingPunct="1">
              <a:buFont typeface="Wingdings 2" pitchFamily="18" charset="2"/>
              <a:buNone/>
            </a:pPr>
            <a:endParaRPr lang="ru-RU" i="1" smtClean="0"/>
          </a:p>
        </p:txBody>
      </p:sp>
      <p:pic>
        <p:nvPicPr>
          <p:cNvPr id="11268" name="Рисунок 3" descr="IMG_4592.JPG"/>
          <p:cNvPicPr>
            <a:picLocks noChangeAspect="1"/>
          </p:cNvPicPr>
          <p:nvPr/>
        </p:nvPicPr>
        <p:blipFill>
          <a:blip r:embed="rId2" cstate="print"/>
          <a:srcRect/>
          <a:stretch>
            <a:fillRect/>
          </a:stretch>
        </p:blipFill>
        <p:spPr bwMode="auto">
          <a:xfrm>
            <a:off x="5003800" y="2565400"/>
            <a:ext cx="2663825" cy="1997075"/>
          </a:xfrm>
          <a:prstGeom prst="rect">
            <a:avLst/>
          </a:prstGeom>
          <a:noFill/>
          <a:ln w="9525">
            <a:noFill/>
            <a:miter lim="800000"/>
            <a:headEnd/>
            <a:tailEnd/>
          </a:ln>
        </p:spPr>
      </p:pic>
      <p:pic>
        <p:nvPicPr>
          <p:cNvPr id="11269" name="Рисунок 4" descr="IMG_4548.JPG"/>
          <p:cNvPicPr>
            <a:picLocks noChangeAspect="1"/>
          </p:cNvPicPr>
          <p:nvPr/>
        </p:nvPicPr>
        <p:blipFill>
          <a:blip r:embed="rId3" cstate="print"/>
          <a:srcRect/>
          <a:stretch>
            <a:fillRect/>
          </a:stretch>
        </p:blipFill>
        <p:spPr bwMode="auto">
          <a:xfrm>
            <a:off x="539750" y="2636838"/>
            <a:ext cx="2452688" cy="1919287"/>
          </a:xfrm>
          <a:prstGeom prst="rect">
            <a:avLst/>
          </a:prstGeom>
          <a:noFill/>
          <a:ln w="9525">
            <a:noFill/>
            <a:miter lim="800000"/>
            <a:headEnd/>
            <a:tailEnd/>
          </a:ln>
        </p:spPr>
      </p:pic>
      <p:pic>
        <p:nvPicPr>
          <p:cNvPr id="11270" name="Рисунок 5" descr="IMG_4561.JPG"/>
          <p:cNvPicPr>
            <a:picLocks noChangeAspect="1"/>
          </p:cNvPicPr>
          <p:nvPr/>
        </p:nvPicPr>
        <p:blipFill>
          <a:blip r:embed="rId4" cstate="print"/>
          <a:srcRect/>
          <a:stretch>
            <a:fillRect/>
          </a:stretch>
        </p:blipFill>
        <p:spPr bwMode="auto">
          <a:xfrm>
            <a:off x="2916238" y="4724400"/>
            <a:ext cx="2519362"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sp>
        <p:nvSpPr>
          <p:cNvPr id="12291" name="Содержимое 2"/>
          <p:cNvSpPr>
            <a:spLocks noGrp="1"/>
          </p:cNvSpPr>
          <p:nvPr>
            <p:ph idx="1"/>
          </p:nvPr>
        </p:nvSpPr>
        <p:spPr>
          <a:xfrm>
            <a:off x="457200" y="476250"/>
            <a:ext cx="7239000" cy="5980113"/>
          </a:xfrm>
        </p:spPr>
        <p:txBody>
          <a:bodyPr/>
          <a:lstStyle/>
          <a:p>
            <a:pPr algn="ctr" eaLnBrk="1" hangingPunct="1">
              <a:buFont typeface="Wingdings 2" pitchFamily="18" charset="2"/>
              <a:buNone/>
            </a:pPr>
            <a:r>
              <a:rPr lang="ru-RU" sz="2400" i="1" smtClean="0"/>
              <a:t>Способствовать развитию крупных и мелких мышечных групп туловища, верхних и нижних конечностей</a:t>
            </a:r>
          </a:p>
          <a:p>
            <a:pPr algn="ctr" eaLnBrk="1" hangingPunct="1">
              <a:buFont typeface="Wingdings 2" pitchFamily="18" charset="2"/>
              <a:buNone/>
            </a:pPr>
            <a:r>
              <a:rPr lang="ru-RU" sz="2800" b="1" smtClean="0">
                <a:solidFill>
                  <a:schemeClr val="accent2"/>
                </a:solidFill>
              </a:rPr>
              <a:t>ОРУ</a:t>
            </a:r>
          </a:p>
          <a:p>
            <a:pPr algn="ctr" eaLnBrk="1" hangingPunct="1">
              <a:buFont typeface="Wingdings 2" pitchFamily="18" charset="2"/>
              <a:buNone/>
            </a:pPr>
            <a:endParaRPr lang="ru-RU" smtClean="0">
              <a:solidFill>
                <a:schemeClr val="accent2"/>
              </a:solidFill>
            </a:endParaRPr>
          </a:p>
        </p:txBody>
      </p:sp>
      <p:pic>
        <p:nvPicPr>
          <p:cNvPr id="12292" name="Рисунок 3" descr="IMG_4593.JPG"/>
          <p:cNvPicPr>
            <a:picLocks noChangeAspect="1"/>
          </p:cNvPicPr>
          <p:nvPr/>
        </p:nvPicPr>
        <p:blipFill>
          <a:blip r:embed="rId2" cstate="print"/>
          <a:srcRect/>
          <a:stretch>
            <a:fillRect/>
          </a:stretch>
        </p:blipFill>
        <p:spPr bwMode="auto">
          <a:xfrm>
            <a:off x="4356100" y="2349500"/>
            <a:ext cx="2555875" cy="1916113"/>
          </a:xfrm>
          <a:prstGeom prst="rect">
            <a:avLst/>
          </a:prstGeom>
          <a:noFill/>
          <a:ln w="9525">
            <a:noFill/>
            <a:miter lim="800000"/>
            <a:headEnd/>
            <a:tailEnd/>
          </a:ln>
        </p:spPr>
      </p:pic>
      <p:pic>
        <p:nvPicPr>
          <p:cNvPr id="12293" name="Рисунок 6" descr="IMG_4595.JPG"/>
          <p:cNvPicPr>
            <a:picLocks noChangeAspect="1"/>
          </p:cNvPicPr>
          <p:nvPr/>
        </p:nvPicPr>
        <p:blipFill>
          <a:blip r:embed="rId3" cstate="print"/>
          <a:srcRect/>
          <a:stretch>
            <a:fillRect/>
          </a:stretch>
        </p:blipFill>
        <p:spPr bwMode="auto">
          <a:xfrm>
            <a:off x="323850" y="2349500"/>
            <a:ext cx="2592388" cy="1943100"/>
          </a:xfrm>
          <a:prstGeom prst="rect">
            <a:avLst/>
          </a:prstGeom>
          <a:noFill/>
          <a:ln w="9525">
            <a:noFill/>
            <a:miter lim="800000"/>
            <a:headEnd/>
            <a:tailEnd/>
          </a:ln>
        </p:spPr>
      </p:pic>
      <p:pic>
        <p:nvPicPr>
          <p:cNvPr id="12294" name="Рисунок 8" descr="IMG_4598.JPG"/>
          <p:cNvPicPr>
            <a:picLocks noChangeAspect="1"/>
          </p:cNvPicPr>
          <p:nvPr/>
        </p:nvPicPr>
        <p:blipFill>
          <a:blip r:embed="rId4" cstate="print"/>
          <a:srcRect/>
          <a:stretch>
            <a:fillRect/>
          </a:stretch>
        </p:blipFill>
        <p:spPr bwMode="auto">
          <a:xfrm>
            <a:off x="1763713" y="4652963"/>
            <a:ext cx="2663825" cy="1905000"/>
          </a:xfrm>
          <a:prstGeom prst="rect">
            <a:avLst/>
          </a:prstGeom>
          <a:noFill/>
          <a:ln w="9525">
            <a:noFill/>
            <a:miter lim="800000"/>
            <a:headEnd/>
            <a:tailEnd/>
          </a:ln>
        </p:spPr>
      </p:pic>
      <p:pic>
        <p:nvPicPr>
          <p:cNvPr id="12295" name="Рисунок 10" descr="IMG_4727.JPG"/>
          <p:cNvPicPr>
            <a:picLocks noChangeAspect="1"/>
          </p:cNvPicPr>
          <p:nvPr/>
        </p:nvPicPr>
        <p:blipFill>
          <a:blip r:embed="rId5" cstate="print"/>
          <a:srcRect/>
          <a:stretch>
            <a:fillRect/>
          </a:stretch>
        </p:blipFill>
        <p:spPr bwMode="auto">
          <a:xfrm>
            <a:off x="5435600" y="4581525"/>
            <a:ext cx="2568575" cy="192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ru-RU" dirty="0"/>
          </a:p>
        </p:txBody>
      </p:sp>
      <p:pic>
        <p:nvPicPr>
          <p:cNvPr id="13315" name="Содержимое 3" descr="IMG_4648.JPG"/>
          <p:cNvPicPr>
            <a:picLocks noGrp="1" noChangeAspect="1"/>
          </p:cNvPicPr>
          <p:nvPr>
            <p:ph idx="1"/>
          </p:nvPr>
        </p:nvPicPr>
        <p:blipFill>
          <a:blip r:embed="rId2" cstate="print"/>
          <a:srcRect/>
          <a:stretch>
            <a:fillRect/>
          </a:stretch>
        </p:blipFill>
        <p:spPr>
          <a:xfrm>
            <a:off x="4572000" y="4076700"/>
            <a:ext cx="3016250" cy="2262188"/>
          </a:xfrm>
        </p:spPr>
      </p:pic>
      <p:pic>
        <p:nvPicPr>
          <p:cNvPr id="13316" name="Рисунок 6" descr="IMG_4651.JPG"/>
          <p:cNvPicPr>
            <a:picLocks noChangeAspect="1"/>
          </p:cNvPicPr>
          <p:nvPr/>
        </p:nvPicPr>
        <p:blipFill>
          <a:blip r:embed="rId3" cstate="print"/>
          <a:srcRect/>
          <a:stretch>
            <a:fillRect/>
          </a:stretch>
        </p:blipFill>
        <p:spPr bwMode="auto">
          <a:xfrm>
            <a:off x="468313" y="3933825"/>
            <a:ext cx="3024187" cy="2266950"/>
          </a:xfrm>
          <a:prstGeom prst="rect">
            <a:avLst/>
          </a:prstGeom>
          <a:noFill/>
          <a:ln w="9525">
            <a:noFill/>
            <a:miter lim="800000"/>
            <a:headEnd/>
            <a:tailEnd/>
          </a:ln>
        </p:spPr>
      </p:pic>
      <p:pic>
        <p:nvPicPr>
          <p:cNvPr id="13317" name="Рисунок 7" descr="IMG_4601.JPG"/>
          <p:cNvPicPr>
            <a:picLocks noChangeAspect="1"/>
          </p:cNvPicPr>
          <p:nvPr/>
        </p:nvPicPr>
        <p:blipFill>
          <a:blip r:embed="rId4" cstate="print"/>
          <a:srcRect/>
          <a:stretch>
            <a:fillRect/>
          </a:stretch>
        </p:blipFill>
        <p:spPr bwMode="auto">
          <a:xfrm>
            <a:off x="4572000" y="981075"/>
            <a:ext cx="2855913" cy="2141538"/>
          </a:xfrm>
          <a:prstGeom prst="rect">
            <a:avLst/>
          </a:prstGeom>
          <a:noFill/>
          <a:ln w="9525">
            <a:noFill/>
            <a:miter lim="800000"/>
            <a:headEnd/>
            <a:tailEnd/>
          </a:ln>
        </p:spPr>
      </p:pic>
      <p:pic>
        <p:nvPicPr>
          <p:cNvPr id="13318" name="Рисунок 8" descr="IMG_4600.JPG"/>
          <p:cNvPicPr>
            <a:picLocks noChangeAspect="1"/>
          </p:cNvPicPr>
          <p:nvPr/>
        </p:nvPicPr>
        <p:blipFill>
          <a:blip r:embed="rId5" cstate="print"/>
          <a:srcRect/>
          <a:stretch>
            <a:fillRect/>
          </a:stretch>
        </p:blipFill>
        <p:spPr bwMode="auto">
          <a:xfrm>
            <a:off x="395288" y="981075"/>
            <a:ext cx="2911475"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60688"/>
          </a:xfrm>
        </p:spPr>
        <p:txBody>
          <a:bodyPr/>
          <a:lstStyle/>
          <a:p>
            <a:pPr algn="ctr" eaLnBrk="1" fontAlgn="auto" hangingPunct="1">
              <a:spcAft>
                <a:spcPts val="0"/>
              </a:spcAft>
              <a:defRPr/>
            </a:pPr>
            <a:r>
              <a:rPr lang="en-US" dirty="0" smtClean="0">
                <a:solidFill>
                  <a:schemeClr val="accent2"/>
                </a:solidFill>
              </a:rPr>
              <a:t>II</a:t>
            </a:r>
            <a:r>
              <a:rPr lang="ru-RU" dirty="0" smtClean="0">
                <a:solidFill>
                  <a:schemeClr val="accent2"/>
                </a:solidFill>
              </a:rPr>
              <a:t>.</a:t>
            </a:r>
            <a:r>
              <a:rPr lang="en-US" dirty="0" smtClean="0">
                <a:solidFill>
                  <a:schemeClr val="accent2"/>
                </a:solidFill>
              </a:rPr>
              <a:t> </a:t>
            </a:r>
            <a:r>
              <a:rPr lang="ru-RU" dirty="0" smtClean="0">
                <a:solidFill>
                  <a:schemeClr val="accent2"/>
                </a:solidFill>
              </a:rPr>
              <a:t>ОСНОВНАЯ ЧАСТЬ</a:t>
            </a:r>
            <a:endParaRPr lang="ru-RU" dirty="0">
              <a:solidFill>
                <a:schemeClr val="accent2"/>
              </a:solidFill>
            </a:endParaRPr>
          </a:p>
        </p:txBody>
      </p:sp>
      <p:sp>
        <p:nvSpPr>
          <p:cNvPr id="14339" name="Содержимое 2"/>
          <p:cNvSpPr>
            <a:spLocks noGrp="1"/>
          </p:cNvSpPr>
          <p:nvPr>
            <p:ph idx="1"/>
          </p:nvPr>
        </p:nvSpPr>
        <p:spPr>
          <a:xfrm>
            <a:off x="457200" y="1196975"/>
            <a:ext cx="7239000" cy="5472113"/>
          </a:xfrm>
        </p:spPr>
        <p:txBody>
          <a:bodyPr/>
          <a:lstStyle/>
          <a:p>
            <a:pPr algn="ctr" eaLnBrk="1" hangingPunct="1">
              <a:buFont typeface="Wingdings 2" pitchFamily="18" charset="2"/>
              <a:buNone/>
            </a:pPr>
            <a:r>
              <a:rPr lang="ru-RU" sz="2400" i="1" smtClean="0"/>
              <a:t>Способствовать подготовке учащихся с помощью подводящих упражнений для решения основных задач урока.</a:t>
            </a:r>
          </a:p>
          <a:p>
            <a:pPr algn="ctr" eaLnBrk="1" hangingPunct="1">
              <a:buFont typeface="Wingdings 2" pitchFamily="18" charset="2"/>
              <a:buNone/>
            </a:pPr>
            <a:endParaRPr lang="ru-RU" sz="2400" i="1" smtClean="0"/>
          </a:p>
          <a:p>
            <a:pPr eaLnBrk="1" hangingPunct="1"/>
            <a:r>
              <a:rPr lang="ru-RU" sz="2400" i="1" smtClean="0"/>
              <a:t>Выпады на месте;</a:t>
            </a:r>
          </a:p>
          <a:p>
            <a:pPr eaLnBrk="1" hangingPunct="1"/>
            <a:r>
              <a:rPr lang="ru-RU" sz="2400" i="1" smtClean="0"/>
              <a:t>Пружинящие покачивания в выпаде;</a:t>
            </a:r>
          </a:p>
          <a:p>
            <a:pPr eaLnBrk="1" hangingPunct="1"/>
            <a:r>
              <a:rPr lang="ru-RU" sz="2400" i="1" smtClean="0"/>
              <a:t>Пружинящие прыжки без смены положения ног с небольшим продвижением вперед;</a:t>
            </a:r>
          </a:p>
        </p:txBody>
      </p:sp>
      <p:pic>
        <p:nvPicPr>
          <p:cNvPr id="14340" name="Рисунок 5" descr="IMG_4732.JPG"/>
          <p:cNvPicPr>
            <a:picLocks noChangeAspect="1"/>
          </p:cNvPicPr>
          <p:nvPr/>
        </p:nvPicPr>
        <p:blipFill>
          <a:blip r:embed="rId2" cstate="print"/>
          <a:srcRect/>
          <a:stretch>
            <a:fillRect/>
          </a:stretch>
        </p:blipFill>
        <p:spPr bwMode="auto">
          <a:xfrm>
            <a:off x="2700338" y="4652963"/>
            <a:ext cx="2482850"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762</TotalTime>
  <Words>441</Words>
  <Application>Microsoft Office PowerPoint</Application>
  <PresentationFormat>Экран (4:3)</PresentationFormat>
  <Paragraphs>142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Изящная</vt:lpstr>
      <vt:lpstr>Лёгкая атлетика. Многоскоки  2 класс (Конспект урока) </vt:lpstr>
      <vt:lpstr>Слайд 2</vt:lpstr>
      <vt:lpstr>Части урока</vt:lpstr>
      <vt:lpstr>I.ПОДГОТОВИТЕЛЬНАЯ ЧАСТЬ</vt:lpstr>
      <vt:lpstr>Слайд 5</vt:lpstr>
      <vt:lpstr>Слайд 6</vt:lpstr>
      <vt:lpstr>Слайд 7</vt:lpstr>
      <vt:lpstr>Слайд 8</vt:lpstr>
      <vt:lpstr>II. ОСНОВНАЯ ЧАСТЬ</vt:lpstr>
      <vt:lpstr>Слайд 10</vt:lpstr>
      <vt:lpstr>Слайд 11</vt:lpstr>
      <vt:lpstr>Слайд 12</vt:lpstr>
      <vt:lpstr>Слайд 13</vt:lpstr>
      <vt:lpstr>Слайд 14</vt:lpstr>
      <vt:lpstr>Слайд 15</vt:lpstr>
      <vt:lpstr>III.Заключительная часть</vt:lpstr>
      <vt:lpstr>ОБ АВТОРЕ</vt:lpstr>
      <vt:lpstr>ИСПОЛЬЗУЕМАЯ ЛИТЕРАТУРА И ИНТЕРНЕТ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Лёгкая атлетика.</dc:title>
  <dc:creator>IRA</dc:creator>
  <cp:lastModifiedBy>IRA</cp:lastModifiedBy>
  <cp:revision>79</cp:revision>
  <dcterms:created xsi:type="dcterms:W3CDTF">2012-04-04T16:12:16Z</dcterms:created>
  <dcterms:modified xsi:type="dcterms:W3CDTF">2012-05-28T17:43:00Z</dcterms:modified>
</cp:coreProperties>
</file>