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8133D-8F29-48F7-B818-8DEC2F19E526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9E7FF-2D08-4E39-BEC0-34052A1B94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9E7FF-2D08-4E39-BEC0-34052A1B941A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95D447-76AD-4796-8027-C39107D80C0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DA4E9A-72B7-42F5-8524-1C45F5D44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71600"/>
            <a:ext cx="8184086" cy="34255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Современные педагогические технологии обучения в новой школе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2271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Спасибо за внимание!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086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Технология-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 от греческих слов </a:t>
            </a:r>
            <a:r>
              <a:rPr lang="ru-RU" sz="3600" i="1" dirty="0" err="1" smtClean="0"/>
              <a:t>technе</a:t>
            </a:r>
            <a:r>
              <a:rPr lang="ru-RU" sz="3600" dirty="0" smtClean="0"/>
              <a:t> (искусство, ремесло, наука) и </a:t>
            </a:r>
            <a:r>
              <a:rPr lang="ru-RU" sz="3600" i="1" dirty="0" err="1" smtClean="0"/>
              <a:t>logos</a:t>
            </a:r>
            <a:r>
              <a:rPr lang="ru-RU" sz="3600" dirty="0" smtClean="0"/>
              <a:t> (понятие, учение).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086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Педагогическая технология-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3344" y="2348880"/>
            <a:ext cx="7590656" cy="1512168"/>
          </a:xfrm>
        </p:spPr>
        <p:txBody>
          <a:bodyPr>
            <a:noAutofit/>
          </a:bodyPr>
          <a:lstStyle/>
          <a:p>
            <a:r>
              <a:rPr lang="ru-RU" sz="3200" dirty="0" smtClean="0"/>
              <a:t> системный метод создания, применения и определения всего процесса преподавания и усвоения знаний с учетом технических и человеческих ресурсов и их взаимодействия, ставящий своей задачей оптимизацию форм образования (</a:t>
            </a:r>
            <a:r>
              <a:rPr lang="ru-RU" sz="3200" b="1" dirty="0" smtClean="0"/>
              <a:t>ЮНЕСКО</a:t>
            </a:r>
            <a:r>
              <a:rPr lang="ru-RU" sz="3200" dirty="0" smtClean="0"/>
              <a:t>).</a:t>
            </a:r>
          </a:p>
          <a:p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09600"/>
            <a:ext cx="7643192" cy="289140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Педагогическая технология  представлена тремя аспектами: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4077072"/>
            <a:ext cx="7086600" cy="15097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  </a:t>
            </a:r>
            <a:r>
              <a:rPr lang="ru-RU" sz="3200" i="1" dirty="0" smtClean="0"/>
              <a:t>научным</a:t>
            </a:r>
          </a:p>
          <a:p>
            <a:pPr>
              <a:buFont typeface="Wingdings" pitchFamily="2" charset="2"/>
              <a:buChar char="v"/>
            </a:pPr>
            <a:r>
              <a:rPr lang="ru-RU" sz="3200" i="1" dirty="0" smtClean="0"/>
              <a:t>  </a:t>
            </a:r>
            <a:r>
              <a:rPr lang="ru-RU" sz="3200" i="1" dirty="0" err="1" smtClean="0"/>
              <a:t>процессуально-описательным</a:t>
            </a:r>
            <a:endParaRPr lang="ru-RU" sz="3200" i="1" dirty="0" smtClean="0"/>
          </a:p>
          <a:p>
            <a:pPr>
              <a:buFont typeface="Wingdings" pitchFamily="2" charset="2"/>
              <a:buChar char="v"/>
            </a:pPr>
            <a:r>
              <a:rPr lang="ru-RU" sz="3200" i="1" dirty="0" smtClean="0"/>
              <a:t>  </a:t>
            </a:r>
            <a:r>
              <a:rPr lang="ru-RU" sz="3200" i="1" dirty="0" err="1" smtClean="0"/>
              <a:t>процессуально-действенным</a:t>
            </a:r>
            <a:endParaRPr lang="ru-RU" sz="3200" i="1" dirty="0" smtClean="0"/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760" y="620688"/>
            <a:ext cx="8075240" cy="28194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Три уровня педагогической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технолгии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3933056"/>
            <a:ext cx="7086600" cy="15097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 </a:t>
            </a:r>
            <a:r>
              <a:rPr lang="ru-RU" sz="3200" i="1" dirty="0" smtClean="0"/>
              <a:t> общепедагогический</a:t>
            </a:r>
            <a:endParaRPr lang="ru-RU" sz="3200" i="1" dirty="0" smtClean="0"/>
          </a:p>
          <a:p>
            <a:pPr>
              <a:buFont typeface="Wingdings" pitchFamily="2" charset="2"/>
              <a:buChar char="v"/>
            </a:pPr>
            <a:r>
              <a:rPr lang="ru-RU" sz="3200" i="1" dirty="0" smtClean="0"/>
              <a:t>  </a:t>
            </a:r>
            <a:r>
              <a:rPr lang="ru-RU" sz="3200" i="1" dirty="0" err="1" smtClean="0"/>
              <a:t>частнометодический</a:t>
            </a:r>
            <a:r>
              <a:rPr lang="ru-RU" sz="3200" i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3200" i="1" dirty="0" smtClean="0"/>
              <a:t>  </a:t>
            </a:r>
            <a:r>
              <a:rPr lang="ru-RU" sz="3200" i="1" dirty="0" smtClean="0"/>
              <a:t>локальный </a:t>
            </a:r>
            <a:endParaRPr lang="ru-RU" sz="32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086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Образовательная технология-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204864"/>
            <a:ext cx="7086600" cy="1509712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система, включающая некоторое представление планируемых результатов обучения, средства диагностики текущего состояния обучаемых, множество моделей обучения и критерии выбора оптимальной модели обучения для данных конкретных условий. 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086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Классификация технологий: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708920"/>
            <a:ext cx="7056784" cy="302433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i="1" dirty="0" smtClean="0"/>
              <a:t>  </a:t>
            </a:r>
            <a:r>
              <a:rPr lang="ru-RU" sz="2400" b="1" i="1" dirty="0" smtClean="0"/>
              <a:t>по </a:t>
            </a:r>
            <a:r>
              <a:rPr lang="ru-RU" sz="2400" b="1" i="1" dirty="0" smtClean="0"/>
              <a:t>характеру содержания образования </a:t>
            </a:r>
            <a:r>
              <a:rPr lang="ru-RU" sz="2400" b="1" i="1" dirty="0" smtClean="0"/>
              <a:t>    технологии</a:t>
            </a:r>
            <a:endParaRPr lang="ru-RU" sz="2400" b="1" i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  по </a:t>
            </a:r>
            <a:r>
              <a:rPr lang="ru-RU" sz="2400" b="1" i="1" dirty="0" smtClean="0"/>
              <a:t>организационным формам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  по </a:t>
            </a:r>
            <a:r>
              <a:rPr lang="ru-RU" sz="2400" b="1" i="1" dirty="0" smtClean="0"/>
              <a:t>подходу (отношению) к ребенку технологии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  по преобладающему (доминирующему) методу технологии</a:t>
            </a:r>
            <a:endParaRPr lang="ru-RU" sz="2400" b="1" i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  по </a:t>
            </a:r>
            <a:r>
              <a:rPr lang="ru-RU" sz="2400" b="1" i="1" dirty="0" smtClean="0"/>
              <a:t>категории обучающихся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  по </a:t>
            </a:r>
            <a:r>
              <a:rPr lang="ru-RU" sz="2400" b="1" i="1" dirty="0" smtClean="0"/>
              <a:t>типу управления познавательной деятельностью технологии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086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Современные педагогические технологии: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2924944"/>
            <a:ext cx="7014592" cy="3168352"/>
          </a:xfrm>
        </p:spPr>
        <p:txBody>
          <a:bodyPr>
            <a:normAutofit fontScale="62500" lnSpcReduction="20000"/>
          </a:bodyPr>
          <a:lstStyle/>
          <a:p>
            <a:pPr marL="530352" indent="-457200">
              <a:buFont typeface="Wingdings" pitchFamily="2" charset="2"/>
              <a:buChar char="v"/>
            </a:pPr>
            <a:r>
              <a:rPr lang="ru-RU" sz="4400" b="1" i="1" dirty="0" smtClean="0"/>
              <a:t>личностно-ориентированные технологии </a:t>
            </a:r>
            <a:r>
              <a:rPr lang="ru-RU" sz="4400" b="1" i="1" dirty="0" smtClean="0"/>
              <a:t>обучения</a:t>
            </a:r>
          </a:p>
          <a:p>
            <a:pPr marL="530352" indent="-457200">
              <a:buFont typeface="Wingdings" pitchFamily="2" charset="2"/>
              <a:buChar char="v"/>
            </a:pPr>
            <a:r>
              <a:rPr lang="ru-RU" sz="4400" b="1" i="1" dirty="0" smtClean="0"/>
              <a:t>предметно-ориентированные технологии обучения</a:t>
            </a:r>
          </a:p>
          <a:p>
            <a:pPr marL="530352" indent="-457200">
              <a:buFont typeface="Wingdings" pitchFamily="2" charset="2"/>
              <a:buChar char="v"/>
            </a:pPr>
            <a:r>
              <a:rPr lang="ru-RU" sz="4400" b="1" i="1" dirty="0" smtClean="0"/>
              <a:t>информационные технологии</a:t>
            </a:r>
          </a:p>
          <a:p>
            <a:pPr marL="530352" indent="-457200">
              <a:buFont typeface="Wingdings" pitchFamily="2" charset="2"/>
              <a:buChar char="v"/>
            </a:pPr>
            <a:r>
              <a:rPr lang="ru-RU" sz="4500" b="1" i="1" dirty="0" smtClean="0"/>
              <a:t>технологии оценивания  достижений учащихся</a:t>
            </a:r>
          </a:p>
          <a:p>
            <a:pPr marL="530352" indent="-457200">
              <a:buFont typeface="Wingdings" pitchFamily="2" charset="2"/>
              <a:buChar char="v"/>
            </a:pPr>
            <a:r>
              <a:rPr lang="ru-RU" sz="4400" b="1" i="1" dirty="0" smtClean="0"/>
              <a:t>интерактивные технологии</a:t>
            </a:r>
          </a:p>
          <a:p>
            <a:pPr marL="530352" indent="-457200">
              <a:buFont typeface="Wingdings" pitchFamily="2" charset="2"/>
              <a:buChar char="v"/>
            </a:pPr>
            <a:endParaRPr lang="ru-RU" b="1" i="1" dirty="0" smtClean="0"/>
          </a:p>
          <a:p>
            <a:pPr marL="530352" indent="-457200"/>
            <a:endParaRPr lang="ru-RU" b="1" i="1" dirty="0" smtClean="0"/>
          </a:p>
          <a:p>
            <a:pPr marL="530352" indent="-45720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14400"/>
            <a:ext cx="7086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Список литературы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1340768"/>
            <a:ext cx="7086600" cy="568863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1. Алексеев Н. Г.</a:t>
            </a:r>
            <a:r>
              <a:rPr lang="ru-RU" dirty="0" smtClean="0"/>
              <a:t> Формирование осознанного решения учебной задачи // Педагогика и логика. — М.: </a:t>
            </a:r>
            <a:r>
              <a:rPr lang="ru-RU" dirty="0" err="1" smtClean="0"/>
              <a:t>Касталь</a:t>
            </a:r>
            <a:r>
              <a:rPr lang="ru-RU" dirty="0" smtClean="0"/>
              <a:t>, 1993. </a:t>
            </a:r>
          </a:p>
          <a:p>
            <a:r>
              <a:rPr lang="ru-RU" b="1" dirty="0" smtClean="0"/>
              <a:t>2.</a:t>
            </a:r>
            <a:r>
              <a:rPr lang="ru-RU" dirty="0" smtClean="0"/>
              <a:t> </a:t>
            </a:r>
            <a:r>
              <a:rPr lang="ru-RU" b="1" dirty="0" smtClean="0"/>
              <a:t>Андреев, В. И.</a:t>
            </a:r>
            <a:r>
              <a:rPr lang="ru-RU" dirty="0" smtClean="0"/>
              <a:t> Педагогика: Учебный курс для творческого саморазвития. - 2-е изд. - Казань: Центр инновационных технологий, 2000.</a:t>
            </a:r>
          </a:p>
          <a:p>
            <a:r>
              <a:rPr lang="ru-RU" b="1" dirty="0" smtClean="0"/>
              <a:t>3. </a:t>
            </a:r>
            <a:r>
              <a:rPr lang="ru-RU" b="1" dirty="0" err="1" smtClean="0"/>
              <a:t>Гузеев</a:t>
            </a:r>
            <a:r>
              <a:rPr lang="ru-RU" b="1" dirty="0" smtClean="0"/>
              <a:t> В.В.</a:t>
            </a:r>
            <a:r>
              <a:rPr lang="ru-RU" dirty="0" smtClean="0"/>
              <a:t> Образовательная технология: от приема до философии / М.: Сентябрь, 1996.</a:t>
            </a:r>
          </a:p>
          <a:p>
            <a:r>
              <a:rPr lang="ru-RU" b="1" dirty="0" smtClean="0"/>
              <a:t>4. </a:t>
            </a:r>
            <a:r>
              <a:rPr lang="ru-RU" b="1" dirty="0" err="1" smtClean="0"/>
              <a:t>Громцева</a:t>
            </a:r>
            <a:r>
              <a:rPr lang="ru-RU" b="1" dirty="0" smtClean="0"/>
              <a:t>, А. К</a:t>
            </a:r>
            <a:r>
              <a:rPr lang="ru-RU" dirty="0" smtClean="0"/>
              <a:t>. Формирование у школьников готовности к самообразованию: Учеб. пособие по спецкурсу для студ. </a:t>
            </a:r>
            <a:r>
              <a:rPr lang="ru-RU" dirty="0" err="1" smtClean="0"/>
              <a:t>пед</a:t>
            </a:r>
            <a:r>
              <a:rPr lang="ru-RU" dirty="0" smtClean="0"/>
              <a:t>. </a:t>
            </a:r>
            <a:r>
              <a:rPr lang="ru-RU" dirty="0" err="1" smtClean="0"/>
              <a:t>ин-тов</a:t>
            </a:r>
            <a:r>
              <a:rPr lang="ru-RU" dirty="0" smtClean="0"/>
              <a:t>. - М.: Просвещение, 1983.</a:t>
            </a:r>
          </a:p>
          <a:p>
            <a:r>
              <a:rPr lang="ru-RU" b="1" dirty="0" smtClean="0"/>
              <a:t>5. Есипов, Б. П.</a:t>
            </a:r>
            <a:r>
              <a:rPr lang="ru-RU" dirty="0" smtClean="0"/>
              <a:t> Самостоятельная работа учащихся в процессе обучения / Б.П. Есипов // Материалы педагогических исследований. - М., 1961. - </a:t>
            </a:r>
            <a:r>
              <a:rPr lang="ru-RU" dirty="0" err="1" smtClean="0"/>
              <a:t>Вып</a:t>
            </a:r>
            <a:r>
              <a:rPr lang="ru-RU" dirty="0" smtClean="0"/>
              <a:t>. 115.</a:t>
            </a:r>
          </a:p>
          <a:p>
            <a:r>
              <a:rPr lang="ru-RU" b="1" dirty="0" smtClean="0"/>
              <a:t>6. Жарова, Л. В.</a:t>
            </a:r>
            <a:r>
              <a:rPr lang="ru-RU" dirty="0" smtClean="0"/>
              <a:t> Организация самостоятельной учебной деятельности учащихся: Учеб. пособие по спецкурсу / Л.В. Жарова. - Л.: Изд-во ЛГПИ им. А.И. Герцена, 1986.</a:t>
            </a:r>
          </a:p>
          <a:p>
            <a:r>
              <a:rPr lang="ru-RU" b="1" dirty="0" smtClean="0"/>
              <a:t>7. Зимняя, И. А.</a:t>
            </a:r>
            <a:r>
              <a:rPr lang="ru-RU" dirty="0" smtClean="0"/>
              <a:t> Педагогическая психология: Учебник для вузов. Изд. Второе, доп., </a:t>
            </a:r>
            <a:r>
              <a:rPr lang="ru-RU" dirty="0" err="1" smtClean="0"/>
              <a:t>испр</a:t>
            </a:r>
            <a:r>
              <a:rPr lang="ru-RU" dirty="0" smtClean="0"/>
              <a:t>. и </a:t>
            </a:r>
            <a:r>
              <a:rPr lang="ru-RU" dirty="0" err="1" smtClean="0"/>
              <a:t>перераб</a:t>
            </a:r>
            <a:r>
              <a:rPr lang="ru-RU" dirty="0" smtClean="0"/>
              <a:t> / И.А. Зимняя - М.: Лотос, 2001.</a:t>
            </a:r>
          </a:p>
          <a:p>
            <a:r>
              <a:rPr lang="ru-RU" b="1" dirty="0" smtClean="0"/>
              <a:t>8. Кларин М. В.</a:t>
            </a:r>
            <a:r>
              <a:rPr lang="ru-RU" dirty="0" smtClean="0"/>
              <a:t> Педагогическая технология в учебном процессе. Анализ зарубежного опыта. — М.: Знание, 1989. -80 с. </a:t>
            </a:r>
          </a:p>
          <a:p>
            <a:r>
              <a:rPr lang="ru-RU" b="1" dirty="0" smtClean="0"/>
              <a:t>9. Лукьяненко В.П.</a:t>
            </a:r>
            <a:r>
              <a:rPr lang="ru-RU" dirty="0" smtClean="0"/>
              <a:t> Физическая культура: основы знаний: Учебное пособие. – М.: Советский спорт. – 2003. – 224с.</a:t>
            </a:r>
          </a:p>
          <a:p>
            <a:r>
              <a:rPr lang="ru-RU" b="1" dirty="0" smtClean="0"/>
              <a:t>10. Педагогика</a:t>
            </a:r>
            <a:r>
              <a:rPr lang="ru-RU" dirty="0" smtClean="0"/>
              <a:t> / Под ред. Ю.К. </a:t>
            </a:r>
            <a:r>
              <a:rPr lang="ru-RU" dirty="0" err="1" smtClean="0"/>
              <a:t>Бабанского</a:t>
            </a:r>
            <a:r>
              <a:rPr lang="ru-RU" dirty="0" smtClean="0"/>
              <a:t>. - 2-е изд., доп. и </a:t>
            </a:r>
            <a:r>
              <a:rPr lang="ru-RU" dirty="0" err="1" smtClean="0"/>
              <a:t>перераб</a:t>
            </a:r>
            <a:r>
              <a:rPr lang="ru-RU" dirty="0" smtClean="0"/>
              <a:t>. - М.: Просвещение, 1988.</a:t>
            </a:r>
          </a:p>
          <a:p>
            <a:r>
              <a:rPr lang="ru-RU" b="1" dirty="0" smtClean="0"/>
              <a:t>11. Педагогика</a:t>
            </a:r>
            <a:r>
              <a:rPr lang="ru-RU" dirty="0" smtClean="0"/>
              <a:t>: </a:t>
            </a:r>
            <a:r>
              <a:rPr lang="ru-RU" dirty="0" err="1" smtClean="0"/>
              <a:t>Учебн</a:t>
            </a:r>
            <a:r>
              <a:rPr lang="ru-RU" dirty="0" smtClean="0"/>
              <a:t>. пособие для студ. </a:t>
            </a:r>
            <a:r>
              <a:rPr lang="ru-RU" dirty="0" err="1" smtClean="0"/>
              <a:t>пед</a:t>
            </a:r>
            <a:r>
              <a:rPr lang="ru-RU" dirty="0" smtClean="0"/>
              <a:t>. вузов и </a:t>
            </a:r>
            <a:r>
              <a:rPr lang="ru-RU" dirty="0" err="1" smtClean="0"/>
              <a:t>пед</a:t>
            </a:r>
            <a:r>
              <a:rPr lang="ru-RU" dirty="0" smtClean="0"/>
              <a:t>. колледжей / Под ред. П.И. </a:t>
            </a:r>
            <a:r>
              <a:rPr lang="ru-RU" dirty="0" err="1" smtClean="0"/>
              <a:t>Пидкасистого</a:t>
            </a:r>
            <a:r>
              <a:rPr lang="ru-RU" dirty="0" smtClean="0"/>
              <a:t>. - М.: </a:t>
            </a:r>
            <a:r>
              <a:rPr lang="ru-RU" dirty="0" err="1" smtClean="0"/>
              <a:t>Пед</a:t>
            </a:r>
            <a:r>
              <a:rPr lang="ru-RU" dirty="0" smtClean="0"/>
              <a:t>. </a:t>
            </a:r>
            <a:r>
              <a:rPr lang="ru-RU" dirty="0" err="1" smtClean="0"/>
              <a:t>общ-во</a:t>
            </a:r>
            <a:r>
              <a:rPr lang="ru-RU" dirty="0" smtClean="0"/>
              <a:t> России, 1998.</a:t>
            </a:r>
          </a:p>
          <a:p>
            <a:r>
              <a:rPr lang="ru-RU" b="1" dirty="0" smtClean="0"/>
              <a:t>12. Педагогика</a:t>
            </a:r>
            <a:r>
              <a:rPr lang="ru-RU" dirty="0" smtClean="0"/>
              <a:t>: </a:t>
            </a:r>
            <a:r>
              <a:rPr lang="ru-RU" dirty="0" err="1" smtClean="0"/>
              <a:t>Учебн</a:t>
            </a:r>
            <a:r>
              <a:rPr lang="ru-RU" dirty="0" smtClean="0"/>
              <a:t>. пособие для студ. </a:t>
            </a:r>
            <a:r>
              <a:rPr lang="ru-RU" dirty="0" err="1" smtClean="0"/>
              <a:t>пед</a:t>
            </a:r>
            <a:r>
              <a:rPr lang="ru-RU" dirty="0" smtClean="0"/>
              <a:t>. учеб. заведений / В.А. </a:t>
            </a:r>
            <a:r>
              <a:rPr lang="ru-RU" dirty="0" err="1" smtClean="0"/>
              <a:t>Сластенин</a:t>
            </a:r>
            <a:r>
              <a:rPr lang="ru-RU" dirty="0" smtClean="0"/>
              <a:t>, И.Ф. Исаев, А.И. Мищенко и др. - 3-е изд. - М.: </a:t>
            </a:r>
            <a:r>
              <a:rPr lang="ru-RU" dirty="0" err="1" smtClean="0"/>
              <a:t>Школе-Пресс</a:t>
            </a:r>
            <a:r>
              <a:rPr lang="ru-RU" dirty="0" smtClean="0"/>
              <a:t>, 2000.</a:t>
            </a:r>
          </a:p>
          <a:p>
            <a:r>
              <a:rPr lang="ru-RU" b="1" dirty="0" smtClean="0"/>
              <a:t>13. </a:t>
            </a:r>
            <a:r>
              <a:rPr lang="ru-RU" b="1" dirty="0" err="1" smtClean="0"/>
              <a:t>Селевко</a:t>
            </a:r>
            <a:r>
              <a:rPr lang="ru-RU" b="1" dirty="0" smtClean="0"/>
              <a:t> Г.К.</a:t>
            </a:r>
            <a:r>
              <a:rPr lang="ru-RU" dirty="0" smtClean="0"/>
              <a:t> Современные образовательные технологии: Учебное пособие. – М.: Народное образование, 1998. – 256 с. </a:t>
            </a:r>
          </a:p>
          <a:p>
            <a:r>
              <a:rPr lang="ru-RU" b="1" dirty="0" smtClean="0"/>
              <a:t>14. Технология. </a:t>
            </a:r>
            <a:r>
              <a:rPr lang="ru-RU" dirty="0" smtClean="0"/>
              <a:t>5-11 классы: проектная деятельность учащихся / авт.-сост. Л. Н. Морозова, Н. Г. Кравченко, О. В. Пав­лова. - 2-е изд., стереотип. - Волгоград: Учитель, 2008. -204 с.</a:t>
            </a:r>
          </a:p>
          <a:p>
            <a:r>
              <a:rPr lang="ru-RU" b="1" dirty="0" smtClean="0"/>
              <a:t>15. </a:t>
            </a:r>
            <a:r>
              <a:rPr lang="ru-RU" b="1" dirty="0" err="1" smtClean="0"/>
              <a:t>Эльконин</a:t>
            </a:r>
            <a:r>
              <a:rPr lang="ru-RU" b="1" dirty="0" smtClean="0"/>
              <a:t>, Д.Б</a:t>
            </a:r>
            <a:r>
              <a:rPr lang="ru-RU" dirty="0" smtClean="0"/>
              <a:t>. Избранные психологические труды: Проблемы возрастной и педагогической психологии / Под ред. Д.И. </a:t>
            </a:r>
            <a:r>
              <a:rPr lang="ru-RU" dirty="0" err="1" smtClean="0"/>
              <a:t>Фельдштейна</a:t>
            </a:r>
            <a:r>
              <a:rPr lang="ru-RU" dirty="0" smtClean="0"/>
              <a:t>. - М.: </a:t>
            </a:r>
            <a:r>
              <a:rPr lang="ru-RU" dirty="0" err="1" smtClean="0"/>
              <a:t>Междунар</a:t>
            </a:r>
            <a:r>
              <a:rPr lang="ru-RU" dirty="0" smtClean="0"/>
              <a:t>. </a:t>
            </a:r>
            <a:r>
              <a:rPr lang="ru-RU" dirty="0" err="1" smtClean="0"/>
              <a:t>пед</a:t>
            </a:r>
            <a:r>
              <a:rPr lang="ru-RU" dirty="0" smtClean="0"/>
              <a:t>. академия, 1995.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653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Современные педагогические технологии обучения в новой школе</vt:lpstr>
      <vt:lpstr>Технология-</vt:lpstr>
      <vt:lpstr>Педагогическая технология-</vt:lpstr>
      <vt:lpstr> Педагогическая технология  представлена тремя аспектами:</vt:lpstr>
      <vt:lpstr>Три уровня педагогической технолгии:</vt:lpstr>
      <vt:lpstr>Образовательная технология-</vt:lpstr>
      <vt:lpstr>Классификация технологий:</vt:lpstr>
      <vt:lpstr>Современные педагогические технологии: </vt:lpstr>
      <vt:lpstr>Список литературы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2011-12-06T17:17:58Z</dcterms:created>
  <dcterms:modified xsi:type="dcterms:W3CDTF">2011-12-06T20:04:41Z</dcterms:modified>
</cp:coreProperties>
</file>