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1" r:id="rId4"/>
    <p:sldId id="265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91" r:id="rId14"/>
    <p:sldId id="292" r:id="rId15"/>
    <p:sldId id="293" r:id="rId16"/>
    <p:sldId id="290" r:id="rId17"/>
    <p:sldId id="288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19F"/>
    <a:srgbClr val="3B4A1E"/>
    <a:srgbClr val="FFFFFF"/>
    <a:srgbClr val="639D7D"/>
    <a:srgbClr val="4F81BD"/>
    <a:srgbClr val="000000"/>
    <a:srgbClr val="EAEAEA"/>
    <a:srgbClr val="E2E2E2"/>
    <a:srgbClr val="F6F5F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9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7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4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5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47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4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409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2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74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7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3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16632"/>
            <a:ext cx="9144000" cy="6624736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BD21-E9F7-4359-B645-F8522275ABFA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9377-9BC7-4EC1-9A7B-A46FF37F7B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blipFill>
            <a:blip r:embed="rId14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43359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LSivceva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3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1.jpeg"/><Relationship Id="rId7" Type="http://schemas.openxmlformats.org/officeDocument/2006/relationships/image" Target="../media/image3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3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jpeg"/><Relationship Id="rId7" Type="http://schemas.openxmlformats.org/officeDocument/2006/relationships/image" Target="../media/image3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1.jpeg"/><Relationship Id="rId7" Type="http://schemas.openxmlformats.org/officeDocument/2006/relationships/image" Target="../media/image3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.jp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dn3.sima-land.ru/items/570/570433/0/400.jpg" TargetMode="External"/><Relationship Id="rId13" Type="http://schemas.openxmlformats.org/officeDocument/2006/relationships/hyperlink" Target="http://stranakids.ru/wp-content/uploads/2013/09/alenkij-cvetochek-aksakov.jpg" TargetMode="External"/><Relationship Id="rId18" Type="http://schemas.openxmlformats.org/officeDocument/2006/relationships/hyperlink" Target="http://www.ircenter.ru/files/products/pics/63193/fullsize/30303.jpg" TargetMode="External"/><Relationship Id="rId26" Type="http://schemas.openxmlformats.org/officeDocument/2006/relationships/hyperlink" Target="http://uralsuvenirchik.ucoz.ru/_ph/2/2/673359501.jpg" TargetMode="External"/><Relationship Id="rId3" Type="http://schemas.openxmlformats.org/officeDocument/2006/relationships/hyperlink" Target="http://litdet.ru/u/dd/bio/156/foto.jpg" TargetMode="External"/><Relationship Id="rId21" Type="http://schemas.openxmlformats.org/officeDocument/2006/relationships/hyperlink" Target="http://img-fotki.yandex.ru/get/6114/23429204.246/0_7546d_fabf6f8e_XL" TargetMode="External"/><Relationship Id="rId7" Type="http://schemas.openxmlformats.org/officeDocument/2006/relationships/hyperlink" Target="http://img.labirint.ru/images/comments_pic/1146/014labuqt61321227562.jpg" TargetMode="External"/><Relationship Id="rId12" Type="http://schemas.openxmlformats.org/officeDocument/2006/relationships/hyperlink" Target="http://www.bookin.org.ru/book/707912.jpg" TargetMode="External"/><Relationship Id="rId17" Type="http://schemas.openxmlformats.org/officeDocument/2006/relationships/hyperlink" Target="http://my-child.ucoz.ru/_ld/0/14026517.jpg" TargetMode="External"/><Relationship Id="rId25" Type="http://schemas.openxmlformats.org/officeDocument/2006/relationships/hyperlink" Target="http://cs2.livemaster.ru/itemsets/preview/61630.jpg" TargetMode="External"/><Relationship Id="rId2" Type="http://schemas.openxmlformats.org/officeDocument/2006/relationships/hyperlink" Target="http://lib2.podelise.ru/tw_files2/urls_163/17/d-16767/7z-docs/18_html_4514ac1e.png" TargetMode="External"/><Relationship Id="rId16" Type="http://schemas.openxmlformats.org/officeDocument/2006/relationships/hyperlink" Target="http://netzor.org/uploads/posts/2012-02/1328302567_d78a84b9e342.jpg" TargetMode="External"/><Relationship Id="rId20" Type="http://schemas.openxmlformats.org/officeDocument/2006/relationships/hyperlink" Target="http://kidreader.ru/sites/default/files/interviu1_1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pres.ru/catalog/images/068793.jpg" TargetMode="External"/><Relationship Id="rId11" Type="http://schemas.openxmlformats.org/officeDocument/2006/relationships/hyperlink" Target="http://multiki.arjlover.net/ap/serebryannoe.kopytce.avi/serebryannoe.kopytce.avi.image1.jpg" TargetMode="External"/><Relationship Id="rId24" Type="http://schemas.openxmlformats.org/officeDocument/2006/relationships/hyperlink" Target="http://ramochky.narod.ru/bol/Ramochky.narod.ru227.png" TargetMode="External"/><Relationship Id="rId5" Type="http://schemas.openxmlformats.org/officeDocument/2006/relationships/hyperlink" Target="http://odnarodyna.com.ua/sites/default/files/styles/500x375-maintaining-aspect-ratio/public/images/1pic_29.jpg" TargetMode="External"/><Relationship Id="rId15" Type="http://schemas.openxmlformats.org/officeDocument/2006/relationships/hyperlink" Target="http://www.xa-xa.org/uploads/posts/2012-06/1339438033_1307048442_51814_original_www.nevsepic.com.ua.jpg" TargetMode="External"/><Relationship Id="rId23" Type="http://schemas.openxmlformats.org/officeDocument/2006/relationships/hyperlink" Target="http://www.mybreality.com/wp-content/uploads/2013/08/Initiation.jpg" TargetMode="External"/><Relationship Id="rId28" Type="http://schemas.openxmlformats.org/officeDocument/2006/relationships/hyperlink" Target="http://www.matchingchina.com/replacement-china/shopimages/products/normal/villeroy-boch-french-garden-fleurence-plate-17cm_large.jpg" TargetMode="External"/><Relationship Id="rId10" Type="http://schemas.openxmlformats.org/officeDocument/2006/relationships/hyperlink" Target="http://f10.ifotki.info/org/5ce1a8eea8b3f87f5bae3c4317da4fb8bc5f6c119905910.jpg" TargetMode="External"/><Relationship Id="rId19" Type="http://schemas.openxmlformats.org/officeDocument/2006/relationships/hyperlink" Target="http://img-fotki.yandex.ru/get/9109/157060903.192/0_f6692_fec8f281_XL.jpg" TargetMode="External"/><Relationship Id="rId4" Type="http://schemas.openxmlformats.org/officeDocument/2006/relationships/hyperlink" Target="http://shoyher.narod.ru/Portret/Odoevskijvf.jpg" TargetMode="External"/><Relationship Id="rId9" Type="http://schemas.openxmlformats.org/officeDocument/2006/relationships/hyperlink" Target="http://ic.pics.livejournal.com/damir_sh/11216075/222020/222020_original.jpg" TargetMode="External"/><Relationship Id="rId14" Type="http://schemas.openxmlformats.org/officeDocument/2006/relationships/hyperlink" Target="http://s54.radikal.ru/i146/1009/e6/1713615273df.jpg" TargetMode="External"/><Relationship Id="rId22" Type="http://schemas.openxmlformats.org/officeDocument/2006/relationships/hyperlink" Target="http://img.labirint.ru/images/comments_pic/1227/04labvv231341520288.jpg" TargetMode="External"/><Relationship Id="rId27" Type="http://schemas.openxmlformats.org/officeDocument/2006/relationships/hyperlink" Target="http://www.megamodo.com/wp-content/uploads/2012/07/1000_mela-550x547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8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image" Target="../media/image12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728192"/>
          </a:xfrm>
        </p:spPr>
        <p:txBody>
          <a:bodyPr/>
          <a:lstStyle/>
          <a:p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600" dirty="0" smtClean="0">
                <a:ln w="18415" cmpd="sng">
                  <a:solidFill>
                    <a:srgbClr val="00206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6600" dirty="0" smtClean="0">
                <a:ln w="18415" cmpd="sng">
                  <a:solidFill>
                    <a:srgbClr val="00206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284984"/>
            <a:ext cx="6400800" cy="1752600"/>
          </a:xfrm>
        </p:spPr>
        <p:txBody>
          <a:bodyPr>
            <a:normAutofit/>
          </a:bodyPr>
          <a:lstStyle/>
          <a:p>
            <a:endParaRPr lang="ru-RU" sz="2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  <a:p>
            <a:endParaRPr lang="ru-RU" sz="24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4962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произведение и героя, о котором идёт речь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603" cy="3454125"/>
            <a:chOff x="-3970558" y="3331167"/>
            <a:chExt cx="3047603" cy="3454125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488" y="3615193"/>
              <a:ext cx="301853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И стало ей жалко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и совестно,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и совладала она со своим страхом великим и с своим сердцем робким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девичьим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08444" y="2228980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4000"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 Младшая      дочь купецкая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48" y="2200425"/>
            <a:ext cx="1824393" cy="261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5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Кому принадлежат эти слова? Назови произведение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61656" cy="3388779"/>
            <a:chOff x="-3970558" y="3331167"/>
            <a:chExt cx="3061656" cy="3388779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27435" y="3549847"/>
              <a:ext cx="301853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-Мы бы уроков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не </a:t>
              </a:r>
              <a:r>
                <a:rPr lang="ru-RU" sz="2400" b="1" dirty="0" err="1" smtClean="0">
                  <a:solidFill>
                    <a:srgbClr val="000000"/>
                  </a:solidFill>
                </a:rPr>
                <a:t>побоялися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,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вся наша беда именно в том, что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у нас, бедных,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никакого нет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 дела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33774" y="2277042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колокольчики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522901"/>
            <a:ext cx="1963038" cy="230425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2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Кому принадлежат эти слова? Назови произведение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228796"/>
            <a:chOff x="-3970558" y="3331167"/>
            <a:chExt cx="3047802" cy="3228796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-Поглядела я 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на Серебряное копытце.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И рожки видела, и копытце видела.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61011" y="2228980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00" b="1000"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Дарёнка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78" y="1860579"/>
            <a:ext cx="2095427" cy="30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5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3" y="260648"/>
            <a:ext cx="741682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Узнай сказку по иллюстрации, найди эпизод  в тексте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000" b="1000"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77" y="2210071"/>
            <a:ext cx="2095427" cy="30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9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3" y="260648"/>
            <a:ext cx="741682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Узнай сказку по иллюстрации, найди эпизод  в тексте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156" y="2007291"/>
            <a:ext cx="2034995" cy="273198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8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3" y="260648"/>
            <a:ext cx="741682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Узнай сказку по иллюстрации, найди эпизод  в тексте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248" y="2200425"/>
            <a:ext cx="1824393" cy="261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3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486411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488832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  Узнай сказку по иллюстрации, найди эпизод  в тексте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64136" y="2278512"/>
            <a:ext cx="3047802" cy="3013070"/>
            <a:chOff x="-3970558" y="3331167"/>
            <a:chExt cx="3047802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41289" y="3451420"/>
              <a:ext cx="30185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800" b="1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177" y="2210071"/>
            <a:ext cx="2095427" cy="308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7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408" y="522397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2196755" y="640694"/>
            <a:ext cx="5482998" cy="5436619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3383182" y="1945076"/>
            <a:ext cx="3069149" cy="3013070"/>
            <a:chOff x="-4003381" y="3331167"/>
            <a:chExt cx="3069149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4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4003381" y="4418021"/>
              <a:ext cx="30185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Молодцы! </a:t>
              </a:r>
            </a:p>
          </p:txBody>
        </p:sp>
      </p:grpSp>
      <p:pic>
        <p:nvPicPr>
          <p:cNvPr id="8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611" y="5452417"/>
            <a:ext cx="1030024" cy="9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744" y="240804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hlinkClick r:id="rId2"/>
              </a:rPr>
              <a:t>http://</a:t>
            </a:r>
            <a:r>
              <a:rPr lang="ru-RU" sz="1200" u="sng" dirty="0" smtClean="0">
                <a:hlinkClick r:id="rId2"/>
              </a:rPr>
              <a:t>lib2.podelise.ru/tw_files2/urls_163/17/d-16767/7z-docs/18_html_4514ac1e.png</a:t>
            </a:r>
            <a:r>
              <a:rPr lang="ru-RU" sz="1200" u="sng" dirty="0" smtClean="0"/>
              <a:t>  </a:t>
            </a:r>
            <a:r>
              <a:rPr lang="ru-RU" sz="1200" dirty="0" err="1" smtClean="0"/>
              <a:t>П.П.Бажов</a:t>
            </a:r>
            <a:endParaRPr lang="ru-RU" sz="1200" dirty="0" smtClean="0"/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litdet.ru/u/dd/bio/156/foto.jpg</a:t>
            </a:r>
            <a:r>
              <a:rPr lang="ru-RU" sz="1200" dirty="0" smtClean="0"/>
              <a:t>  </a:t>
            </a:r>
            <a:r>
              <a:rPr lang="ru-RU" sz="1200" dirty="0" err="1" smtClean="0"/>
              <a:t>С.Т.Аксаков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shoyher.narod.ru/Portret/Odoevskijvf.jpg</a:t>
            </a:r>
            <a:r>
              <a:rPr lang="ru-RU" sz="1200" dirty="0"/>
              <a:t> </a:t>
            </a:r>
            <a:r>
              <a:rPr lang="ru-RU" sz="1200" dirty="0" smtClean="0"/>
              <a:t> </a:t>
            </a:r>
            <a:r>
              <a:rPr lang="ru-RU" sz="1200" dirty="0" err="1" smtClean="0"/>
              <a:t>В.Ф.Одоевский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odnarodyna.com.ua/sites/default/files/styles/500x375-maintaining-aspect</a:t>
            </a:r>
            <a:endParaRPr lang="ru-RU" sz="1200" dirty="0" smtClean="0">
              <a:hlinkClick r:id="rId5"/>
            </a:endParaRPr>
          </a:p>
          <a:p>
            <a:r>
              <a:rPr lang="en-US" sz="1200" dirty="0" smtClean="0">
                <a:hlinkClick r:id="rId5"/>
              </a:rPr>
              <a:t>ratio/public/images/1pic_29.jpg</a:t>
            </a:r>
            <a:r>
              <a:rPr lang="ru-RU" sz="1200" dirty="0" err="1" smtClean="0"/>
              <a:t>В.М.Гаршин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</a:t>
            </a:r>
            <a:r>
              <a:rPr lang="en-US" sz="1200" dirty="0">
                <a:hlinkClick r:id="rId6"/>
              </a:rPr>
              <a:t>://</a:t>
            </a:r>
            <a:r>
              <a:rPr lang="en-US" sz="1200" dirty="0" smtClean="0">
                <a:hlinkClick r:id="rId6"/>
              </a:rPr>
              <a:t>www.interpres.ru/catalog/images/068793.jpg</a:t>
            </a:r>
            <a:r>
              <a:rPr lang="ru-RU" sz="1200" dirty="0" smtClean="0"/>
              <a:t>  обложка сказки «Жаба и роза»</a:t>
            </a:r>
          </a:p>
          <a:p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img.labirint.ru/images/comments_pic/1146/014labuqt61321227562.jpg</a:t>
            </a:r>
            <a:r>
              <a:rPr lang="ru-RU" sz="1200" dirty="0" smtClean="0"/>
              <a:t>  иллюстрация к сказке «Городок в табакерке»</a:t>
            </a:r>
          </a:p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cdn3.sima-land.ru/items/570/570433/0/400.jpg</a:t>
            </a:r>
            <a:r>
              <a:rPr lang="ru-RU" sz="1200" dirty="0" smtClean="0"/>
              <a:t>   обложка  книжки к </a:t>
            </a:r>
            <a:r>
              <a:rPr lang="ru-RU" sz="1200" dirty="0"/>
              <a:t>сказке «Городок в табакерке</a:t>
            </a:r>
            <a:r>
              <a:rPr lang="ru-RU" sz="1200" dirty="0" smtClean="0"/>
              <a:t>»</a:t>
            </a:r>
          </a:p>
          <a:p>
            <a:r>
              <a:rPr lang="en-US" sz="1200" dirty="0" smtClean="0">
                <a:hlinkClick r:id="rId9"/>
              </a:rPr>
              <a:t>http</a:t>
            </a:r>
            <a:r>
              <a:rPr lang="en-US" sz="1200" dirty="0">
                <a:hlinkClick r:id="rId9"/>
              </a:rPr>
              <a:t>://</a:t>
            </a:r>
            <a:r>
              <a:rPr lang="en-US" sz="1200" dirty="0" smtClean="0">
                <a:hlinkClick r:id="rId9"/>
              </a:rPr>
              <a:t>ic.pics.livejournal.com/damir_sh/11216075/222020/222020_original.jpg</a:t>
            </a:r>
            <a:r>
              <a:rPr lang="ru-RU" sz="1200" dirty="0" smtClean="0"/>
              <a:t>   ключница Пелагея</a:t>
            </a:r>
          </a:p>
          <a:p>
            <a:r>
              <a:rPr lang="en-US" sz="1200" dirty="0" smtClean="0">
                <a:hlinkClick r:id="rId10"/>
              </a:rPr>
              <a:t>http</a:t>
            </a:r>
            <a:r>
              <a:rPr lang="en-US" sz="1200" dirty="0">
                <a:hlinkClick r:id="rId10"/>
              </a:rPr>
              <a:t>://</a:t>
            </a:r>
            <a:r>
              <a:rPr lang="en-US" sz="1200" dirty="0" smtClean="0">
                <a:hlinkClick r:id="rId10"/>
              </a:rPr>
              <a:t>f10.ifotki.info/org/5ce1a8eea8b3f87f5bae3c4317da4fb8bc5f6c119905910.jpg</a:t>
            </a:r>
            <a:r>
              <a:rPr lang="ru-RU" sz="1200" dirty="0" smtClean="0"/>
              <a:t>  роза</a:t>
            </a:r>
          </a:p>
          <a:p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multiki.arjlover.net/ap/serebryannoe.kopytce.avi/serebryannoe.kopytce.avi.image1.jpg</a:t>
            </a:r>
            <a:r>
              <a:rPr lang="ru-RU" sz="1200" dirty="0" smtClean="0"/>
              <a:t>  </a:t>
            </a:r>
            <a:r>
              <a:rPr lang="ru-RU" sz="1200" dirty="0" err="1" smtClean="0"/>
              <a:t>Кокованя</a:t>
            </a:r>
            <a:endParaRPr lang="ru-RU" sz="1200" dirty="0" smtClean="0"/>
          </a:p>
          <a:p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www.bookin.org.ru/book/707912.jpg</a:t>
            </a:r>
            <a:r>
              <a:rPr lang="ru-RU" sz="1200" dirty="0" smtClean="0"/>
              <a:t> обложка к  сказке «Серебряное копытце»</a:t>
            </a:r>
          </a:p>
          <a:p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stranakids.ru/wp-content/uploads/2013/09/alenkij-cvetochek-aksakov.jpg</a:t>
            </a:r>
            <a:r>
              <a:rPr lang="ru-RU" sz="1200" dirty="0" smtClean="0"/>
              <a:t>  младшая дочь </a:t>
            </a:r>
            <a:r>
              <a:rPr lang="ru-RU" sz="1200" dirty="0"/>
              <a:t>купецкая </a:t>
            </a:r>
            <a:r>
              <a:rPr lang="ru-RU" sz="1200" dirty="0" smtClean="0"/>
              <a:t>-«</a:t>
            </a:r>
            <a:r>
              <a:rPr lang="ru-RU" sz="1200" dirty="0"/>
              <a:t>Аленький цветочек»</a:t>
            </a:r>
          </a:p>
          <a:p>
            <a:r>
              <a:rPr lang="en-US" sz="1200" dirty="0" smtClean="0">
                <a:hlinkClick r:id="rId14"/>
              </a:rPr>
              <a:t>http</a:t>
            </a:r>
            <a:r>
              <a:rPr lang="en-US" sz="1200" dirty="0">
                <a:hlinkClick r:id="rId14"/>
              </a:rPr>
              <a:t>://</a:t>
            </a:r>
            <a:r>
              <a:rPr lang="en-US" sz="1200" dirty="0" smtClean="0">
                <a:hlinkClick r:id="rId14"/>
              </a:rPr>
              <a:t>s54.radikal.ru/i146/1009/e6/1713615273df.jpg</a:t>
            </a:r>
            <a:r>
              <a:rPr lang="ru-RU" sz="1200" dirty="0" smtClean="0"/>
              <a:t>  обложка к сказке «Аленький цветочек»</a:t>
            </a:r>
          </a:p>
          <a:p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www.xa-xa.org/uploads/posts/2012-06/1339438033_1307048442_51814_original_www.nevsepic.com.ua.jpg</a:t>
            </a:r>
            <a:r>
              <a:rPr lang="ru-RU" sz="1200" dirty="0" smtClean="0"/>
              <a:t>  </a:t>
            </a:r>
            <a:r>
              <a:rPr lang="ru-RU" sz="1200" dirty="0"/>
              <a:t>мальчики-колокольчики -иллюстрация к сказке «Городок в табакерке»</a:t>
            </a:r>
          </a:p>
          <a:p>
            <a:r>
              <a:rPr lang="en-US" sz="1200" dirty="0" smtClean="0">
                <a:hlinkClick r:id="rId16"/>
              </a:rPr>
              <a:t>http</a:t>
            </a:r>
            <a:r>
              <a:rPr lang="en-US" sz="1200" dirty="0">
                <a:hlinkClick r:id="rId16"/>
              </a:rPr>
              <a:t>://</a:t>
            </a:r>
            <a:r>
              <a:rPr lang="en-US" sz="1200" dirty="0" smtClean="0">
                <a:hlinkClick r:id="rId16"/>
              </a:rPr>
              <a:t>netzor.org/uploads/posts/2012-02/1328302567_d78a84b9e342.jpg</a:t>
            </a:r>
            <a:r>
              <a:rPr lang="ru-RU" sz="1200" dirty="0" smtClean="0"/>
              <a:t>  2обложка к </a:t>
            </a:r>
            <a:r>
              <a:rPr lang="ru-RU" sz="1200" dirty="0"/>
              <a:t>сказке «Городок в табакерке</a:t>
            </a:r>
            <a:r>
              <a:rPr lang="ru-RU" sz="1200" dirty="0" smtClean="0"/>
              <a:t>»</a:t>
            </a:r>
          </a:p>
          <a:p>
            <a:r>
              <a:rPr lang="en-US" sz="1200" dirty="0">
                <a:hlinkClick r:id="rId17"/>
              </a:rPr>
              <a:t>http://my-child.ucoz.ru/_</a:t>
            </a:r>
            <a:r>
              <a:rPr lang="en-US" sz="1200" dirty="0" smtClean="0">
                <a:hlinkClick r:id="rId17"/>
              </a:rPr>
              <a:t>ld/0/14026517.jpg</a:t>
            </a:r>
            <a:r>
              <a:rPr lang="ru-RU" sz="1200" dirty="0" smtClean="0"/>
              <a:t>  </a:t>
            </a:r>
            <a:r>
              <a:rPr lang="ru-RU" sz="1200" dirty="0" err="1" smtClean="0"/>
              <a:t>Дарёнка</a:t>
            </a:r>
            <a:r>
              <a:rPr lang="ru-RU" sz="1200" dirty="0"/>
              <a:t>  -к  сказке «Серебряное копытце»</a:t>
            </a:r>
          </a:p>
          <a:p>
            <a:r>
              <a:rPr lang="en-US" sz="1200" dirty="0" smtClean="0">
                <a:hlinkClick r:id="rId18"/>
              </a:rPr>
              <a:t>http</a:t>
            </a:r>
            <a:r>
              <a:rPr lang="en-US" sz="1200" dirty="0">
                <a:hlinkClick r:id="rId18"/>
              </a:rPr>
              <a:t>://</a:t>
            </a:r>
            <a:r>
              <a:rPr lang="en-US" sz="1200" dirty="0" smtClean="0">
                <a:hlinkClick r:id="rId18"/>
              </a:rPr>
              <a:t>www.ircenter.ru/files/products/pics/63193/fullsize/30303.jpg</a:t>
            </a:r>
            <a:r>
              <a:rPr lang="ru-RU" sz="1200" dirty="0" smtClean="0"/>
              <a:t>  2обложка </a:t>
            </a:r>
            <a:r>
              <a:rPr lang="ru-RU" sz="1200" dirty="0"/>
              <a:t>к  сказке «Серебряное копытце</a:t>
            </a:r>
            <a:r>
              <a:rPr lang="ru-RU" sz="1200" dirty="0" smtClean="0"/>
              <a:t>»</a:t>
            </a:r>
          </a:p>
          <a:p>
            <a:r>
              <a:rPr lang="ru-RU" sz="1200" u="sng" dirty="0">
                <a:hlinkClick r:id="rId19"/>
              </a:rPr>
              <a:t>http://</a:t>
            </a:r>
            <a:r>
              <a:rPr lang="ru-RU" sz="1200" u="sng" dirty="0" smtClean="0">
                <a:hlinkClick r:id="rId19"/>
              </a:rPr>
              <a:t>img-fotki.yandex.ru/get/9109/157060903.192/0_f6692_fec8f281_XL.jpg</a:t>
            </a:r>
            <a:r>
              <a:rPr lang="ru-RU" sz="1200" u="sng" dirty="0" smtClean="0"/>
              <a:t>   </a:t>
            </a:r>
            <a:r>
              <a:rPr lang="ru-RU" sz="1200" dirty="0"/>
              <a:t>к  сказке «Серебряное копытце</a:t>
            </a:r>
            <a:r>
              <a:rPr lang="ru-RU" sz="1200" dirty="0" smtClean="0"/>
              <a:t>»</a:t>
            </a:r>
          </a:p>
          <a:p>
            <a:r>
              <a:rPr lang="ru-RU" sz="1200" u="sng" dirty="0">
                <a:hlinkClick r:id="rId20"/>
              </a:rPr>
              <a:t>http://kidreader.ru/sites/default/files/interviu1_19.jpg</a:t>
            </a:r>
            <a:r>
              <a:rPr lang="ru-RU" sz="1200" dirty="0"/>
              <a:t> </a:t>
            </a:r>
            <a:r>
              <a:rPr lang="ru-RU" sz="1200" dirty="0" smtClean="0"/>
              <a:t> к  </a:t>
            </a:r>
            <a:r>
              <a:rPr lang="ru-RU" sz="1200" dirty="0"/>
              <a:t>сказке «Серебряное копытце»</a:t>
            </a:r>
          </a:p>
          <a:p>
            <a:r>
              <a:rPr lang="en-US" sz="1200" dirty="0" smtClean="0">
                <a:hlinkClick r:id="rId21"/>
              </a:rPr>
              <a:t>http</a:t>
            </a:r>
            <a:r>
              <a:rPr lang="en-US" sz="1200" dirty="0">
                <a:hlinkClick r:id="rId21"/>
              </a:rPr>
              <a:t>://</a:t>
            </a:r>
            <a:r>
              <a:rPr lang="en-US" sz="1200" dirty="0" smtClean="0">
                <a:hlinkClick r:id="rId21"/>
              </a:rPr>
              <a:t>img-fotki.yandex.ru/get/6114/23429204.246/0_7546d_fabf6f8e_XL</a:t>
            </a:r>
            <a:r>
              <a:rPr lang="ru-RU" sz="1200" dirty="0" smtClean="0"/>
              <a:t> к сказке «Городок в табакерке»</a:t>
            </a:r>
          </a:p>
          <a:p>
            <a:r>
              <a:rPr lang="en-US" sz="1200" dirty="0">
                <a:hlinkClick r:id="rId22"/>
              </a:rPr>
              <a:t>http://</a:t>
            </a:r>
            <a:r>
              <a:rPr lang="en-US" sz="1200" dirty="0" smtClean="0">
                <a:hlinkClick r:id="rId22"/>
              </a:rPr>
              <a:t>img.labirint.ru/images/comments_pic/1227/04labvv231341520288.jpg</a:t>
            </a:r>
            <a:r>
              <a:rPr lang="ru-RU" sz="1200" dirty="0" smtClean="0"/>
              <a:t>  </a:t>
            </a:r>
            <a:r>
              <a:rPr lang="ru-RU" sz="1200" dirty="0"/>
              <a:t>иллюстрация к сказке «Аленький цветочек</a:t>
            </a:r>
            <a:r>
              <a:rPr lang="ru-RU" sz="1200" dirty="0" smtClean="0"/>
              <a:t>»</a:t>
            </a:r>
          </a:p>
          <a:p>
            <a:r>
              <a:rPr lang="ru-RU" sz="1200" u="sng" dirty="0">
                <a:hlinkClick r:id="rId23"/>
              </a:rPr>
              <a:t>http://www.mybreality.com/wp-content/uploads/2013/08/Initiation.jpg</a:t>
            </a:r>
            <a:r>
              <a:rPr lang="ru-RU" sz="1200" dirty="0"/>
              <a:t> </a:t>
            </a:r>
            <a:r>
              <a:rPr lang="ru-RU" sz="1200" dirty="0" smtClean="0"/>
              <a:t>рисунок  для  фона    </a:t>
            </a:r>
            <a:r>
              <a:rPr lang="en-US" sz="1200" dirty="0" smtClean="0">
                <a:hlinkClick r:id="rId24"/>
              </a:rPr>
              <a:t>http</a:t>
            </a:r>
            <a:r>
              <a:rPr lang="en-US" sz="1200" dirty="0">
                <a:hlinkClick r:id="rId24"/>
              </a:rPr>
              <a:t>://</a:t>
            </a:r>
            <a:r>
              <a:rPr lang="en-US" sz="1200" dirty="0" smtClean="0">
                <a:hlinkClick r:id="rId24"/>
              </a:rPr>
              <a:t>ramochky.narod.ru/bol/Ramochky.narod.ru227.png</a:t>
            </a:r>
            <a:r>
              <a:rPr lang="ru-RU" sz="1200" dirty="0" smtClean="0"/>
              <a:t> рамка</a:t>
            </a:r>
          </a:p>
          <a:p>
            <a:r>
              <a:rPr lang="ru-RU" sz="1200" u="sng" dirty="0">
                <a:hlinkClick r:id="rId25"/>
              </a:rPr>
              <a:t>http://</a:t>
            </a:r>
            <a:r>
              <a:rPr lang="ru-RU" sz="1200" u="sng" dirty="0" smtClean="0">
                <a:hlinkClick r:id="rId25"/>
              </a:rPr>
              <a:t>cs2.livemaster.ru/itemsets/preview/61630.jpg</a:t>
            </a:r>
            <a:r>
              <a:rPr lang="ru-RU" sz="1200" u="sng" dirty="0" smtClean="0"/>
              <a:t>  </a:t>
            </a:r>
            <a:r>
              <a:rPr lang="ru-RU" sz="1200" dirty="0" smtClean="0"/>
              <a:t>    зелёный камень</a:t>
            </a:r>
          </a:p>
          <a:p>
            <a:r>
              <a:rPr lang="ru-RU" sz="1200" u="sng" dirty="0">
                <a:hlinkClick r:id="rId26"/>
              </a:rPr>
              <a:t>http://uralsuvenirchik.ucoz.ru/_</a:t>
            </a:r>
            <a:r>
              <a:rPr lang="ru-RU" sz="1200" u="sng" dirty="0" smtClean="0">
                <a:hlinkClick r:id="rId26"/>
              </a:rPr>
              <a:t>ph/2/2/673359501.jpg</a:t>
            </a:r>
            <a:r>
              <a:rPr lang="ru-RU" sz="1200" u="sng" dirty="0" smtClean="0"/>
              <a:t>  </a:t>
            </a:r>
            <a:r>
              <a:rPr lang="ru-RU" sz="1200" dirty="0" smtClean="0"/>
              <a:t>  шкатулка</a:t>
            </a:r>
          </a:p>
          <a:p>
            <a:r>
              <a:rPr lang="ru-RU" sz="1200" u="sng" dirty="0">
                <a:hlinkClick r:id="rId27"/>
              </a:rPr>
              <a:t>http://www.megamodo.com/wp-content/uploads/2012/07/1000_mela-550x547.jpg</a:t>
            </a:r>
            <a:r>
              <a:rPr lang="ru-RU" sz="1200" dirty="0"/>
              <a:t> яблоко</a:t>
            </a:r>
          </a:p>
          <a:p>
            <a:r>
              <a:rPr lang="ru-RU" sz="1200" u="sng" dirty="0">
                <a:hlinkClick r:id="rId28"/>
              </a:rPr>
              <a:t>http://</a:t>
            </a:r>
            <a:r>
              <a:rPr lang="ru-RU" sz="1200" u="sng" dirty="0" smtClean="0">
                <a:hlinkClick r:id="rId28"/>
              </a:rPr>
              <a:t>www.matchingchina.com/replacement-china/shopimages/products/normal/villeroy-boch-french-garden-fleurence-plate-17cm_large.jpg</a:t>
            </a:r>
            <a:r>
              <a:rPr lang="ru-RU" sz="1200" u="sng" dirty="0" smtClean="0"/>
              <a:t> </a:t>
            </a:r>
            <a:r>
              <a:rPr lang="ru-RU" sz="1200" dirty="0" smtClean="0"/>
              <a:t>    тарелка</a:t>
            </a:r>
          </a:p>
          <a:p>
            <a:r>
              <a:rPr lang="ru-RU" sz="1200" dirty="0" smtClean="0"/>
              <a:t>Текст стихотворения-  </a:t>
            </a:r>
            <a:r>
              <a:rPr lang="ru-RU" sz="1200" dirty="0" err="1" smtClean="0"/>
              <a:t>С.В.Кутявина</a:t>
            </a:r>
            <a:r>
              <a:rPr lang="ru-RU" sz="1200" dirty="0" smtClean="0"/>
              <a:t> «Поурочные разработки по литературному чтению»Москва.»ВАКО».2014, стр.196</a:t>
            </a:r>
          </a:p>
          <a:p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1183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24744"/>
            <a:ext cx="8064896" cy="452431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Еле шорохом шурша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 класс заходит тишина.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На стульях сидят шалунишки,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Листают волшебные книжки.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Ожидание чуда, благости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Всех </a:t>
            </a:r>
            <a:r>
              <a:rPr lang="ru-RU" sz="36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коснётся </a:t>
            </a: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к общей радости.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Тихо, тихо, чуть дыша,</a:t>
            </a:r>
            <a:b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</a:br>
            <a:r>
              <a:rPr lang="ru-RU" sz="3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Входит сказка не спеша.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гнутая вниз стрелка 13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40673" y="260648"/>
            <a:ext cx="606074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      Угадай, о каком писателе идёт речь?</a:t>
            </a:r>
            <a:endParaRPr lang="ru-RU" sz="2400" b="1" dirty="0">
              <a:solidFill>
                <a:srgbClr val="3B4A1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24" name="Группа 23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2022611" y="2273145"/>
            <a:ext cx="3313571" cy="3416319"/>
            <a:chOff x="6278839" y="2182519"/>
            <a:chExt cx="2971868" cy="3105448"/>
          </a:xfrm>
        </p:grpSpPr>
        <p:sp>
          <p:nvSpPr>
            <p:cNvPr id="2" name="Овал 1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6278839" y="2185907"/>
              <a:ext cx="2723211" cy="273197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278843" y="2182519"/>
              <a:ext cx="2971864" cy="3105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Родился  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на Урале, в семье 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горнозаводского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мастера.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детства привлекали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его </a:t>
              </a:r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люди, </a:t>
              </a:r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предания,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сказки  и песни </a:t>
              </a:r>
            </a:p>
            <a:p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родного Урала</a:t>
              </a:r>
              <a:r>
                <a:rPr lang="ru-RU" sz="2200" b="1" dirty="0" smtClean="0"/>
                <a:t>.</a:t>
              </a:r>
            </a:p>
            <a:p>
              <a:r>
                <a:rPr lang="ru-RU" sz="2000" b="1" dirty="0" smtClean="0"/>
                <a:t>                                     </a:t>
              </a:r>
              <a:r>
                <a:rPr lang="ru-RU" sz="2000" dirty="0" smtClean="0"/>
                <a:t>                     </a:t>
              </a:r>
              <a:endParaRPr lang="ru-RU" sz="2000" dirty="0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2023282" y="2278512"/>
            <a:ext cx="3088656" cy="3013070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 r="1000"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Бажов Павел Петрович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933575" y="2276872"/>
            <a:ext cx="3502523" cy="3013070"/>
            <a:chOff x="6198983" y="2185907"/>
            <a:chExt cx="3141334" cy="2738893"/>
          </a:xfrm>
        </p:grpSpPr>
        <p:sp>
          <p:nvSpPr>
            <p:cNvPr id="16" name="Овал 15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8840" y="2185907"/>
              <a:ext cx="2723211" cy="273197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98983" y="2316818"/>
              <a:ext cx="3141334" cy="1930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           </a:t>
              </a:r>
              <a:r>
                <a:rPr lang="ru-RU" sz="2200" b="1" dirty="0" smtClean="0"/>
                <a:t>Родился в Уфе,</a:t>
              </a:r>
            </a:p>
            <a:p>
              <a:r>
                <a:rPr lang="ru-RU" sz="2200" b="1" dirty="0" smtClean="0"/>
                <a:t>   в помещичьей семье. </a:t>
              </a:r>
            </a:p>
            <a:p>
              <a:r>
                <a:rPr lang="ru-RU" sz="2200" b="1" dirty="0" smtClean="0"/>
                <a:t> С детства пристрастился</a:t>
              </a:r>
            </a:p>
            <a:p>
              <a:r>
                <a:rPr lang="ru-RU" sz="2200" b="1" dirty="0" smtClean="0"/>
                <a:t> к чтению.   </a:t>
              </a:r>
            </a:p>
            <a:p>
              <a:r>
                <a:rPr lang="ru-RU" sz="2200" b="1" dirty="0" smtClean="0"/>
                <a:t>Мать стала его лучшим</a:t>
              </a:r>
            </a:p>
            <a:p>
              <a:r>
                <a:rPr lang="ru-RU" sz="2200" b="1" dirty="0" smtClean="0"/>
                <a:t>  другом и советчиком.    </a:t>
              </a:r>
              <a:r>
                <a:rPr lang="ru-RU" sz="2000" dirty="0" smtClean="0"/>
                <a:t>   </a:t>
              </a:r>
              <a:endParaRPr lang="ru-RU" sz="2000" dirty="0"/>
            </a:p>
          </p:txBody>
        </p:sp>
      </p:grpSp>
      <p:sp>
        <p:nvSpPr>
          <p:cNvPr id="19" name="Овал 18"/>
          <p:cNvSpPr/>
          <p:nvPr/>
        </p:nvSpPr>
        <p:spPr>
          <a:xfrm>
            <a:off x="2022141" y="2278512"/>
            <a:ext cx="3036323" cy="3013070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Аксаков Сергей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Тимофеевич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0673" y="260648"/>
            <a:ext cx="606074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      Угадай, о каком писателе идёт речь?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933575" y="2266999"/>
            <a:ext cx="3502523" cy="3022942"/>
            <a:chOff x="6198983" y="2176933"/>
            <a:chExt cx="3141334" cy="2747867"/>
          </a:xfrm>
        </p:grpSpPr>
        <p:sp>
          <p:nvSpPr>
            <p:cNvPr id="16" name="Овал 15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8840" y="2185907"/>
              <a:ext cx="2723211" cy="273197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98983" y="2176933"/>
              <a:ext cx="3141334" cy="19304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2000" dirty="0" smtClean="0"/>
                <a:t>                  </a:t>
              </a:r>
            </a:p>
            <a:p>
              <a:r>
                <a:rPr lang="ru-RU" sz="2000" b="1" dirty="0"/>
                <a:t> </a:t>
              </a:r>
              <a:r>
                <a:rPr lang="ru-RU" sz="2000" b="1" dirty="0" smtClean="0"/>
                <a:t>                 </a:t>
              </a:r>
              <a:r>
                <a:rPr lang="ru-RU" sz="2800" b="1" dirty="0" smtClean="0"/>
                <a:t>цветник</a:t>
              </a:r>
            </a:p>
            <a:p>
              <a:r>
                <a:rPr lang="ru-RU" sz="2800" b="1" dirty="0" smtClean="0"/>
                <a:t>             мальчик</a:t>
              </a:r>
            </a:p>
            <a:p>
              <a:r>
                <a:rPr lang="ru-RU" sz="2800" b="1" dirty="0" smtClean="0"/>
                <a:t>             сестра</a:t>
              </a:r>
            </a:p>
            <a:p>
              <a:r>
                <a:rPr lang="ru-RU" sz="2800" b="1" dirty="0" smtClean="0"/>
                <a:t>             цветок  </a:t>
              </a:r>
              <a:r>
                <a:rPr lang="ru-RU" sz="2200" b="1" dirty="0" smtClean="0"/>
                <a:t>     </a:t>
              </a:r>
              <a:r>
                <a:rPr lang="ru-RU" sz="2000" dirty="0" smtClean="0"/>
                <a:t>   </a:t>
              </a:r>
              <a:endParaRPr lang="ru-RU" sz="2000" dirty="0"/>
            </a:p>
          </p:txBody>
        </p:sp>
      </p:grpSp>
      <p:sp>
        <p:nvSpPr>
          <p:cNvPr id="19" name="Овал 18"/>
          <p:cNvSpPr/>
          <p:nvPr/>
        </p:nvSpPr>
        <p:spPr>
          <a:xfrm>
            <a:off x="2022620" y="2278512"/>
            <a:ext cx="3036323" cy="3013070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Гаршин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Всеволод Михайлович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354" y="260648"/>
            <a:ext cx="671506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</a:t>
            </a:r>
            <a:r>
              <a:rPr lang="ru-RU" sz="2400" b="1" dirty="0">
                <a:solidFill>
                  <a:srgbClr val="3B4A1E"/>
                </a:solidFill>
              </a:rPr>
              <a:t>сказку и её автора  по опорным словам</a:t>
            </a: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26" y="2039512"/>
            <a:ext cx="2010946" cy="286559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1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06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" name="Группа 14"/>
          <p:cNvGrpSpPr/>
          <p:nvPr/>
        </p:nvGrpSpPr>
        <p:grpSpPr>
          <a:xfrm>
            <a:off x="1933575" y="2276872"/>
            <a:ext cx="3502523" cy="3013070"/>
            <a:chOff x="6198983" y="2185907"/>
            <a:chExt cx="3141334" cy="2738893"/>
          </a:xfrm>
        </p:grpSpPr>
        <p:sp>
          <p:nvSpPr>
            <p:cNvPr id="16" name="Овал 15"/>
            <p:cNvSpPr/>
            <p:nvPr/>
          </p:nvSpPr>
          <p:spPr>
            <a:xfrm>
              <a:off x="6278843" y="2185907"/>
              <a:ext cx="2723212" cy="2738893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278840" y="2185907"/>
              <a:ext cx="2723211" cy="2731971"/>
            </a:xfrm>
            <a:prstGeom prst="ellipse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36000"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98983" y="2806416"/>
              <a:ext cx="3141334" cy="67144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2000" dirty="0" smtClean="0"/>
                <a:t>                  </a:t>
              </a:r>
            </a:p>
            <a:p>
              <a:r>
                <a:rPr lang="ru-RU" sz="2200" b="1" dirty="0" smtClean="0"/>
                <a:t>   </a:t>
              </a:r>
              <a:r>
                <a:rPr lang="ru-RU" sz="2000" dirty="0" smtClean="0"/>
                <a:t>   </a:t>
              </a:r>
              <a:endParaRPr lang="ru-RU" sz="2000" dirty="0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6354" y="260648"/>
            <a:ext cx="6715065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</a:t>
            </a:r>
            <a:r>
              <a:rPr lang="ru-RU" sz="2400" b="1" dirty="0">
                <a:solidFill>
                  <a:srgbClr val="3B4A1E"/>
                </a:solidFill>
              </a:rPr>
              <a:t>сказку и её автора  по </a:t>
            </a:r>
            <a:r>
              <a:rPr lang="ru-RU" sz="2400" b="1" dirty="0" smtClean="0">
                <a:solidFill>
                  <a:srgbClr val="3B4A1E"/>
                </a:solidFill>
              </a:rPr>
              <a:t>иллюстрации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28804" y="2275950"/>
            <a:ext cx="3036323" cy="3108450"/>
            <a:chOff x="4860031" y="2228980"/>
            <a:chExt cx="3036323" cy="3013070"/>
          </a:xfrm>
        </p:grpSpPr>
        <p:sp>
          <p:nvSpPr>
            <p:cNvPr id="19" name="Овал 18"/>
            <p:cNvSpPr/>
            <p:nvPr/>
          </p:nvSpPr>
          <p:spPr>
            <a:xfrm>
              <a:off x="4860031" y="2228980"/>
              <a:ext cx="3036323" cy="3013070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endParaRPr lang="ru-RU" sz="2000" b="1" dirty="0" smtClean="0">
                <a:solidFill>
                  <a:srgbClr val="FFFF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33472" y="4154415"/>
              <a:ext cx="2834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Одоевский</a:t>
              </a:r>
            </a:p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Владимир</a:t>
              </a:r>
            </a:p>
            <a:p>
              <a:pPr algn="ctr"/>
              <a:r>
                <a:rPr lang="ru-RU" sz="2000" b="1" dirty="0" smtClean="0">
                  <a:solidFill>
                    <a:srgbClr val="FFFF00"/>
                  </a:solidFill>
                </a:rPr>
                <a:t>Фёдорович</a:t>
              </a:r>
              <a:endParaRPr lang="ru-RU" sz="2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156" y="2007291"/>
            <a:ext cx="2034995" cy="273198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1" y="260648"/>
            <a:ext cx="5668558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B4A1E"/>
                </a:solidFill>
              </a:rPr>
              <a:t> </a:t>
            </a:r>
            <a:r>
              <a:rPr lang="ru-RU" sz="2400" b="1" dirty="0" smtClean="0">
                <a:solidFill>
                  <a:srgbClr val="3B4A1E"/>
                </a:solidFill>
              </a:rPr>
              <a:t>                          Знаешь ли ты…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93405" y="2280878"/>
            <a:ext cx="3036326" cy="3013070"/>
            <a:chOff x="-3970558" y="3331167"/>
            <a:chExt cx="3036326" cy="3013070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874492" y="3774300"/>
              <a:ext cx="284419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00"/>
                  </a:solidFill>
                </a:rPr>
                <a:t>От кого 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в детстве </a:t>
              </a:r>
            </a:p>
            <a:p>
              <a:pPr algn="ctr"/>
              <a:r>
                <a:rPr lang="ru-RU" sz="2400" b="1" dirty="0">
                  <a:solidFill>
                    <a:srgbClr val="000000"/>
                  </a:solidFill>
                </a:rPr>
                <a:t>м</a:t>
              </a:r>
              <a:r>
                <a:rPr lang="ru-RU" sz="2400" b="1" dirty="0" smtClean="0">
                  <a:solidFill>
                    <a:srgbClr val="000000"/>
                  </a:solidFill>
                </a:rPr>
                <a:t>аленький Серёжа Аксаков услышал 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сказку</a:t>
              </a:r>
            </a:p>
            <a:p>
              <a:pPr algn="ctr"/>
              <a:r>
                <a:rPr lang="ru-RU" sz="2400" b="1" dirty="0" smtClean="0">
                  <a:solidFill>
                    <a:srgbClr val="000000"/>
                  </a:solidFill>
                </a:rPr>
                <a:t> про аленький цветочек? </a:t>
              </a:r>
              <a:endParaRPr lang="ru-RU" sz="2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061011" y="2297999"/>
            <a:ext cx="3101113" cy="3160348"/>
            <a:chOff x="1175616" y="2253968"/>
            <a:chExt cx="3036323" cy="3013069"/>
          </a:xfrm>
          <a:solidFill>
            <a:srgbClr val="92D050"/>
          </a:solidFill>
        </p:grpSpPr>
        <p:sp>
          <p:nvSpPr>
            <p:cNvPr id="19" name="Овал 18"/>
            <p:cNvSpPr/>
            <p:nvPr/>
          </p:nvSpPr>
          <p:spPr>
            <a:xfrm>
              <a:off x="1175616" y="2253968"/>
              <a:ext cx="3036323" cy="3013069"/>
            </a:xfrm>
            <a:prstGeom prst="ellipse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endParaRPr lang="ru-RU" sz="2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31513" y="3275103"/>
              <a:ext cx="2834730" cy="1144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000000"/>
                  </a:solidFill>
                </a:rPr>
                <a:t>о</a:t>
              </a:r>
              <a:r>
                <a:rPr lang="ru-RU" sz="3600" b="1" dirty="0" smtClean="0">
                  <a:solidFill>
                    <a:srgbClr val="000000"/>
                  </a:solidFill>
                </a:rPr>
                <a:t>т ключницы </a:t>
              </a:r>
            </a:p>
            <a:p>
              <a:pPr algn="ctr"/>
              <a:r>
                <a:rPr lang="ru-RU" sz="3600" b="1" dirty="0" smtClean="0">
                  <a:solidFill>
                    <a:srgbClr val="000000"/>
                  </a:solidFill>
                </a:rPr>
                <a:t>Пелагеи</a:t>
              </a:r>
              <a:endParaRPr lang="ru-RU" sz="36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75" y="2228980"/>
            <a:ext cx="2091232" cy="264018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7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произведение и героя, о котором идёт речь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29" y="2280878"/>
            <a:ext cx="3036328" cy="3108543"/>
            <a:chOff x="-3970560" y="3331167"/>
            <a:chExt cx="3036328" cy="3108543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70560" y="3331167"/>
              <a:ext cx="301853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Если </a:t>
              </a:r>
              <a:r>
                <a:rPr lang="ru-RU" sz="2800" b="1" dirty="0">
                  <a:solidFill>
                    <a:srgbClr val="000000"/>
                  </a:solidFill>
                </a:rPr>
                <a:t>бы </a:t>
              </a:r>
              <a:endParaRPr lang="ru-RU" sz="2800" b="1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она </a:t>
              </a:r>
              <a:r>
                <a:rPr lang="ru-RU" sz="2800" b="1" dirty="0">
                  <a:solidFill>
                    <a:srgbClr val="000000"/>
                  </a:solidFill>
                </a:rPr>
                <a:t>могла в самом деле плакать, то не от горя, а от счастья жить.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104957" y="2268837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роза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26" y="2039512"/>
            <a:ext cx="2010946" cy="2865598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6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54" y="855833"/>
            <a:ext cx="5858428" cy="5858428"/>
          </a:xfrm>
          <a:prstGeom prst="rect">
            <a:avLst/>
          </a:prstGeom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786354" y="1376582"/>
            <a:ext cx="5277609" cy="5209446"/>
            <a:chOff x="786354" y="1376582"/>
            <a:chExt cx="5277609" cy="520944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86354" y="1376582"/>
              <a:ext cx="5277609" cy="52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4865" y="1376582"/>
              <a:ext cx="1714147" cy="17047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0F3EC"/>
              </a:clrFrom>
              <a:clrTo>
                <a:srgbClr val="F0F3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60648"/>
            <a:ext cx="2588077" cy="1723660"/>
          </a:xfrm>
          <a:prstGeom prst="rect">
            <a:avLst/>
          </a:prstGeom>
        </p:spPr>
      </p:pic>
      <p:sp>
        <p:nvSpPr>
          <p:cNvPr id="23" name="Выгнутая вниз стрелка 22"/>
          <p:cNvSpPr/>
          <p:nvPr/>
        </p:nvSpPr>
        <p:spPr>
          <a:xfrm rot="18839333">
            <a:off x="6633908" y="5846931"/>
            <a:ext cx="732580" cy="564769"/>
          </a:xfrm>
          <a:prstGeom prst="curvedUpArrow">
            <a:avLst>
              <a:gd name="adj1" fmla="val 25000"/>
              <a:gd name="adj2" fmla="val 64857"/>
              <a:gd name="adj3" fmla="val 60412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260648"/>
            <a:ext cx="7200800" cy="461665"/>
          </a:xfrm>
          <a:prstGeom prst="rect">
            <a:avLst/>
          </a:prstGeom>
          <a:ln>
            <a:solidFill>
              <a:srgbClr val="639D7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B4A1E"/>
                </a:solidFill>
              </a:rPr>
              <a:t>Назови произведение и героя, о котором идёт речь</a:t>
            </a:r>
            <a:endParaRPr lang="ru-RU" sz="2400" b="1" dirty="0">
              <a:solidFill>
                <a:srgbClr val="3B4A1E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278541" y="6225988"/>
            <a:ext cx="576064" cy="360040"/>
          </a:xfrm>
          <a:prstGeom prst="actionButtonForwardNex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073231" y="2280878"/>
            <a:ext cx="3036326" cy="3254698"/>
            <a:chOff x="-3970558" y="3331167"/>
            <a:chExt cx="3036326" cy="3254698"/>
          </a:xfrm>
        </p:grpSpPr>
        <p:sp>
          <p:nvSpPr>
            <p:cNvPr id="16" name="Овал 15"/>
            <p:cNvSpPr/>
            <p:nvPr/>
          </p:nvSpPr>
          <p:spPr>
            <a:xfrm>
              <a:off x="-3970558" y="3331167"/>
              <a:ext cx="3036326" cy="3013070"/>
            </a:xfrm>
            <a:prstGeom prst="ellipse">
              <a:avLst/>
            </a:prstGeom>
            <a:blipFill dpi="0" rotWithShape="1">
              <a:blip r:embed="rId7" cstate="email">
                <a:alphaModFix amt="47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639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970558" y="3477322"/>
              <a:ext cx="3018533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Он большой, бородатый, был мастер сказки сказывать.</a:t>
              </a: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Семьи у него </a:t>
              </a:r>
            </a:p>
            <a:p>
              <a:pPr algn="ctr"/>
              <a:r>
                <a:rPr lang="ru-RU" sz="2800" b="1" dirty="0">
                  <a:solidFill>
                    <a:srgbClr val="000000"/>
                  </a:solidFill>
                </a:rPr>
                <a:t>н</a:t>
              </a:r>
              <a:r>
                <a:rPr lang="ru-RU" sz="2800" b="1" dirty="0" smtClean="0">
                  <a:solidFill>
                    <a:srgbClr val="000000"/>
                  </a:solidFill>
                </a:rPr>
                <a:t>е осталось.</a:t>
              </a:r>
              <a:endParaRPr lang="ru-RU" sz="2800" b="1" dirty="0">
                <a:solidFill>
                  <a:srgbClr val="00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2040837" y="2280878"/>
            <a:ext cx="3101113" cy="3160348"/>
          </a:xfrm>
          <a:prstGeom prst="ellipse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639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Кокованя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115" y="2120854"/>
            <a:ext cx="2024727" cy="310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24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536</Words>
  <Application>Microsoft Office PowerPoint</Application>
  <PresentationFormat>Экран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dcterms:created xsi:type="dcterms:W3CDTF">2014-12-09T14:41:57Z</dcterms:created>
  <dcterms:modified xsi:type="dcterms:W3CDTF">2014-12-21T06:18:22Z</dcterms:modified>
</cp:coreProperties>
</file>