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68393CF-F480-477E-A822-414A8ED0A9A1}" type="datetimeFigureOut">
              <a:rPr lang="ru-RU" smtClean="0"/>
              <a:t>21.12.2014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01CDA0-061D-4C36-9A54-2BF200BB0B1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Garamond" pitchFamily="18" charset="0"/>
              </a:rPr>
              <a:t>Русские </a:t>
            </a:r>
            <a:br>
              <a:rPr lang="ru-RU" b="1" dirty="0" smtClean="0">
                <a:solidFill>
                  <a:srgbClr val="FF0066"/>
                </a:solidFill>
                <a:latin typeface="Garamond" pitchFamily="18" charset="0"/>
              </a:rPr>
            </a:br>
            <a:r>
              <a:rPr lang="ru-RU" b="1" dirty="0" smtClean="0">
                <a:solidFill>
                  <a:srgbClr val="FF0066"/>
                </a:solidFill>
                <a:latin typeface="Garamond" pitchFamily="18" charset="0"/>
              </a:rPr>
              <a:t>народные сказки</a:t>
            </a:r>
            <a:endParaRPr lang="ru-RU" dirty="0"/>
          </a:p>
        </p:txBody>
      </p:sp>
      <p:pic>
        <p:nvPicPr>
          <p:cNvPr id="4" name="Picture 7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780928"/>
            <a:ext cx="2157413" cy="30051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66"/>
                </a:solidFill>
                <a:latin typeface="Garamond" pitchFamily="18" charset="0"/>
              </a:rPr>
              <a:t>Гуси-лебеди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486272" cy="4572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990099"/>
                </a:solidFill>
              </a:rPr>
              <a:t>Добежала девочка до печки: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 smtClean="0">
                <a:solidFill>
                  <a:srgbClr val="990099"/>
                </a:solidFill>
              </a:rPr>
              <a:t>Печка, матушка, спрячь меня!</a:t>
            </a:r>
            <a:r>
              <a:rPr lang="ru-RU" sz="2000" b="1" dirty="0" smtClean="0">
                <a:solidFill>
                  <a:srgbClr val="FF0066"/>
                </a:solidFill>
                <a:latin typeface="Garamond" pitchFamily="18" charset="0"/>
              </a:rPr>
              <a:t> </a:t>
            </a:r>
            <a:endParaRPr lang="ru-RU" sz="2000" b="1" dirty="0" smtClean="0">
              <a:solidFill>
                <a:srgbClr val="990099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 smtClean="0">
                <a:solidFill>
                  <a:srgbClr val="990099"/>
                </a:solidFill>
              </a:rPr>
              <a:t>Поешь моего ржаного пирожка.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000" b="1" dirty="0" smtClean="0">
                <a:solidFill>
                  <a:srgbClr val="990099"/>
                </a:solidFill>
              </a:rPr>
              <a:t>Девочка скорее пирожок в рот, а сама с братцем - в печь.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66"/>
                </a:solidFill>
                <a:latin typeface="Garamond" pitchFamily="18" charset="0"/>
              </a:rPr>
              <a:t>Девочка сказала печке спасибо и вместе с братцем прибежала домой.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628800"/>
            <a:ext cx="2968625" cy="3529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Герои 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сказок добрые, внимательные, уважают старших, не отказывают в помощи другим, отзывчивые, поэтому волшебные существа им и помогают.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Отрицательные </a:t>
            </a:r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герои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2398040" cy="4572000"/>
          </a:xfrm>
        </p:spPr>
        <p:txBody>
          <a:bodyPr/>
          <a:lstStyle/>
          <a:p>
            <a:pPr algn="ctr"/>
            <a:r>
              <a:rPr lang="ru-RU" sz="2800" b="1" i="1" dirty="0" smtClean="0">
                <a:latin typeface="Garamond" pitchFamily="18" charset="0"/>
              </a:rPr>
              <a:t>Леший </a:t>
            </a:r>
          </a:p>
          <a:p>
            <a:pPr algn="ctr"/>
            <a:endParaRPr lang="ru-RU" sz="2800" b="1" i="1" dirty="0" smtClean="0">
              <a:latin typeface="Garamond" pitchFamily="18" charset="0"/>
            </a:endParaRPr>
          </a:p>
          <a:p>
            <a:pPr algn="ctr"/>
            <a:r>
              <a:rPr lang="ru-RU" sz="2800" b="1" i="1" dirty="0" smtClean="0">
                <a:latin typeface="Garamond" pitchFamily="18" charset="0"/>
              </a:rPr>
              <a:t>Баба-Яга</a:t>
            </a:r>
          </a:p>
          <a:p>
            <a:pPr algn="ctr"/>
            <a:endParaRPr lang="ru-RU" sz="2800" b="1" i="1" dirty="0" smtClean="0">
              <a:latin typeface="Garamond" pitchFamily="18" charset="0"/>
            </a:endParaRPr>
          </a:p>
          <a:p>
            <a:pPr algn="ctr"/>
            <a:r>
              <a:rPr lang="ru-RU" sz="2800" b="1" i="1" dirty="0" smtClean="0">
                <a:latin typeface="Garamond" pitchFamily="18" charset="0"/>
              </a:rPr>
              <a:t>Ведьмы</a:t>
            </a:r>
          </a:p>
          <a:p>
            <a:pPr algn="ctr" eaLnBrk="0" hangingPunct="0"/>
            <a:r>
              <a:rPr lang="ru-RU" sz="1000" b="1" dirty="0" smtClean="0">
                <a:solidFill>
                  <a:srgbClr val="333C37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1000" b="1" dirty="0" smtClean="0"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ctr" eaLnBrk="0" hangingPunct="0"/>
            <a:endParaRPr lang="ru-RU" sz="1600" b="1" dirty="0" smtClean="0">
              <a:latin typeface="Garamond" pitchFamily="18" charset="0"/>
            </a:endParaRPr>
          </a:p>
          <a:p>
            <a:pPr algn="ctr" eaLnBrk="0" hangingPunct="0"/>
            <a:r>
              <a:rPr lang="ru-RU" sz="2800" b="1" i="1" dirty="0" smtClean="0">
                <a:solidFill>
                  <a:srgbClr val="333C37"/>
                </a:solidFill>
                <a:latin typeface="Garamond" pitchFamily="18" charset="0"/>
              </a:rPr>
              <a:t>Лиса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60232" y="1556792"/>
            <a:ext cx="1800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2800" b="1" i="1" dirty="0" smtClean="0">
                <a:latin typeface="Garamond" pitchFamily="18" charset="0"/>
              </a:rPr>
              <a:t>Кощей </a:t>
            </a:r>
          </a:p>
          <a:p>
            <a:pPr algn="ctr">
              <a:buFont typeface="Arial" pitchFamily="34" charset="0"/>
              <a:buChar char="•"/>
            </a:pPr>
            <a:endParaRPr lang="ru-RU" sz="2800" b="1" i="1" dirty="0" smtClean="0"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i="1" dirty="0" smtClean="0">
                <a:latin typeface="Garamond" pitchFamily="18" charset="0"/>
              </a:rPr>
              <a:t>Домовой</a:t>
            </a:r>
          </a:p>
          <a:p>
            <a:pPr algn="ctr">
              <a:buFont typeface="Arial" pitchFamily="34" charset="0"/>
              <a:buChar char="•"/>
            </a:pPr>
            <a:endParaRPr lang="ru-RU" sz="2800" b="1" i="1" dirty="0" smtClean="0">
              <a:latin typeface="Garamond" pitchFamily="18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800" b="1" i="1" dirty="0" smtClean="0">
                <a:latin typeface="Garamond" pitchFamily="18" charset="0"/>
              </a:rPr>
              <a:t>Русалки</a:t>
            </a:r>
          </a:p>
          <a:p>
            <a:pPr algn="ctr" eaLnBrk="0" hangingPunct="0">
              <a:buFont typeface="Arial" pitchFamily="34" charset="0"/>
              <a:buChar char="•"/>
            </a:pPr>
            <a:endParaRPr lang="ru-RU" sz="2800" b="1" i="1" dirty="0" smtClean="0">
              <a:solidFill>
                <a:srgbClr val="333C37"/>
              </a:solidFill>
              <a:latin typeface="Garamond" pitchFamily="18" charset="0"/>
            </a:endParaRPr>
          </a:p>
          <a:p>
            <a:pPr algn="ctr" eaLnBrk="0" hangingPunct="0"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333C37"/>
                </a:solidFill>
                <a:latin typeface="Garamond" pitchFamily="18" charset="0"/>
              </a:rPr>
              <a:t>Царь</a:t>
            </a:r>
          </a:p>
          <a:p>
            <a:pPr algn="ctr" eaLnBrk="0" hangingPunct="0"/>
            <a:r>
              <a:rPr lang="ru-RU" sz="800" b="1" dirty="0" smtClean="0">
                <a:solidFill>
                  <a:srgbClr val="333C37"/>
                </a:solidFill>
                <a:latin typeface="Garamond" pitchFamily="18" charset="0"/>
                <a:ea typeface="Arial Unicode MS" pitchFamily="34" charset="-128"/>
                <a:cs typeface="Arial Unicode MS" pitchFamily="34" charset="-128"/>
              </a:rPr>
              <a:t> </a:t>
            </a:r>
            <a:endParaRPr lang="ru-RU" sz="800" b="1" dirty="0">
              <a:solidFill>
                <a:srgbClr val="333C37"/>
              </a:solidFill>
              <a:latin typeface="Garamond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7" descr="Рисунок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844824"/>
            <a:ext cx="2236787" cy="4202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itchFamily="18" charset="0"/>
              </a:rPr>
              <a:t>Леший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43808" y="1527048"/>
            <a:ext cx="5961864" cy="4572000"/>
          </a:xfrm>
        </p:spPr>
        <p:txBody>
          <a:bodyPr/>
          <a:lstStyle/>
          <a:p>
            <a:r>
              <a:rPr lang="ru-RU" sz="2800" b="1" dirty="0" smtClean="0">
                <a:latin typeface="Garamond" pitchFamily="18" charset="0"/>
              </a:rPr>
              <a:t>Хозяин леса. Живёт в избушке на курячьей голяшке, украшенной человеческими костями. Носится по лесу, сбивает жертв с </a:t>
            </a:r>
            <a:r>
              <a:rPr lang="ru-RU" sz="2800" b="1" dirty="0" err="1" smtClean="0">
                <a:latin typeface="Garamond" pitchFamily="18" charset="0"/>
              </a:rPr>
              <a:t>дороги,дурит</a:t>
            </a:r>
            <a:r>
              <a:rPr lang="ru-RU" sz="2800" b="1" dirty="0" smtClean="0">
                <a:latin typeface="Garamond" pitchFamily="18" charset="0"/>
              </a:rPr>
              <a:t> людей, дразнится, визжит на разные голоса. Селится в глухих еловых лесах. Ненавидит поющих чёрных петухов, пятнистых собак и трёхцветных кошек. </a:t>
            </a:r>
          </a:p>
          <a:p>
            <a:endParaRPr lang="ru-RU" dirty="0"/>
          </a:p>
        </p:txBody>
      </p:sp>
      <p:pic>
        <p:nvPicPr>
          <p:cNvPr id="4" name="Picture 7" descr="Рисунок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2417763" cy="334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itchFamily="18" charset="0"/>
              </a:rPr>
              <a:t>Баба-Яга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95936" y="1527048"/>
            <a:ext cx="4809736" cy="457200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Garamond" pitchFamily="18" charset="0"/>
              </a:rPr>
              <a:t>Слепая, сгорбленная старуха с нечёсаными волосами. Нос крючком</a:t>
            </a:r>
            <a:r>
              <a:rPr lang="ru-RU" sz="2800" b="1" dirty="0" smtClean="0">
                <a:latin typeface="Garamond" pitchFamily="18" charset="0"/>
              </a:rPr>
              <a:t>, нога </a:t>
            </a:r>
            <a:r>
              <a:rPr lang="ru-RU" sz="2800" b="1" dirty="0" smtClean="0">
                <a:latin typeface="Garamond" pitchFamily="18" charset="0"/>
              </a:rPr>
              <a:t>костяная. Живёт в избушке на курьих ножках, пожирает людей. Летает в ступе с метлой в руке. Характер истерический. Поведение неуравновешенное. Бывает то зла, то добра.</a:t>
            </a:r>
          </a:p>
          <a:p>
            <a:endParaRPr lang="ru-RU" dirty="0"/>
          </a:p>
        </p:txBody>
      </p:sp>
      <p:pic>
        <p:nvPicPr>
          <p:cNvPr id="4" name="Picture 7" descr="Рисунок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132137" cy="435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itchFamily="18" charset="0"/>
              </a:rPr>
              <a:t>Кощей Бессмертный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342256" cy="457200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>
                <a:latin typeface="Garamond" pitchFamily="18" charset="0"/>
              </a:rPr>
              <a:t>Скелет в плаще со сверкающими глазами. Представитель тёмных туч. Хранитель сокровищ и похититель красавиц, окаянный и безжалостный. Смысл его жизни – погубить всех. В злобе – </a:t>
            </a:r>
            <a:r>
              <a:rPr lang="ru-RU" sz="2800" b="1" dirty="0" err="1" smtClean="0">
                <a:latin typeface="Garamond" pitchFamily="18" charset="0"/>
              </a:rPr>
              <a:t>мечется,как</a:t>
            </a:r>
            <a:r>
              <a:rPr lang="ru-RU" sz="2800" b="1" dirty="0" smtClean="0">
                <a:latin typeface="Garamond" pitchFamily="18" charset="0"/>
              </a:rPr>
              <a:t> цепная собака, гремя костями. Живёт во дворце в подземном царстве.</a:t>
            </a:r>
          </a:p>
          <a:p>
            <a:endParaRPr lang="ru-RU" dirty="0"/>
          </a:p>
        </p:txBody>
      </p:sp>
      <p:pic>
        <p:nvPicPr>
          <p:cNvPr id="4" name="Picture 7" descr="Рисунок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44824"/>
            <a:ext cx="3200400" cy="3287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Garamond" pitchFamily="18" charset="0"/>
              </a:rPr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/>
              <a:t>Некоторые сказочные герои вызывают у нас антипатию.</a:t>
            </a:r>
          </a:p>
          <a:p>
            <a:r>
              <a:rPr lang="ru-RU" sz="2800" b="1" dirty="0" smtClean="0"/>
              <a:t>Таких героев мы определяем по их отрицательным качествам и поступкам.</a:t>
            </a:r>
          </a:p>
          <a:p>
            <a:r>
              <a:rPr lang="ru-RU" sz="2800" b="1" dirty="0" smtClean="0"/>
              <a:t>Нам неприятна и внешность таких героев.</a:t>
            </a:r>
          </a:p>
          <a:p>
            <a:r>
              <a:rPr lang="ru-RU" sz="2800" b="1" dirty="0" smtClean="0"/>
              <a:t>Не нужно стараться быть похожими на таких героев.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Сказки передаются из поколение в поколение.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В их основе - нравственные ценности, которые актуальны во все времена: добро, милосердие, сострадание, взаимовыручка. Эпиграф из сказки «Король-ворон» гласит: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	Зло живёт не только в сказке –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	В жизни ходит без опаски.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	Но добро покуда живо –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	Сказка древняя не лжива. </a:t>
            </a:r>
          </a:p>
          <a:p>
            <a:r>
              <a:rPr lang="ru-RU" sz="2800" b="1" dirty="0" smtClean="0">
                <a:solidFill>
                  <a:srgbClr val="000099"/>
                </a:solidFill>
                <a:latin typeface="Garamond" pitchFamily="18" charset="0"/>
              </a:rPr>
              <a:t>Поэтому без сказок невозможна наша жизнь!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66"/>
                </a:solidFill>
                <a:latin typeface="Garamond" pitchFamily="18" charset="0"/>
              </a:rPr>
              <a:t>Что такое сказка?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0066"/>
                </a:solidFill>
                <a:latin typeface="Garamond" pitchFamily="18" charset="0"/>
              </a:rPr>
              <a:t>Русские пословицы и поговорки гласят: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 smtClean="0">
                <a:latin typeface="Garamond" pitchFamily="18" charset="0"/>
              </a:rPr>
              <a:t> «Не рассказывай сказки»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 smtClean="0">
                <a:latin typeface="Garamond" pitchFamily="18" charset="0"/>
              </a:rPr>
              <a:t>«Сказка – складка, а песня – быль»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 dirty="0" smtClean="0">
                <a:latin typeface="Garamond" pitchFamily="18" charset="0"/>
              </a:rPr>
              <a:t>«Сказка – ложь, а песня - правда»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>
                <a:solidFill>
                  <a:srgbClr val="FF0066"/>
                </a:solidFill>
                <a:latin typeface="Garamond" pitchFamily="18" charset="0"/>
              </a:rPr>
              <a:t>Но А.С. Пушкин сказал:</a:t>
            </a:r>
          </a:p>
          <a:p>
            <a:pPr>
              <a:spcBef>
                <a:spcPct val="50000"/>
              </a:spcBef>
            </a:pPr>
            <a:r>
              <a:rPr lang="ru-RU" sz="2800" b="1" dirty="0" smtClean="0">
                <a:latin typeface="Garamond" pitchFamily="18" charset="0"/>
              </a:rPr>
              <a:t>«Сказка – ложь, да в ней намек…..»</a:t>
            </a:r>
          </a:p>
          <a:p>
            <a:pPr>
              <a:spcBef>
                <a:spcPct val="50000"/>
              </a:spcBef>
              <a:buNone/>
            </a:pPr>
            <a:r>
              <a:rPr lang="ru-RU" sz="2800" b="1" dirty="0" smtClean="0">
                <a:solidFill>
                  <a:srgbClr val="FF0066"/>
                </a:solidFill>
                <a:latin typeface="Garamond" pitchFamily="18" charset="0"/>
              </a:rPr>
              <a:t> Может </a:t>
            </a:r>
            <a:r>
              <a:rPr lang="ru-RU" sz="2800" b="1" dirty="0" smtClean="0">
                <a:solidFill>
                  <a:srgbClr val="FF0066"/>
                </a:solidFill>
                <a:latin typeface="Garamond" pitchFamily="18" charset="0"/>
              </a:rPr>
              <a:t>быть не все в сказке вымысел</a:t>
            </a:r>
            <a:r>
              <a:rPr lang="ru-RU" sz="2800" b="1" dirty="0" smtClean="0">
                <a:solidFill>
                  <a:srgbClr val="FF0066"/>
                </a:solidFill>
                <a:latin typeface="Garamond" pitchFamily="18" charset="0"/>
              </a:rPr>
              <a:t>?</a:t>
            </a:r>
            <a:endParaRPr lang="ru-RU" sz="2800" b="1" dirty="0" smtClean="0">
              <a:solidFill>
                <a:srgbClr val="000066"/>
              </a:solidFill>
              <a:latin typeface="Garamond" pitchFamily="18" charset="0"/>
            </a:endParaRPr>
          </a:p>
          <a:p>
            <a:endParaRPr lang="ru-RU" dirty="0"/>
          </a:p>
        </p:txBody>
      </p:sp>
      <p:pic>
        <p:nvPicPr>
          <p:cNvPr id="4" name="Picture 9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060848"/>
            <a:ext cx="2425700" cy="288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66"/>
                </a:solidFill>
                <a:latin typeface="Garamond" pitchFamily="18" charset="0"/>
              </a:rPr>
              <a:t>Виды сказок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>
                <a:latin typeface="Garamond" pitchFamily="18" charset="0"/>
              </a:rPr>
              <a:t>Традиционно сказки подразделяют на три вида:</a:t>
            </a:r>
          </a:p>
          <a:p>
            <a:endParaRPr lang="ru-RU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23528" y="2276872"/>
            <a:ext cx="3733800" cy="3581400"/>
            <a:chOff x="144" y="1440"/>
            <a:chExt cx="2352" cy="2256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144" y="2544"/>
              <a:ext cx="2352" cy="1152"/>
              <a:chOff x="1968" y="1200"/>
              <a:chExt cx="1536" cy="960"/>
            </a:xfrm>
          </p:grpSpPr>
          <p:sp>
            <p:nvSpPr>
              <p:cNvPr id="7" name="Oval 17"/>
              <p:cNvSpPr>
                <a:spLocks noChangeArrowheads="1"/>
              </p:cNvSpPr>
              <p:nvPr/>
            </p:nvSpPr>
            <p:spPr bwMode="auto">
              <a:xfrm>
                <a:off x="1968" y="1200"/>
                <a:ext cx="1536" cy="960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2208" y="1536"/>
                <a:ext cx="1200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latin typeface="Times New Roman" pitchFamily="18" charset="0"/>
                  </a:rPr>
                  <a:t>Волшебные</a:t>
                </a:r>
              </a:p>
            </p:txBody>
          </p:sp>
        </p:grpSp>
        <p:sp>
          <p:nvSpPr>
            <p:cNvPr id="6" name="Line 19"/>
            <p:cNvSpPr>
              <a:spLocks noChangeShapeType="1"/>
            </p:cNvSpPr>
            <p:nvPr/>
          </p:nvSpPr>
          <p:spPr bwMode="auto">
            <a:xfrm flipH="1">
              <a:off x="816" y="1440"/>
              <a:ext cx="1584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771800" y="2492896"/>
            <a:ext cx="3810000" cy="2667000"/>
            <a:chOff x="1632" y="1488"/>
            <a:chExt cx="2400" cy="1680"/>
          </a:xfrm>
        </p:grpSpPr>
        <p:grpSp>
          <p:nvGrpSpPr>
            <p:cNvPr id="11" name="Group 11"/>
            <p:cNvGrpSpPr>
              <a:grpSpLocks/>
            </p:cNvGrpSpPr>
            <p:nvPr/>
          </p:nvGrpSpPr>
          <p:grpSpPr bwMode="auto">
            <a:xfrm>
              <a:off x="1632" y="2016"/>
              <a:ext cx="2400" cy="1152"/>
              <a:chOff x="192" y="672"/>
              <a:chExt cx="1536" cy="960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192" y="672"/>
                <a:ext cx="1536" cy="960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Text Box 13"/>
              <p:cNvSpPr txBox="1">
                <a:spLocks noChangeArrowheads="1"/>
              </p:cNvSpPr>
              <p:nvPr/>
            </p:nvSpPr>
            <p:spPr bwMode="auto">
              <a:xfrm>
                <a:off x="336" y="912"/>
                <a:ext cx="124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 dirty="0">
                    <a:latin typeface="Times New Roman" pitchFamily="18" charset="0"/>
                  </a:rPr>
                  <a:t>О животных</a:t>
                </a:r>
              </a:p>
            </p:txBody>
          </p:sp>
        </p:grp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2784" y="1488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  <p:grpSp>
        <p:nvGrpSpPr>
          <p:cNvPr id="15" name="Group 5"/>
          <p:cNvGrpSpPr>
            <a:grpSpLocks/>
          </p:cNvGrpSpPr>
          <p:nvPr/>
        </p:nvGrpSpPr>
        <p:grpSpPr bwMode="auto">
          <a:xfrm>
            <a:off x="5105400" y="2286000"/>
            <a:ext cx="3733800" cy="3733800"/>
            <a:chOff x="3216" y="1440"/>
            <a:chExt cx="2352" cy="2352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3216" y="2592"/>
              <a:ext cx="2352" cy="1200"/>
              <a:chOff x="3648" y="720"/>
              <a:chExt cx="1536" cy="960"/>
            </a:xfrm>
          </p:grpSpPr>
          <p:sp>
            <p:nvSpPr>
              <p:cNvPr id="18" name="Oval 7"/>
              <p:cNvSpPr>
                <a:spLocks noChangeArrowheads="1"/>
              </p:cNvSpPr>
              <p:nvPr/>
            </p:nvSpPr>
            <p:spPr bwMode="auto">
              <a:xfrm>
                <a:off x="3648" y="720"/>
                <a:ext cx="1536" cy="960"/>
              </a:xfrm>
              <a:prstGeom prst="ellipse">
                <a:avLst/>
              </a:prstGeom>
              <a:solidFill>
                <a:srgbClr val="FF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9" name="Text Box 8"/>
              <p:cNvSpPr txBox="1">
                <a:spLocks noChangeArrowheads="1"/>
              </p:cNvSpPr>
              <p:nvPr/>
            </p:nvSpPr>
            <p:spPr bwMode="auto">
              <a:xfrm>
                <a:off x="3792" y="960"/>
                <a:ext cx="1296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2400" b="1">
                    <a:latin typeface="Times New Roman" pitchFamily="18" charset="0"/>
                  </a:rPr>
                  <a:t>Социально - бытовые</a:t>
                </a:r>
              </a:p>
            </p:txBody>
          </p:sp>
        </p:grpSp>
        <p:sp>
          <p:nvSpPr>
            <p:cNvPr id="17" name="Line 9"/>
            <p:cNvSpPr>
              <a:spLocks noChangeShapeType="1"/>
            </p:cNvSpPr>
            <p:nvPr/>
          </p:nvSpPr>
          <p:spPr bwMode="auto">
            <a:xfrm>
              <a:off x="3216" y="1440"/>
              <a:ext cx="1584" cy="105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66"/>
                </a:solidFill>
                <a:latin typeface="Garamond" pitchFamily="18" charset="0"/>
              </a:rPr>
              <a:t>Сказки о животных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Garamond" pitchFamily="18" charset="0"/>
              </a:rPr>
              <a:t>Главные герои: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2800" b="1" dirty="0" smtClean="0">
                <a:latin typeface="Garamond" pitchFamily="18" charset="0"/>
              </a:rPr>
              <a:t>Животные. Если участвует человек, то он противопоставлен животным </a:t>
            </a:r>
            <a:endParaRPr lang="ru-RU" sz="2800" b="1" dirty="0" smtClean="0">
              <a:latin typeface="Garamond" pitchFamily="18" charset="0"/>
            </a:endParaRPr>
          </a:p>
          <a:p>
            <a:pPr algn="ctr">
              <a:spcBef>
                <a:spcPct val="50000"/>
              </a:spcBef>
              <a:buNone/>
            </a:pPr>
            <a:endParaRPr lang="ru-RU" sz="3200" dirty="0" smtClean="0">
              <a:latin typeface="Garamond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Медведь и лиса»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«Лиса и тетерев»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«Лиса и журавль»…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66"/>
                </a:solidFill>
                <a:latin typeface="Garamond" pitchFamily="18" charset="0"/>
              </a:rPr>
              <a:t>Социально-бытовые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Garamond" pitchFamily="18" charset="0"/>
              </a:rPr>
              <a:t>Главные герои: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2800" b="1" dirty="0" smtClean="0">
                <a:latin typeface="Garamond" pitchFamily="18" charset="0"/>
              </a:rPr>
              <a:t>Люди, побеждающие благодаря смекалке, мужеству и хитрости. </a:t>
            </a:r>
          </a:p>
          <a:p>
            <a:pPr algn="ctr">
              <a:spcBef>
                <a:spcPct val="50000"/>
              </a:spcBef>
            </a:pPr>
            <a:r>
              <a:rPr lang="ru-RU" sz="1800" b="1" dirty="0" smtClean="0">
                <a:solidFill>
                  <a:srgbClr val="000066"/>
                </a:solidFill>
                <a:latin typeface="Garamond" pitchFamily="18" charset="0"/>
              </a:rPr>
              <a:t>«</a:t>
            </a: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Каша из топора»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«Умная внучка»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«Солдат и царь»…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FF0066"/>
                </a:solidFill>
                <a:latin typeface="Garamond" pitchFamily="18" charset="0"/>
              </a:rPr>
              <a:t>Волшебные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  <a:buNone/>
            </a:pPr>
            <a:r>
              <a:rPr lang="ru-RU" sz="3200" b="1" dirty="0" smtClean="0">
                <a:solidFill>
                  <a:srgbClr val="000066"/>
                </a:solidFill>
                <a:latin typeface="Garamond" pitchFamily="18" charset="0"/>
              </a:rPr>
              <a:t>Главные герои: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sz="2800" b="1" dirty="0" smtClean="0">
                <a:latin typeface="Garamond" pitchFamily="18" charset="0"/>
              </a:rPr>
              <a:t>Люди, фантастические </a:t>
            </a:r>
            <a:r>
              <a:rPr lang="ru-RU" sz="2800" b="1" dirty="0" smtClean="0">
                <a:latin typeface="Garamond" pitchFamily="18" charset="0"/>
              </a:rPr>
              <a:t>существа</a:t>
            </a:r>
            <a:r>
              <a:rPr lang="ru-RU" sz="2800" b="1" dirty="0" smtClean="0">
                <a:latin typeface="Garamond" pitchFamily="18" charset="0"/>
              </a:rPr>
              <a:t>.  Животные обычно являются помощниками сказочных героев.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«Василиса Прекрасная»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«Царевна - лягушка»</a:t>
            </a:r>
          </a:p>
          <a:p>
            <a:pPr algn="ctr">
              <a:spcBef>
                <a:spcPct val="50000"/>
              </a:spcBef>
            </a:pPr>
            <a:r>
              <a:rPr lang="ru-RU" sz="2800" b="1" i="1" dirty="0" smtClean="0">
                <a:solidFill>
                  <a:srgbClr val="000066"/>
                </a:solidFill>
                <a:latin typeface="Garamond" pitchFamily="18" charset="0"/>
              </a:rPr>
              <a:t>«Кощей Бессмертный»</a:t>
            </a:r>
          </a:p>
          <a:p>
            <a:endParaRPr lang="ru-RU" dirty="0"/>
          </a:p>
        </p:txBody>
      </p:sp>
      <p:pic>
        <p:nvPicPr>
          <p:cNvPr id="4" name="Picture 6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861048"/>
            <a:ext cx="2238375" cy="220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Garamond" pitchFamily="18" charset="0"/>
              </a:rPr>
              <a:t>Сказка от начала начинается,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 до конца читается,</a:t>
            </a:r>
            <a:br>
              <a:rPr lang="ru-RU" sz="2400" b="1" dirty="0" smtClean="0">
                <a:latin typeface="Garamond" pitchFamily="18" charset="0"/>
              </a:rPr>
            </a:br>
            <a:r>
              <a:rPr lang="ru-RU" sz="2400" b="1" dirty="0" smtClean="0">
                <a:latin typeface="Garamond" pitchFamily="18" charset="0"/>
              </a:rPr>
              <a:t> а в серёдке не перебивается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latin typeface="Garamond" pitchFamily="18" charset="0"/>
              </a:rPr>
              <a:t>Композиции сказок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907704" y="2132856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Oval 10"/>
          <p:cNvSpPr>
            <a:spLocks noChangeArrowheads="1"/>
          </p:cNvSpPr>
          <p:nvPr/>
        </p:nvSpPr>
        <p:spPr bwMode="auto">
          <a:xfrm>
            <a:off x="917104" y="3047256"/>
            <a:ext cx="1752600" cy="914400"/>
          </a:xfrm>
          <a:prstGeom prst="ellipse">
            <a:avLst/>
          </a:prstGeom>
          <a:noFill/>
          <a:ln w="57150" cap="rnd">
            <a:solidFill>
              <a:srgbClr val="BB35C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3200" b="1"/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564904"/>
            <a:ext cx="401419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latin typeface="Garamond" pitchFamily="18" charset="0"/>
              </a:rPr>
              <a:t> </a:t>
            </a:r>
            <a:r>
              <a:rPr lang="ru-RU" sz="2400" b="1" dirty="0" smtClean="0">
                <a:latin typeface="Garamond" pitchFamily="18" charset="0"/>
              </a:rPr>
              <a:t>Основная часть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latin typeface="Garamond" pitchFamily="18" charset="0"/>
              </a:rPr>
              <a:t> в которой герои, наделённые определёнными качествами, вступают в противоборство, противоречие,  в конфликт</a:t>
            </a:r>
            <a:endParaRPr lang="ru-RU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6579840" y="2082552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830665" y="3322390"/>
            <a:ext cx="2057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Garamond" pitchFamily="18" charset="0"/>
              </a:rPr>
              <a:t>Концовка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6804248" y="3140968"/>
            <a:ext cx="2057400" cy="914400"/>
          </a:xfrm>
          <a:prstGeom prst="ellipse">
            <a:avLst/>
          </a:prstGeom>
          <a:noFill/>
          <a:ln w="57150" cap="rnd">
            <a:solidFill>
              <a:srgbClr val="BB35C9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99592" y="3212976"/>
            <a:ext cx="198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Garamond" pitchFamily="18" charset="0"/>
              </a:rPr>
              <a:t>Зачин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Выяснить, почему сказочные существа </a:t>
            </a:r>
          </a:p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помогают героям</a:t>
            </a:r>
            <a:endParaRPr lang="ru-RU" dirty="0"/>
          </a:p>
        </p:txBody>
      </p:sp>
      <p:pic>
        <p:nvPicPr>
          <p:cNvPr id="4" name="Picture 6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852936"/>
            <a:ext cx="3965575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По щучьему </a:t>
            </a:r>
            <a:r>
              <a:rPr lang="ru-RU" sz="3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велению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788024" y="1527048"/>
            <a:ext cx="4017648" cy="45720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990099"/>
                </a:solidFill>
                <a:latin typeface="Garamond" pitchFamily="18" charset="0"/>
              </a:rPr>
              <a:t>Вдруг щука говорит ему человеческим голосом: «</a:t>
            </a:r>
            <a:r>
              <a:rPr lang="ru-RU" sz="2400" b="1" dirty="0" smtClean="0">
                <a:solidFill>
                  <a:srgbClr val="990099"/>
                </a:solidFill>
                <a:latin typeface="Garamond" pitchFamily="18" charset="0"/>
              </a:rPr>
              <a:t>Емеля, отпусти </a:t>
            </a:r>
            <a:r>
              <a:rPr lang="ru-RU" sz="2400" b="1" dirty="0" smtClean="0">
                <a:solidFill>
                  <a:srgbClr val="990099"/>
                </a:solidFill>
                <a:latin typeface="Garamond" pitchFamily="18" charset="0"/>
              </a:rPr>
              <a:t>меня в воду, я тебе пригожусь</a:t>
            </a:r>
            <a:r>
              <a:rPr lang="ru-RU" sz="2400" b="1" dirty="0" smtClean="0">
                <a:solidFill>
                  <a:srgbClr val="990099"/>
                </a:solidFill>
                <a:latin typeface="Garamond" pitchFamily="18" charset="0"/>
              </a:rPr>
              <a:t>».</a:t>
            </a:r>
          </a:p>
          <a:p>
            <a:pPr>
              <a:buNone/>
            </a:pPr>
            <a:endParaRPr lang="ru-RU" sz="2400" b="1" dirty="0" smtClean="0">
              <a:solidFill>
                <a:srgbClr val="990099"/>
              </a:solidFill>
              <a:latin typeface="Garamond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66"/>
                </a:solidFill>
                <a:latin typeface="Garamond" pitchFamily="18" charset="0"/>
              </a:rPr>
              <a:t>Пожалел Емеля щуку, отпустил ее к малым детушкам</a:t>
            </a:r>
            <a:r>
              <a:rPr lang="ru-RU" sz="2400" b="1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еме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3563937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526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Официальная</vt:lpstr>
      <vt:lpstr>Русские  народные сказки</vt:lpstr>
      <vt:lpstr>Что такое сказка?</vt:lpstr>
      <vt:lpstr>Виды сказок</vt:lpstr>
      <vt:lpstr>Сказки о животных</vt:lpstr>
      <vt:lpstr>Социально-бытовые сказки</vt:lpstr>
      <vt:lpstr>Волшебные сказки</vt:lpstr>
      <vt:lpstr>Сказка от начала начинается,  до конца читается,  а в серёдке не перебивается</vt:lpstr>
      <vt:lpstr>Слайд 8</vt:lpstr>
      <vt:lpstr>По щучьему велению</vt:lpstr>
      <vt:lpstr>Гуси-лебеди</vt:lpstr>
      <vt:lpstr>Слайд 11</vt:lpstr>
      <vt:lpstr>Отрицательные герои</vt:lpstr>
      <vt:lpstr>Леший</vt:lpstr>
      <vt:lpstr>Баба-Яга</vt:lpstr>
      <vt:lpstr>Кощей Бессмертный</vt:lpstr>
      <vt:lpstr>Выводы:</vt:lpstr>
      <vt:lpstr>Слайд 17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 народные сказки</dc:title>
  <dc:creator>User</dc:creator>
  <cp:lastModifiedBy>User</cp:lastModifiedBy>
  <cp:revision>1</cp:revision>
  <dcterms:created xsi:type="dcterms:W3CDTF">2014-12-21T17:53:39Z</dcterms:created>
  <dcterms:modified xsi:type="dcterms:W3CDTF">2014-12-21T18:16:11Z</dcterms:modified>
</cp:coreProperties>
</file>