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3"/>
  </p:notesMasterIdLst>
  <p:sldIdLst>
    <p:sldId id="256" r:id="rId2"/>
    <p:sldId id="257" r:id="rId3"/>
    <p:sldId id="258" r:id="rId4"/>
    <p:sldId id="283" r:id="rId5"/>
    <p:sldId id="286" r:id="rId6"/>
    <p:sldId id="261" r:id="rId7"/>
    <p:sldId id="289" r:id="rId8"/>
    <p:sldId id="262" r:id="rId9"/>
    <p:sldId id="263" r:id="rId10"/>
    <p:sldId id="287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4624" autoAdjust="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B31E3A02-C3C4-4CA6-9D87-2E9FA6F8FB98}" type="datetimeFigureOut">
              <a:rPr lang="ru-RU"/>
              <a:pPr>
                <a:defRPr/>
              </a:pPr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010421BE-BF10-415D-8B71-256699D56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41D3FC-CE8A-4F11-81A8-2D7C64014BE7}" type="slidenum">
              <a:rPr lang="ru-RU" smtClean="0">
                <a:latin typeface="Tahoma" pitchFamily="34" charset="0"/>
              </a:rPr>
              <a:pPr/>
              <a:t>1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7615BA-2054-4EF6-B861-B674804653D5}" type="slidenum">
              <a:rPr lang="ru-RU" smtClean="0">
                <a:latin typeface="Tahoma" pitchFamily="34" charset="0"/>
              </a:rPr>
              <a:pPr/>
              <a:t>2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2C1128-527A-42C3-87D2-440B6FFA9EAF}" type="slidenum">
              <a:rPr lang="ru-RU" smtClean="0">
                <a:latin typeface="Tahoma" pitchFamily="34" charset="0"/>
              </a:rPr>
              <a:pPr/>
              <a:t>3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DA874C-0FD2-4AB7-B055-BD6D055237F0}" type="slidenum">
              <a:rPr lang="ru-RU" smtClean="0">
                <a:latin typeface="Tahoma" pitchFamily="34" charset="0"/>
              </a:rPr>
              <a:pPr/>
              <a:t>4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DDBF87-29D0-4F19-87D6-F37E9B681664}" type="slidenum">
              <a:rPr lang="ru-RU" smtClean="0">
                <a:latin typeface="Tahoma" pitchFamily="34" charset="0"/>
              </a:rPr>
              <a:pPr/>
              <a:t>6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29B580-110F-42B2-93EB-8E25ED72A044}" type="slidenum">
              <a:rPr lang="ru-RU" smtClean="0">
                <a:latin typeface="Tahoma" pitchFamily="34" charset="0"/>
              </a:rPr>
              <a:pPr/>
              <a:t>8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C48FBA-1368-4046-A530-63BAFF1EBDE5}" type="slidenum">
              <a:rPr lang="ru-RU" smtClean="0">
                <a:latin typeface="Tahoma" pitchFamily="34" charset="0"/>
              </a:rPr>
              <a:pPr/>
              <a:t>9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FA7C-FBA8-47AF-9ABD-DC69026A2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127E-54CE-483D-A670-0C33950E6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19F6E-DB68-444A-AD1E-4439E7118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22D8F-0C8C-435D-9EC2-45B60158C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F9441-8140-47DD-A9BF-B33C85E7B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266D-3E6E-4B49-A6A3-FCA32F669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0495-CC83-4886-834F-9B786160D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5283-A968-40DE-BC88-064669D52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5D38-981F-4175-A226-91F93602E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C6BE-9333-4AE6-9FC5-149DF3630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C75B9-A81C-4A9F-9684-F8BB2D1C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10B5E986-1B83-42F7-82B9-BE22E102C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59" r:id="rId4"/>
    <p:sldLayoutId id="2147484165" r:id="rId5"/>
    <p:sldLayoutId id="2147484160" r:id="rId6"/>
    <p:sldLayoutId id="2147484166" r:id="rId7"/>
    <p:sldLayoutId id="2147484167" r:id="rId8"/>
    <p:sldLayoutId id="2147484168" r:id="rId9"/>
    <p:sldLayoutId id="2147484161" r:id="rId10"/>
    <p:sldLayoutId id="214748416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4214813"/>
            <a:ext cx="4714875" cy="2643187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начальных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классов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                  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                        </a:t>
            </a:r>
            <a:r>
              <a:rPr lang="ru-RU" dirty="0" smtClean="0">
                <a:solidFill>
                  <a:schemeClr val="tx1"/>
                </a:solidFill>
              </a:rPr>
              <a:t>Филиппова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               Ольга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               Михайловна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CC66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CC66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</a:t>
            </a:r>
          </a:p>
        </p:txBody>
      </p:sp>
      <p:pic>
        <p:nvPicPr>
          <p:cNvPr id="10243" name="Рисунок 3" descr="IMG_242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1428750"/>
            <a:ext cx="3857625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8" descr="j019330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1500188"/>
            <a:ext cx="30448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77296" y="142852"/>
            <a:ext cx="75472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charset="0"/>
              </a:rPr>
              <a:t>МБс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charset="0"/>
              </a:rPr>
              <a:t>(к)</a:t>
            </a:r>
            <a:r>
              <a:rPr lang="ru-RU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charset="0"/>
              </a:rPr>
              <a:t>оу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charset="0"/>
              </a:rPr>
              <a:t> «Лучик»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43000" y="6858000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chemeClr val="accent6"/>
                </a:solidFill>
              </a:rPr>
              <a:t>Детям </a:t>
            </a:r>
            <a:r>
              <a:rPr lang="ru-RU" b="1" i="1" dirty="0" err="1" smtClean="0">
                <a:solidFill>
                  <a:schemeClr val="accent6"/>
                </a:solidFill>
              </a:rPr>
              <a:t>Подмосковья-безопасность</a:t>
            </a:r>
            <a:r>
              <a:rPr lang="ru-RU" b="1" i="1" dirty="0" smtClean="0">
                <a:solidFill>
                  <a:schemeClr val="accent6"/>
                </a:solidFill>
              </a:rPr>
              <a:t> на дороге</a:t>
            </a:r>
            <a:endParaRPr lang="ru-RU" b="1" i="1" dirty="0">
              <a:solidFill>
                <a:schemeClr val="accent6"/>
              </a:solidFill>
            </a:endParaRPr>
          </a:p>
        </p:txBody>
      </p:sp>
      <p:pic>
        <p:nvPicPr>
          <p:cNvPr id="37890" name="Picture 2" descr="C:\Users\Envy\Desktop\фото м.о\IMG_41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428737"/>
            <a:ext cx="2428892" cy="1785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891" name="Picture 3" descr="C:\Users\Envy\Desktop\фото м.о\IMG_41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357298"/>
            <a:ext cx="2571768" cy="1928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892" name="Picture 4" descr="C:\Users\Envy\Desktop\фото м.о\IMG_41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357298"/>
            <a:ext cx="2714644" cy="1928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893" name="Picture 5" descr="C:\папка оли\фото\IMG_29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571876"/>
            <a:ext cx="2771795" cy="21321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895" name="Picture 7" descr="C:\Users\Envy\Desktop\фото м.о\IMG_410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7" y="3643314"/>
            <a:ext cx="2571768" cy="20578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chemeClr val="accent6"/>
                </a:solidFill>
              </a:rPr>
              <a:t>Уроки здоровья</a:t>
            </a:r>
            <a:endParaRPr lang="ru-RU" b="1" i="1" dirty="0">
              <a:solidFill>
                <a:schemeClr val="accent6"/>
              </a:solidFill>
            </a:endParaRPr>
          </a:p>
        </p:txBody>
      </p:sp>
      <p:pic>
        <p:nvPicPr>
          <p:cNvPr id="38914" name="Picture 2" descr="C:\Users\Envy\Desktop\фото м.о\IMG_41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357298"/>
            <a:ext cx="2487633" cy="18657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16" name="Picture 4" descr="C:\Users\Envy\Desktop\фото м.о\IMG_41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285860"/>
            <a:ext cx="2357454" cy="18833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17" name="Picture 5" descr="C:\Users\Envy\Desktop\фото м.о\IMG_41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285860"/>
            <a:ext cx="2786081" cy="1928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19" name="Picture 7" descr="C:\Users\Envy\Desktop\фото м.о\IMG_41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857629"/>
            <a:ext cx="3024000" cy="216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20" name="Picture 8" descr="C:\Users\Envy\Desktop\фото м.о\IMG_41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3929066"/>
            <a:ext cx="2879801" cy="216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285750"/>
            <a:ext cx="7543800" cy="626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800" b="1" smtClean="0"/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«ТРУД УЧИТЕЛЯ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ВЕЛИКОЛЕПНЫЙ ИСТОЧНИК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ДЛЯ БЕЗГРАНИЧНОГО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ТВОРЧЕСТВА!»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0"/>
            <a:ext cx="48029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charset="0"/>
              </a:rPr>
              <a:t>МОЙ ДЕВИЗ: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785813"/>
            <a:ext cx="7929563" cy="607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Филиппова Ольга Михайловна, 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учитель начальных классов </a:t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</a:rPr>
              <a:t>I</a:t>
            </a:r>
            <a:r>
              <a:rPr lang="ru-RU" sz="1800" b="1" dirty="0" smtClean="0">
                <a:latin typeface="Times New Roman" pitchFamily="18" charset="0"/>
              </a:rPr>
              <a:t> квалификационная категория, </a:t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стаж педагогической работы - 13 лет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Окончила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 </a:t>
            </a:r>
            <a:r>
              <a:rPr lang="ru-RU" sz="1800" b="1" dirty="0" smtClean="0">
                <a:solidFill>
                  <a:srgbClr val="2015FB"/>
                </a:solidFill>
                <a:latin typeface="Times New Roman" pitchFamily="18" charset="0"/>
              </a:rPr>
              <a:t>М</a:t>
            </a:r>
            <a:r>
              <a:rPr lang="ru-RU" sz="1800" b="1" dirty="0" smtClean="0">
                <a:latin typeface="Times New Roman" pitchFamily="18" charset="0"/>
              </a:rPr>
              <a:t>осковский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2015FB"/>
                </a:solidFill>
                <a:latin typeface="Times New Roman" pitchFamily="18" charset="0"/>
              </a:rPr>
              <a:t>  П</a:t>
            </a:r>
            <a:r>
              <a:rPr lang="ru-RU" sz="1800" b="1" dirty="0" smtClean="0">
                <a:latin typeface="Times New Roman" pitchFamily="18" charset="0"/>
              </a:rPr>
              <a:t>едагогический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 </a:t>
            </a:r>
            <a:r>
              <a:rPr lang="ru-RU" sz="1800" b="1" dirty="0" smtClean="0">
                <a:solidFill>
                  <a:srgbClr val="2015FB"/>
                </a:solidFill>
                <a:latin typeface="Times New Roman" pitchFamily="18" charset="0"/>
              </a:rPr>
              <a:t>К</a:t>
            </a:r>
            <a:r>
              <a:rPr lang="ru-RU" sz="1800" b="1" dirty="0" smtClean="0">
                <a:latin typeface="Times New Roman" pitchFamily="18" charset="0"/>
              </a:rPr>
              <a:t>олледж №8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 «Измайлово»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 в 1997 году.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FF9900"/>
                </a:solidFill>
              </a:rPr>
              <a:t> </a:t>
            </a:r>
            <a:r>
              <a:rPr lang="ru-RU" sz="1800" b="1" u="sng" dirty="0" smtClean="0">
                <a:solidFill>
                  <a:srgbClr val="800000"/>
                </a:solidFill>
                <a:latin typeface="Times New Roman" pitchFamily="18" charset="0"/>
              </a:rPr>
              <a:t>Специальность</a:t>
            </a: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Преподавание в начальных классах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u="sng" dirty="0" smtClean="0">
                <a:solidFill>
                  <a:srgbClr val="800000"/>
                </a:solidFill>
                <a:latin typeface="Times New Roman" pitchFamily="18" charset="0"/>
              </a:rPr>
              <a:t>Квалификация</a:t>
            </a: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Учитель начальных классов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u="sng" dirty="0" smtClean="0">
                <a:solidFill>
                  <a:srgbClr val="800000"/>
                </a:solidFill>
                <a:latin typeface="Times New Roman" pitchFamily="18" charset="0"/>
              </a:rPr>
              <a:t>Тема самообразования</a:t>
            </a:r>
            <a:r>
              <a:rPr lang="ru-RU" sz="1800" b="1" u="sng" dirty="0" smtClean="0">
                <a:latin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/>
              <a:t>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Дидактическая игра как средство активизации познавательного интереса на уроках математики младших школьников в классах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развивающего обучения.</a:t>
            </a:r>
          </a:p>
        </p:txBody>
      </p:sp>
      <p:pic>
        <p:nvPicPr>
          <p:cNvPr id="12291" name="Picture 4" descr="image69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1857375"/>
            <a:ext cx="22320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6085" y="0"/>
            <a:ext cx="85379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charset="0"/>
              </a:rPr>
              <a:t>  ВИЗИТНАЯ КАРТОЧКА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00496" y="-2000288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9900"/>
                </a:solidFill>
              </a:rPr>
              <a:t>3.  Личные достижения: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500188"/>
            <a:ext cx="8001000" cy="535781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1700" dirty="0" smtClean="0"/>
              <a:t>Участник семинара в ноябре 2009 года «Психологическое сопровождение воспитанников с отклонениями в развитии».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1700" b="1" dirty="0" smtClean="0"/>
              <a:t>Использование современных образовательных технологий</a:t>
            </a:r>
          </a:p>
          <a:p>
            <a:pPr marL="0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	В своей работе использую современные образовательные технологии:</a:t>
            </a:r>
          </a:p>
          <a:p>
            <a:pPr marL="0" lvl="1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использование в обучении игровых методов </a:t>
            </a:r>
          </a:p>
          <a:p>
            <a:pPr marL="0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(в парах, в малых группах);</a:t>
            </a:r>
          </a:p>
          <a:p>
            <a:pPr marL="0" lvl="1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интегрированное обучение;</a:t>
            </a:r>
          </a:p>
          <a:p>
            <a:pPr marL="0" lvl="1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создание проблемных ситуаций;</a:t>
            </a:r>
          </a:p>
          <a:p>
            <a:pPr marL="0" lvl="1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err="1" smtClean="0"/>
              <a:t>разноуровневая</a:t>
            </a:r>
            <a:r>
              <a:rPr lang="ru-RU" sz="1700" dirty="0" smtClean="0"/>
              <a:t> дифференциация.</a:t>
            </a:r>
          </a:p>
          <a:p>
            <a:pPr marL="0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	Всё  это позволяет мне научить учащихся мыслить творчески, воспитывать чувство уверенности в своих возможностях, преодолевать трудности в обучении, качественно усваивать учебный материал.</a:t>
            </a:r>
          </a:p>
          <a:p>
            <a:pPr marL="0" indent="0"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ru-RU" sz="1700" dirty="0" smtClean="0"/>
              <a:t>В работе со словарными словами использую метод звуковых ассоциаций, использованный при составлении четверостиший ,помогает детям запомнить правильное написание словарных слов. Каждое словарное слово проверяется ударным слогом или созвучием близко стоящего слова.</a:t>
            </a:r>
          </a:p>
          <a:p>
            <a:pPr marL="0" indent="0">
              <a:tabLst>
                <a:tab pos="0" algn="l"/>
              </a:tabLst>
              <a:defRPr/>
            </a:pPr>
            <a:endParaRPr lang="ru-RU" sz="2000" dirty="0" smtClean="0"/>
          </a:p>
          <a:p>
            <a:pPr marL="87313" indent="0" eaLnBrk="1" hangingPunct="1">
              <a:buFontTx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286625" y="-1428750"/>
            <a:ext cx="3286125" cy="928687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9" name="Рисунок 8" descr="D:\rezerv 2011\картинки мамы\f_11292363.jpg"/>
          <p:cNvPicPr/>
          <p:nvPr/>
        </p:nvPicPr>
        <p:blipFill>
          <a:blip r:embed="rId2" cstate="print"/>
          <a:srcRect r="22" b="102"/>
          <a:stretch>
            <a:fillRect/>
          </a:stretch>
        </p:blipFill>
        <p:spPr bwMode="auto">
          <a:xfrm>
            <a:off x="2857488" y="1500174"/>
            <a:ext cx="1390650" cy="152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D:\rezerv 2011\картинки мамы\0a243cc9d9bcf3621cb811536bdea17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14620"/>
            <a:ext cx="13716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0" y="4572000"/>
            <a:ext cx="242887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Ах, </a:t>
            </a:r>
            <a:r>
              <a:rPr lang="ru-RU" sz="1400" u="sng"/>
              <a:t>а</a:t>
            </a:r>
            <a:r>
              <a:rPr lang="ru-RU" sz="1400"/>
              <a:t>рбуз, какой </a:t>
            </a:r>
            <a:r>
              <a:rPr lang="ru-RU" sz="1400" u="sng"/>
              <a:t>а</a:t>
            </a:r>
            <a:r>
              <a:rPr lang="ru-RU" sz="1400"/>
              <a:t>рбуз!</a:t>
            </a:r>
          </a:p>
          <a:p>
            <a:r>
              <a:rPr lang="ru-RU" sz="1400"/>
              <a:t>У него отличный вкус.              </a:t>
            </a:r>
          </a:p>
          <a:p>
            <a:r>
              <a:rPr lang="ru-RU" sz="1400"/>
              <a:t>Он большой и полосатый,                 </a:t>
            </a:r>
          </a:p>
          <a:p>
            <a:r>
              <a:rPr lang="ru-RU" sz="1400"/>
              <a:t>Его любят все ребята.</a:t>
            </a:r>
          </a:p>
          <a:p>
            <a:endParaRPr lang="ru-RU" sz="1400"/>
          </a:p>
        </p:txBody>
      </p:sp>
      <p:pic>
        <p:nvPicPr>
          <p:cNvPr id="14342" name="Рисунок 11" descr="D:\rezerv 2011\картинки мамы\bukva-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4286250"/>
            <a:ext cx="1323975" cy="1323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5286375" y="1500188"/>
            <a:ext cx="2286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Мес</a:t>
            </a:r>
            <a:r>
              <a:rPr lang="ru-RU" sz="1400" u="sng"/>
              <a:t>я</a:t>
            </a:r>
            <a:r>
              <a:rPr lang="ru-RU" sz="1400"/>
              <a:t>ц </a:t>
            </a:r>
            <a:r>
              <a:rPr lang="ru-RU" sz="1400" u="sng"/>
              <a:t>я</a:t>
            </a:r>
            <a:r>
              <a:rPr lang="ru-RU" sz="1400"/>
              <a:t>сный над рекой.</a:t>
            </a:r>
          </a:p>
          <a:p>
            <a:r>
              <a:rPr lang="ru-RU" sz="1400"/>
              <a:t>Тишина кругом, покой.                   </a:t>
            </a:r>
          </a:p>
          <a:p>
            <a:r>
              <a:rPr lang="ru-RU" sz="1400"/>
              <a:t>Всё уснуло до утра. </a:t>
            </a:r>
          </a:p>
          <a:p>
            <a:r>
              <a:rPr lang="ru-RU" sz="1400"/>
              <a:t>И тебе уснуть пора.</a:t>
            </a:r>
          </a:p>
          <a:p>
            <a:endParaRPr lang="ru-RU" sz="1400"/>
          </a:p>
        </p:txBody>
      </p:sp>
      <p:pic>
        <p:nvPicPr>
          <p:cNvPr id="14344" name="Рисунок 13" descr="D:\rezerv 2011\картинки мамы\43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75" y="1500188"/>
            <a:ext cx="1120775" cy="99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345" name="Рисунок 14" descr="D:\rezerv 2011\картинки мамы\c6372850e639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13" y="2500313"/>
            <a:ext cx="1044575" cy="1047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0" y="4071942"/>
            <a:ext cx="9144000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607335" y="4036211"/>
            <a:ext cx="5572140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8" name="TextBox 24"/>
          <p:cNvSpPr txBox="1">
            <a:spLocks noChangeArrowheads="1"/>
          </p:cNvSpPr>
          <p:nvPr/>
        </p:nvSpPr>
        <p:spPr bwMode="auto">
          <a:xfrm>
            <a:off x="4500563" y="4286250"/>
            <a:ext cx="2857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 </a:t>
            </a:r>
          </a:p>
          <a:p>
            <a:r>
              <a:rPr lang="ru-RU" sz="1400"/>
              <a:t>М</a:t>
            </a:r>
            <a:r>
              <a:rPr lang="ru-RU" sz="1400" u="sng"/>
              <a:t>и</a:t>
            </a:r>
            <a:r>
              <a:rPr lang="ru-RU" sz="1400"/>
              <a:t>мо м</a:t>
            </a:r>
            <a:r>
              <a:rPr lang="ru-RU" sz="1400" u="sng"/>
              <a:t>и</a:t>
            </a:r>
            <a:r>
              <a:rPr lang="ru-RU" sz="1400"/>
              <a:t>нуты проходят,</a:t>
            </a:r>
          </a:p>
          <a:p>
            <a:r>
              <a:rPr lang="ru-RU" sz="1400"/>
              <a:t>М</a:t>
            </a:r>
            <a:r>
              <a:rPr lang="ru-RU" sz="1400" u="sng"/>
              <a:t>и</a:t>
            </a:r>
            <a:r>
              <a:rPr lang="ru-RU" sz="1400"/>
              <a:t>рно они шелестят.  </a:t>
            </a:r>
          </a:p>
          <a:p>
            <a:r>
              <a:rPr lang="ru-RU" sz="1400"/>
              <a:t>Время куда-то уходят</a:t>
            </a:r>
          </a:p>
          <a:p>
            <a:r>
              <a:rPr lang="ru-RU" sz="1400"/>
              <a:t>И не вернётся назад. </a:t>
            </a:r>
          </a:p>
          <a:p>
            <a:endParaRPr lang="ru-RU" sz="1400"/>
          </a:p>
        </p:txBody>
      </p:sp>
      <p:pic>
        <p:nvPicPr>
          <p:cNvPr id="14349" name="Рисунок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188" y="4143375"/>
            <a:ext cx="1673225" cy="15525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350" name="Рисунок 26" descr="D:\rezerv 2011\картинки мамы\0a24da7866ec2cc0e354b07b9292850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5610225"/>
            <a:ext cx="1247775" cy="1247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4351" name="Содержимое 27"/>
          <p:cNvSpPr>
            <a:spLocks noGrp="1"/>
          </p:cNvSpPr>
          <p:nvPr>
            <p:ph idx="1"/>
          </p:nvPr>
        </p:nvSpPr>
        <p:spPr>
          <a:xfrm flipV="1">
            <a:off x="9501188" y="7358063"/>
            <a:ext cx="990600" cy="7778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4352" name="TextBox 28"/>
          <p:cNvSpPr txBox="1">
            <a:spLocks noChangeArrowheads="1"/>
          </p:cNvSpPr>
          <p:nvPr/>
        </p:nvSpPr>
        <p:spPr bwMode="auto">
          <a:xfrm>
            <a:off x="214313" y="1500188"/>
            <a:ext cx="25717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Вор, воришка, в</a:t>
            </a:r>
            <a:r>
              <a:rPr lang="ru-RU" sz="1400" u="sng"/>
              <a:t>о</a:t>
            </a:r>
            <a:r>
              <a:rPr lang="ru-RU" sz="1400"/>
              <a:t>р</a:t>
            </a:r>
            <a:r>
              <a:rPr lang="ru-RU" sz="1400" u="sng"/>
              <a:t>о</a:t>
            </a:r>
            <a:r>
              <a:rPr lang="ru-RU" sz="1400"/>
              <a:t>бей – </a:t>
            </a:r>
          </a:p>
          <a:p>
            <a:r>
              <a:rPr lang="ru-RU" sz="1400"/>
              <a:t>Он, конечно, очень мал.                            </a:t>
            </a:r>
          </a:p>
          <a:p>
            <a:r>
              <a:rPr lang="ru-RU" sz="1400"/>
              <a:t>Но у важных голубей</a:t>
            </a:r>
          </a:p>
          <a:p>
            <a:r>
              <a:rPr lang="ru-RU" sz="1400"/>
              <a:t>Быстро зёрнышки склевал.</a:t>
            </a:r>
          </a:p>
          <a:p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897813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9900"/>
                </a:solidFill>
              </a:rPr>
              <a:t>4. Награды и поощрения:</a:t>
            </a:r>
          </a:p>
        </p:txBody>
      </p:sp>
      <p:pic>
        <p:nvPicPr>
          <p:cNvPr id="15363" name="Содержимое 3" descr="00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8625" y="1274763"/>
            <a:ext cx="2643177" cy="36388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00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1214422"/>
            <a:ext cx="2714644" cy="37365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0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1142983"/>
            <a:ext cx="2714612" cy="37885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071546"/>
            <a:ext cx="2928958" cy="41418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IMG_0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4480" y="1142984"/>
            <a:ext cx="2879520" cy="4071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0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1142984"/>
            <a:ext cx="3047907" cy="4071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036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9900"/>
                </a:solidFill>
              </a:rPr>
              <a:t>5. Повышение   квалификации:</a:t>
            </a:r>
          </a:p>
        </p:txBody>
      </p:sp>
      <p:pic>
        <p:nvPicPr>
          <p:cNvPr id="5" name="Содержимое 4" descr="0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14678" y="1000108"/>
            <a:ext cx="5929322" cy="4307626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Рисунок 5" descr="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143116"/>
            <a:ext cx="6215074" cy="4515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4282" y="1196975"/>
            <a:ext cx="3729068" cy="2031325"/>
          </a:xfrm>
          <a:prstGeom prst="rect">
            <a:avLst/>
          </a:prstGeom>
          <a:noFill/>
          <a:ln w="12700">
            <a:noFill/>
            <a:prstDash val="solid"/>
            <a:miter lim="800000"/>
            <a:headEnd/>
            <a:tailEnd/>
          </a:ln>
          <a:effectLst/>
          <a:scene3d>
            <a:camera prst="perspectiveContrastingRightFacing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ru-RU" sz="1400" b="1" dirty="0">
                <a:solidFill>
                  <a:schemeClr val="tx2"/>
                </a:solidFill>
              </a:rPr>
              <a:t>Профилактика и коррекция младших школьников в обучении русскому языку.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ru-RU" sz="1400" b="1" dirty="0">
                <a:solidFill>
                  <a:schemeClr val="tx2"/>
                </a:solidFill>
              </a:rPr>
              <a:t>Особенности ФГОС второго поколения.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ru-RU" sz="1400" b="1" dirty="0">
                <a:solidFill>
                  <a:schemeClr val="tx2"/>
                </a:solidFill>
              </a:rPr>
              <a:t>Начинающий пользователь персонального компьютера. Основы информационной культуры</a:t>
            </a:r>
            <a:r>
              <a:rPr lang="ru-RU" sz="14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Содержимое 4" descr="IMG_13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29063" y="4071938"/>
            <a:ext cx="1857375" cy="1392237"/>
          </a:xfrm>
        </p:spPr>
      </p:pic>
      <p:sp>
        <p:nvSpPr>
          <p:cNvPr id="4" name="Прямоугольник 3"/>
          <p:cNvSpPr/>
          <p:nvPr/>
        </p:nvSpPr>
        <p:spPr>
          <a:xfrm>
            <a:off x="785786" y="0"/>
            <a:ext cx="773481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Внеклассная работа.</a:t>
            </a:r>
          </a:p>
        </p:txBody>
      </p:sp>
      <p:pic>
        <p:nvPicPr>
          <p:cNvPr id="18436" name="Рисунок 5" descr="IMG_157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1071563"/>
            <a:ext cx="194151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6" descr="IMG_201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4331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7" descr="IMG_202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0129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8" descr="IMG_2069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572125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9" descr="IMG_2263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50" y="5357813"/>
            <a:ext cx="2000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Рисунок 10" descr="IMG_243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59613" y="1214438"/>
            <a:ext cx="20843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0" y="28575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F0"/>
                </a:solidFill>
                <a:latin typeface="Adventure" pitchFamily="2" charset="0"/>
                <a:cs typeface="Aharoni" pitchFamily="2" charset="-79"/>
              </a:rPr>
              <a:t>Конкурс «Знайка»</a:t>
            </a:r>
          </a:p>
        </p:txBody>
      </p: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2071688" y="5929313"/>
            <a:ext cx="1357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dventure" pitchFamily="2" charset="0"/>
              </a:rPr>
              <a:t>Праздник Букваря</a:t>
            </a:r>
          </a:p>
        </p:txBody>
      </p:sp>
      <p:sp>
        <p:nvSpPr>
          <p:cNvPr id="18444" name="TextBox 14"/>
          <p:cNvSpPr txBox="1">
            <a:spLocks noChangeArrowheads="1"/>
          </p:cNvSpPr>
          <p:nvPr/>
        </p:nvSpPr>
        <p:spPr bwMode="auto">
          <a:xfrm>
            <a:off x="4572000" y="564356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Adventure" pitchFamily="2" charset="0"/>
              </a:rPr>
              <a:t>Последний звонок</a:t>
            </a:r>
          </a:p>
        </p:txBody>
      </p:sp>
      <p:sp>
        <p:nvSpPr>
          <p:cNvPr id="18445" name="TextBox 15"/>
          <p:cNvSpPr txBox="1">
            <a:spLocks noChangeArrowheads="1"/>
          </p:cNvSpPr>
          <p:nvPr/>
        </p:nvSpPr>
        <p:spPr bwMode="auto">
          <a:xfrm>
            <a:off x="3714750" y="264318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Adventure" pitchFamily="2" charset="0"/>
                <a:cs typeface="Aharoni" pitchFamily="2" charset="-79"/>
              </a:rPr>
              <a:t>Посещение музея МЧС</a:t>
            </a:r>
          </a:p>
        </p:txBody>
      </p:sp>
      <p:sp>
        <p:nvSpPr>
          <p:cNvPr id="18446" name="TextBox 16"/>
          <p:cNvSpPr txBox="1">
            <a:spLocks noChangeArrowheads="1"/>
          </p:cNvSpPr>
          <p:nvPr/>
        </p:nvSpPr>
        <p:spPr bwMode="auto">
          <a:xfrm>
            <a:off x="7286625" y="29289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Adventure" pitchFamily="2" charset="0"/>
              </a:rPr>
              <a:t>Вахта памяти</a:t>
            </a:r>
          </a:p>
        </p:txBody>
      </p:sp>
      <p:sp>
        <p:nvSpPr>
          <p:cNvPr id="18447" name="TextBox 17"/>
          <p:cNvSpPr txBox="1">
            <a:spLocks noChangeArrowheads="1"/>
          </p:cNvSpPr>
          <p:nvPr/>
        </p:nvSpPr>
        <p:spPr bwMode="auto">
          <a:xfrm>
            <a:off x="7143750" y="3786188"/>
            <a:ext cx="171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Adventure" pitchFamily="2" charset="0"/>
              </a:rPr>
              <a:t>Правила дорожные знать каждому положено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773</TotalTime>
  <Words>192</Words>
  <Application>Microsoft Office PowerPoint</Application>
  <PresentationFormat>Экран (4:3)</PresentationFormat>
  <Paragraphs>87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 </vt:lpstr>
      <vt:lpstr>  </vt:lpstr>
      <vt:lpstr>3.  Личные достижения:</vt:lpstr>
      <vt:lpstr>Слайд 5</vt:lpstr>
      <vt:lpstr>4. Награды и поощрения:</vt:lpstr>
      <vt:lpstr>Слайд 7</vt:lpstr>
      <vt:lpstr>5. Повышение   квалификации:</vt:lpstr>
      <vt:lpstr>Слайд 9</vt:lpstr>
      <vt:lpstr>Детям Подмосковья-безопасность на дороге</vt:lpstr>
      <vt:lpstr>Уроки здоровья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САМОПРЕЗЕНТАЦИЯ      учителя начальных классов МОУ СОШ № 35</dc:title>
  <dc:creator>Оля</dc:creator>
  <cp:keywords>Самопризентация 2011</cp:keywords>
  <cp:lastModifiedBy>Envy</cp:lastModifiedBy>
  <cp:revision>66</cp:revision>
  <dcterms:created xsi:type="dcterms:W3CDTF">2007-09-14T14:26:58Z</dcterms:created>
  <dcterms:modified xsi:type="dcterms:W3CDTF">2013-09-26T16:51:08Z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850148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D5.1.5</vt:lpwstr>
  </property>
</Properties>
</file>