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66FF"/>
    <a:srgbClr val="003366"/>
    <a:srgbClr val="00CC66"/>
    <a:srgbClr val="339933"/>
    <a:srgbClr val="009900"/>
    <a:srgbClr val="FF00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093" autoAdjust="0"/>
  </p:normalViewPr>
  <p:slideViewPr>
    <p:cSldViewPr>
      <p:cViewPr>
        <p:scale>
          <a:sx n="60" d="100"/>
          <a:sy n="60" d="100"/>
        </p:scale>
        <p:origin x="-76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4BA0C-667F-4158-A5ED-8BF75FFD6FBD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F0467-B7B5-4500-981C-AD9EDBA569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218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F0467-B7B5-4500-981C-AD9EDBA5697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F0467-B7B5-4500-981C-AD9EDBA5697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F0467-B7B5-4500-981C-AD9EDBA5697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F0467-B7B5-4500-981C-AD9EDBA5697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F0467-B7B5-4500-981C-AD9EDBA5697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F0467-B7B5-4500-981C-AD9EDBA5697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F0467-B7B5-4500-981C-AD9EDBA5697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F0467-B7B5-4500-981C-AD9EDBA5697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F0467-B7B5-4500-981C-AD9EDBA5697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F0467-B7B5-4500-981C-AD9EDBA5697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F0467-B7B5-4500-981C-AD9EDBA5697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F0467-B7B5-4500-981C-AD9EDBA5697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F0467-B7B5-4500-981C-AD9EDBA5697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A19CA-CB07-41B8-AFDF-CE5F31BBA7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02E0C-325C-42C2-B62D-819BDC27DF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CA32D-75A7-4BEA-93BF-599B17E880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3D0E04-195D-4D60-BBF0-1C70DF7883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5D3E2-E623-47B0-BE2F-326BD3AEFF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3AF5B-D51D-44A9-95DB-B257104D71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17E86-1B83-4383-BA92-33E073955A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06D23-198B-4577-A28A-2C20B2EBB0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7591E-4D69-49F9-8DA4-D9EC6ADE62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A1301-D477-40C4-97D5-5D504A391F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F93DD-C6E8-4D77-9343-AAD9F2FCC2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A9A77-4C75-4503-89BA-1CE44FFADC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75DB55-434A-407E-8B58-811F1DFDA88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chitariki.livejournal.com/67052.html" TargetMode="External"/><Relationship Id="rId3" Type="http://schemas.openxmlformats.org/officeDocument/2006/relationships/hyperlink" Target="http://megastils.ucoz.lv/_fr/0/9964107.jpg" TargetMode="External"/><Relationship Id="rId7" Type="http://schemas.openxmlformats.org/officeDocument/2006/relationships/hyperlink" Target="http://900igr.net/kartinki/matematika/Starinnye-mery-dliny/017-Kosaja-sazhen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c.academic.ru/pictures/wiki/files/80/Pike-pole1.JPG" TargetMode="External"/><Relationship Id="rId11" Type="http://schemas.openxmlformats.org/officeDocument/2006/relationships/hyperlink" Target="http://www.youtube.com/watch?v=Wqo59gMVLv0" TargetMode="External"/><Relationship Id="rId5" Type="http://schemas.openxmlformats.org/officeDocument/2006/relationships/hyperlink" Target="http://s52.radikal.ru/i136/0809/71/464376e4f6c9.jpg" TargetMode="External"/><Relationship Id="rId10" Type="http://schemas.openxmlformats.org/officeDocument/2006/relationships/hyperlink" Target="http://www.youtube.com/watch" TargetMode="External"/><Relationship Id="rId4" Type="http://schemas.openxmlformats.org/officeDocument/2006/relationships/hyperlink" Target="http://mer.kakras.ru/img-mer/arshin.gif" TargetMode="External"/><Relationship Id="rId9" Type="http://schemas.openxmlformats.org/officeDocument/2006/relationships/hyperlink" Target="http://yandex.ru/clck/jsredir?from=yandex.ru%3Byandsearch%3Bweb%3B%3B&amp;text=&amp;etext=536.3E04w_FMlaJ9qcHhKvieyzQFfsEuuVnaTA0elX4hfEiPUhtZrgudEIk-u4jZ-MDmW_M-Ro0uoAn4kcUwEsF5f_G3pK3j-eM5SNIm6tz4NFDpelsb1YpOYY76m053ZociFBS2XIdtKnaNqKK5LlminuRGUpWJbnh6CPXCey9wqH2zYXwRxlNF_FjuI4vFoFWNxG2u0HDVZeZLVnMMGuv3j05VQzAGO7f_63DiLnUkNo8.ed7c5bbc3cda45444dcd089304b3755efffa28d6&amp;uuid=&amp;state=AiuY0DBWFJ4ePaEse6rgeKdnI0e4oXuRYo0IEhrXr7zk7-LazHAr5Rwrl5F4jVTbvY6-a5YkcN4Dy9XaBdWrVXdXeUC24OKZf27qpIq8f076_BZWEkqJQmgxE-t1c2w_0Nt-7A-Ca3Nmbsdgs8fOQSDhuMNpXOnuIsW1ulm_1RWHe4KJ8bExwe9RC4b7LKRQZpEhW0aeJyjCOxmmP2_mzEbi_3iWSSaIuJIoEI2QqAmYsbxqvZ0cSXgdlnGQhO91qq7mmRgXx1hdZ5i7_k-Q3w&amp;data=UlNrNmk5WktYejR0eWJFYk1LdmtxbW9iajlOZE9UY2haM2otSU9tVGZnWnByWWMyUG5ieW5VbHJFbm9kWjl1ODZNWDhNRW9xREZSbDFrNGhoYkFmUGxEVE1HUjJjQ3lH&amp;b64e=2&amp;sign=d2840e68363bd3096cd5ddf914154eb1&amp;keyno=0&amp;l10n=ru&amp;cts=1418354552109&amp;mc=4.37585611752220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3042" y="3857628"/>
            <a:ext cx="6929486" cy="2714643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 algn="r"/>
            <a:r>
              <a:rPr lang="ru-RU" sz="2000" b="1" dirty="0" smtClean="0">
                <a:solidFill>
                  <a:srgbClr val="003399"/>
                </a:solidFill>
                <a:latin typeface="SueVermeer6" pitchFamily="2" charset="0"/>
              </a:rPr>
              <a:t>Подготовила </a:t>
            </a:r>
          </a:p>
          <a:p>
            <a:pPr algn="r"/>
            <a:r>
              <a:rPr lang="ru-RU" sz="2000" b="1" i="1" dirty="0" err="1" smtClean="0">
                <a:solidFill>
                  <a:srgbClr val="003399"/>
                </a:solidFill>
                <a:latin typeface="SueVermeer6" pitchFamily="2" charset="0"/>
              </a:rPr>
              <a:t>Суртаева</a:t>
            </a:r>
            <a:r>
              <a:rPr lang="ru-RU" sz="2000" b="1" i="1" dirty="0" smtClean="0">
                <a:solidFill>
                  <a:srgbClr val="003399"/>
                </a:solidFill>
                <a:latin typeface="SueVermeer6" pitchFamily="2" charset="0"/>
              </a:rPr>
              <a:t> Татьяна Александровна</a:t>
            </a:r>
          </a:p>
          <a:p>
            <a:pPr algn="r"/>
            <a:r>
              <a:rPr lang="ru-RU" sz="2000" b="1" i="1" dirty="0" smtClean="0">
                <a:solidFill>
                  <a:srgbClr val="003399"/>
                </a:solidFill>
                <a:latin typeface="SueVermeer6" pitchFamily="2" charset="0"/>
              </a:rPr>
              <a:t>Учитель начальных классов</a:t>
            </a:r>
          </a:p>
          <a:p>
            <a:pPr algn="r"/>
            <a:r>
              <a:rPr lang="ru-RU" sz="2000" b="1" i="1" dirty="0" smtClean="0">
                <a:solidFill>
                  <a:srgbClr val="003399"/>
                </a:solidFill>
                <a:latin typeface="SueVermeer6" pitchFamily="2" charset="0"/>
              </a:rPr>
              <a:t>Филиал МОУ «</a:t>
            </a:r>
            <a:r>
              <a:rPr lang="ru-RU" sz="2000" b="1" i="1" dirty="0" err="1" smtClean="0">
                <a:solidFill>
                  <a:srgbClr val="003399"/>
                </a:solidFill>
                <a:latin typeface="SueVermeer6" pitchFamily="2" charset="0"/>
              </a:rPr>
              <a:t>Тондошенская</a:t>
            </a:r>
            <a:r>
              <a:rPr lang="ru-RU" sz="2000" b="1" i="1" dirty="0" smtClean="0">
                <a:solidFill>
                  <a:srgbClr val="003399"/>
                </a:solidFill>
                <a:latin typeface="SueVermeer6" pitchFamily="2" charset="0"/>
              </a:rPr>
              <a:t> ООШ»</a:t>
            </a:r>
          </a:p>
          <a:p>
            <a:pPr algn="r"/>
            <a:r>
              <a:rPr lang="ru-RU" sz="2000" b="1" i="1" dirty="0" smtClean="0">
                <a:solidFill>
                  <a:srgbClr val="003399"/>
                </a:solidFill>
                <a:latin typeface="SueVermeer6" pitchFamily="2" charset="0"/>
              </a:rPr>
              <a:t>«</a:t>
            </a:r>
            <a:r>
              <a:rPr lang="ru-RU" sz="2000" b="1" i="1" dirty="0" err="1" smtClean="0">
                <a:solidFill>
                  <a:srgbClr val="003399"/>
                </a:solidFill>
                <a:latin typeface="SueVermeer6" pitchFamily="2" charset="0"/>
              </a:rPr>
              <a:t>Верх-Бийская</a:t>
            </a:r>
            <a:r>
              <a:rPr lang="ru-RU" sz="2000" b="1" i="1" dirty="0" smtClean="0">
                <a:solidFill>
                  <a:srgbClr val="003399"/>
                </a:solidFill>
                <a:latin typeface="SueVermeer6" pitchFamily="2" charset="0"/>
              </a:rPr>
              <a:t> ООШ»</a:t>
            </a:r>
          </a:p>
          <a:p>
            <a:endParaRPr lang="ru-RU" sz="2000" b="1" i="1" dirty="0" smtClean="0">
              <a:solidFill>
                <a:srgbClr val="003399"/>
              </a:solidFill>
              <a:latin typeface="SueVermeer6" pitchFamily="2" charset="0"/>
            </a:endParaRPr>
          </a:p>
          <a:p>
            <a:r>
              <a:rPr lang="ru-RU" sz="2000" b="1" i="1" dirty="0" smtClean="0">
                <a:solidFill>
                  <a:srgbClr val="003399"/>
                </a:solidFill>
                <a:latin typeface="SueVermeer6" pitchFamily="2" charset="0"/>
              </a:rPr>
              <a:t>2014 год.</a:t>
            </a:r>
          </a:p>
          <a:p>
            <a:endParaRPr lang="ru-RU" sz="2000" b="1" i="1" dirty="0" smtClean="0">
              <a:solidFill>
                <a:srgbClr val="003399"/>
              </a:solidFill>
              <a:latin typeface="SueVermeer6" pitchFamily="2" charset="0"/>
            </a:endParaRPr>
          </a:p>
          <a:p>
            <a:endParaRPr lang="ru-RU" sz="2000" b="1" i="1" dirty="0">
              <a:solidFill>
                <a:srgbClr val="003399"/>
              </a:solidFill>
              <a:latin typeface="SueVermeer6" pitchFamily="2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71472" y="285728"/>
            <a:ext cx="7929618" cy="278608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dirty="0" smtClean="0">
                <a:solidFill>
                  <a:srgbClr val="0070C0"/>
                </a:solidFill>
                <a:latin typeface="SueVermeer7" pitchFamily="2" charset="0"/>
              </a:rPr>
              <a:t>Литературное чтение</a:t>
            </a:r>
          </a:p>
          <a:p>
            <a:pPr algn="ctr"/>
            <a:r>
              <a:rPr lang="ru-RU" sz="4400" dirty="0" smtClean="0">
                <a:solidFill>
                  <a:srgbClr val="0070C0"/>
                </a:solidFill>
                <a:latin typeface="SueVermeer7" pitchFamily="2" charset="0"/>
              </a:rPr>
              <a:t>3 класс</a:t>
            </a:r>
          </a:p>
          <a:p>
            <a:pPr algn="ctr"/>
            <a:r>
              <a:rPr lang="ru-RU" sz="4400" dirty="0" smtClean="0">
                <a:solidFill>
                  <a:srgbClr val="0070C0"/>
                </a:solidFill>
                <a:latin typeface="SueVermeer7" pitchFamily="2" charset="0"/>
              </a:rPr>
              <a:t>Школа России</a:t>
            </a:r>
            <a:r>
              <a:rPr lang="en-US" sz="4400" dirty="0">
                <a:solidFill>
                  <a:srgbClr val="CCCC00"/>
                </a:solidFill>
                <a:latin typeface="SueVermeer7" pitchFamily="2" charset="0"/>
              </a:rPr>
              <a:t/>
            </a:r>
            <a:br>
              <a:rPr lang="en-US" sz="4400" dirty="0">
                <a:solidFill>
                  <a:srgbClr val="CCCC00"/>
                </a:solidFill>
                <a:latin typeface="SueVermeer7" pitchFamily="2" charset="0"/>
              </a:rPr>
            </a:br>
            <a:endParaRPr lang="ru-RU" sz="4400" dirty="0">
              <a:solidFill>
                <a:srgbClr val="CCCC00"/>
              </a:solidFill>
              <a:latin typeface="SueVermeer7" pitchFamily="2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23850" y="4941888"/>
            <a:ext cx="5184775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dirty="0">
                <a:solidFill>
                  <a:srgbClr val="CCCC00"/>
                </a:solidFill>
                <a:latin typeface="SueVermeer7" pitchFamily="2" charset="0"/>
              </a:rPr>
              <a:t/>
            </a:r>
            <a:br>
              <a:rPr lang="ru-RU" sz="4400" dirty="0">
                <a:solidFill>
                  <a:srgbClr val="CCCC00"/>
                </a:solidFill>
                <a:latin typeface="SueVermeer7" pitchFamily="2" charset="0"/>
              </a:rPr>
            </a:br>
            <a:endParaRPr lang="ru-RU" sz="4400" dirty="0">
              <a:solidFill>
                <a:srgbClr val="CCCC00"/>
              </a:solidFill>
              <a:latin typeface="SueVermeer7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nimBg="1"/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072494" cy="1643074"/>
          </a:xfrm>
        </p:spPr>
        <p:txBody>
          <a:bodyPr/>
          <a:lstStyle/>
          <a:p>
            <a:r>
              <a:rPr lang="ru-RU" sz="5400" i="1" dirty="0" smtClean="0">
                <a:solidFill>
                  <a:srgbClr val="003399"/>
                </a:solidFill>
              </a:rPr>
              <a:t>Зипун</a:t>
            </a:r>
            <a:r>
              <a:rPr lang="ru-RU" sz="3200" i="1" dirty="0" smtClean="0"/>
              <a:t> – </a:t>
            </a:r>
            <a:r>
              <a:rPr lang="ru-RU" sz="3200" dirty="0" smtClean="0"/>
              <a:t>крестьянский кафтан из грубого толстого сукна</a:t>
            </a:r>
            <a:endParaRPr lang="ru-RU" sz="3200" dirty="0">
              <a:solidFill>
                <a:schemeClr val="accent2"/>
              </a:solidFill>
              <a:latin typeface="Bernard MT Condensed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2660" y="2214554"/>
            <a:ext cx="436362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572560" cy="2571768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  <a:t/>
            </a:r>
            <a:b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</a:br>
            <a: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  <a:t/>
            </a:r>
            <a:b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</a:br>
            <a: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  <a:t>Дедушка.</a:t>
            </a:r>
            <a:b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</a:br>
            <a: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  <a:t>Добрый, заботливый.</a:t>
            </a:r>
            <a:b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</a:br>
            <a: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  <a:t>Переживает, плавает, спасает.</a:t>
            </a:r>
            <a:b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</a:br>
            <a: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  <a:t>Помогает тем, кто нуждается.</a:t>
            </a:r>
            <a:b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</a:br>
            <a:r>
              <a:rPr lang="ru-RU" sz="3200" dirty="0" err="1" smtClean="0">
                <a:solidFill>
                  <a:schemeClr val="accent2"/>
                </a:solidFill>
                <a:latin typeface="Bernard MT Condensed" pitchFamily="18" charset="0"/>
              </a:rPr>
              <a:t>Мазай</a:t>
            </a:r>
            <a: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  <a:t>.</a:t>
            </a:r>
            <a:b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</a:br>
            <a: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  <a:t/>
            </a:r>
            <a:b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</a:br>
            <a: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  <a:t/>
            </a:r>
            <a:b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</a:br>
            <a:endParaRPr lang="ru-RU" sz="3200" dirty="0">
              <a:solidFill>
                <a:schemeClr val="accent2"/>
              </a:solidFill>
              <a:latin typeface="Bernard MT Condensed" pitchFamily="18" charset="0"/>
            </a:endParaRPr>
          </a:p>
        </p:txBody>
      </p:sp>
      <p:pic>
        <p:nvPicPr>
          <p:cNvPr id="7" name="Picture 7" descr="2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87133" y="2786058"/>
            <a:ext cx="6969734" cy="36433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572560" cy="1714512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  <a:t/>
            </a:r>
            <a:b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</a:br>
            <a: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  <a:t/>
            </a:r>
            <a:b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</a:br>
            <a:r>
              <a:rPr lang="ru-RU" sz="8000" dirty="0" smtClean="0">
                <a:solidFill>
                  <a:srgbClr val="C00000"/>
                </a:solidFill>
                <a:latin typeface="Bernard MT Condensed" pitchFamily="18" charset="0"/>
              </a:rPr>
              <a:t>Спасибо за урок!</a:t>
            </a:r>
            <a:br>
              <a:rPr lang="ru-RU" sz="8000" dirty="0" smtClean="0">
                <a:solidFill>
                  <a:srgbClr val="C00000"/>
                </a:solidFill>
                <a:latin typeface="Bernard MT Condensed" pitchFamily="18" charset="0"/>
              </a:rPr>
            </a:br>
            <a: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  <a:t/>
            </a:r>
            <a:b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</a:br>
            <a: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  <a:t/>
            </a:r>
            <a:b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</a:br>
            <a:endParaRPr lang="ru-RU" sz="3200" dirty="0">
              <a:solidFill>
                <a:schemeClr val="accent2"/>
              </a:solidFill>
              <a:latin typeface="Bernard MT Condensed" pitchFamily="18" charset="0"/>
            </a:endParaRPr>
          </a:p>
        </p:txBody>
      </p:sp>
      <p:pic>
        <p:nvPicPr>
          <p:cNvPr id="8" name="Содержимое 7" descr="32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3300" y="1761331"/>
            <a:ext cx="7137400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572560" cy="1357322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  <a:t/>
            </a:r>
            <a:b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</a:br>
            <a: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  <a:t/>
            </a:r>
            <a:b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Используемые источники </a:t>
            </a:r>
            <a:r>
              <a:rPr lang="ru-RU" sz="8000" dirty="0" smtClean="0">
                <a:solidFill>
                  <a:srgbClr val="C00000"/>
                </a:solidFill>
                <a:latin typeface="Bernard MT Condensed" pitchFamily="18" charset="0"/>
              </a:rPr>
              <a:t/>
            </a:r>
            <a:br>
              <a:rPr lang="ru-RU" sz="8000" dirty="0" smtClean="0">
                <a:solidFill>
                  <a:srgbClr val="C00000"/>
                </a:solidFill>
                <a:latin typeface="Bernard MT Condensed" pitchFamily="18" charset="0"/>
              </a:rPr>
            </a:br>
            <a: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  <a:t/>
            </a:r>
            <a:b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</a:br>
            <a: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  <a:t/>
            </a:r>
            <a:br>
              <a:rPr lang="ru-RU" sz="3200" dirty="0" smtClean="0">
                <a:solidFill>
                  <a:schemeClr val="accent2"/>
                </a:solidFill>
                <a:latin typeface="Bernard MT Condensed" pitchFamily="18" charset="0"/>
              </a:rPr>
            </a:br>
            <a:endParaRPr lang="ru-RU" sz="3200" dirty="0">
              <a:solidFill>
                <a:schemeClr val="accent2"/>
              </a:solidFill>
              <a:latin typeface="Bernard MT Condensed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ru-RU" sz="1800" u="sng" dirty="0" smtClean="0">
                <a:hlinkClick r:id="rId3"/>
              </a:rPr>
              <a:t>http://megastils.ucoz.lv/_fr/0/9964107.jpg</a:t>
            </a:r>
            <a:r>
              <a:rPr lang="ru-RU" sz="1800" dirty="0" smtClean="0"/>
              <a:t> - силки 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 2. </a:t>
            </a:r>
            <a:r>
              <a:rPr lang="ru-RU" sz="1800" u="sng" dirty="0" smtClean="0">
                <a:hlinkClick r:id="rId4"/>
              </a:rPr>
              <a:t>http://mer.kakras.ru/img-mer/arshin.gif</a:t>
            </a:r>
            <a:r>
              <a:rPr lang="ru-RU" sz="1800" dirty="0" smtClean="0"/>
              <a:t> - аршин 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 3. </a:t>
            </a:r>
            <a:r>
              <a:rPr lang="ru-RU" sz="1800" u="sng" dirty="0" smtClean="0">
                <a:hlinkClick r:id="rId5"/>
              </a:rPr>
              <a:t>http://s52.radikal.ru/i136/0809/71/464376e4f6c9.jpg</a:t>
            </a:r>
            <a:r>
              <a:rPr lang="ru-RU" sz="1800" dirty="0" smtClean="0"/>
              <a:t> - зипун </a:t>
            </a:r>
          </a:p>
          <a:p>
            <a:pPr>
              <a:buNone/>
            </a:pPr>
            <a:r>
              <a:rPr lang="ru-RU" sz="1800" dirty="0" smtClean="0"/>
              <a:t> 4. </a:t>
            </a:r>
            <a:r>
              <a:rPr lang="ru-RU" sz="1800" u="sng" dirty="0" smtClean="0">
                <a:hlinkClick r:id="rId6"/>
              </a:rPr>
              <a:t>http://dic.academic.ru/pictures/wiki/files/80/Pike-pole1.JPG</a:t>
            </a:r>
            <a:r>
              <a:rPr lang="ru-RU" sz="1800" dirty="0" smtClean="0"/>
              <a:t>  - багор       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 5. </a:t>
            </a:r>
            <a:r>
              <a:rPr lang="ru-RU" sz="1800" u="sng" dirty="0" smtClean="0">
                <a:hlinkClick r:id="rId7"/>
              </a:rPr>
              <a:t>http://900igr.net/kartinki/matematika/Starinnye-mery-dliny/017-Kosaja-sazhen.html</a:t>
            </a:r>
            <a:r>
              <a:rPr lang="ru-RU" sz="1800" dirty="0" smtClean="0"/>
              <a:t> сажень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 6. </a:t>
            </a:r>
            <a:r>
              <a:rPr lang="ru-RU" sz="1800" u="sng" dirty="0" smtClean="0">
                <a:hlinkClick r:id="rId8"/>
              </a:rPr>
              <a:t>http://chitariki.livejournal.com/67052.html</a:t>
            </a:r>
            <a:r>
              <a:rPr lang="ru-RU" sz="1800" dirty="0" smtClean="0"/>
              <a:t> картинка дедушки и зайцев для </a:t>
            </a:r>
            <a:r>
              <a:rPr lang="ru-RU" sz="1800" dirty="0" err="1" smtClean="0"/>
              <a:t>паззл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7. </a:t>
            </a:r>
            <a:r>
              <a:rPr lang="ru-RU" sz="1800" dirty="0" smtClean="0"/>
              <a:t> </a:t>
            </a:r>
            <a:r>
              <a:rPr lang="ru-RU" sz="1800" u="sng" dirty="0" err="1">
                <a:hlinkClick r:id="rId9"/>
              </a:rPr>
              <a:t>youtube.com</a:t>
            </a:r>
            <a:r>
              <a:rPr lang="ru-RU" sz="1800" dirty="0" err="1"/>
              <a:t>›</a:t>
            </a:r>
            <a:r>
              <a:rPr lang="ru-RU" sz="1800" u="sng" dirty="0" err="1">
                <a:hlinkClick r:id="rId10"/>
              </a:rPr>
              <a:t>Video</a:t>
            </a:r>
            <a:r>
              <a:rPr lang="ru-RU" sz="1800" dirty="0" err="1"/>
              <a:t>›</a:t>
            </a:r>
            <a:r>
              <a:rPr lang="ru-RU" sz="1800" b="1" u="sng" dirty="0" err="1">
                <a:hlinkClick r:id="rId11"/>
              </a:rPr>
              <a:t>Дедушка</a:t>
            </a:r>
            <a:r>
              <a:rPr lang="ru-RU" sz="1800" u="sng" dirty="0">
                <a:hlinkClick r:id="rId11"/>
              </a:rPr>
              <a:t> </a:t>
            </a:r>
            <a:r>
              <a:rPr lang="ru-RU" sz="1800" b="1" u="sng" dirty="0" err="1">
                <a:hlinkClick r:id="rId11"/>
              </a:rPr>
              <a:t>Мазай</a:t>
            </a:r>
            <a:r>
              <a:rPr lang="ru-RU" sz="1800" u="sng" dirty="0">
                <a:hlinkClick r:id="rId11"/>
              </a:rPr>
              <a:t> и </a:t>
            </a:r>
            <a:r>
              <a:rPr lang="ru-RU" sz="1800" b="1" u="sng" dirty="0">
                <a:hlinkClick r:id="rId11"/>
              </a:rPr>
              <a:t>зайцы</a:t>
            </a:r>
            <a:r>
              <a:rPr lang="ru-RU" sz="1800" dirty="0"/>
              <a:t> </a:t>
            </a:r>
            <a:r>
              <a:rPr lang="ru-RU" sz="1800" smtClean="0"/>
              <a:t>- мультфильм</a:t>
            </a:r>
            <a:endParaRPr lang="ru-RU" sz="1800"/>
          </a:p>
          <a:p>
            <a:pPr marL="0" indent="0">
              <a:buNone/>
            </a:pP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>
                <a:solidFill>
                  <a:schemeClr val="accent2"/>
                </a:solidFill>
                <a:latin typeface="Bernard MT Condensed" pitchFamily="18" charset="0"/>
              </a:rPr>
              <a:t>Николай Алексеевич </a:t>
            </a:r>
            <a:br>
              <a:rPr lang="ru-RU" sz="5400" b="1" i="1">
                <a:solidFill>
                  <a:schemeClr val="accent2"/>
                </a:solidFill>
                <a:latin typeface="Bernard MT Condensed" pitchFamily="18" charset="0"/>
              </a:rPr>
            </a:br>
            <a:r>
              <a:rPr lang="ru-RU" sz="5400" b="1" i="1">
                <a:solidFill>
                  <a:schemeClr val="accent2"/>
                </a:solidFill>
                <a:latin typeface="Bernard MT Condensed" pitchFamily="18" charset="0"/>
              </a:rPr>
              <a:t>НЕКРАСОВ</a:t>
            </a:r>
          </a:p>
        </p:txBody>
      </p:sp>
      <p:pic>
        <p:nvPicPr>
          <p:cNvPr id="5136" name="Picture 16" descr="Портрет Некрасова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22550" y="1700213"/>
            <a:ext cx="3959225" cy="43926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>
                <a:solidFill>
                  <a:schemeClr val="accent2"/>
                </a:solidFill>
                <a:latin typeface="Bernard MT Condensed" pitchFamily="18" charset="0"/>
              </a:rPr>
              <a:t>Е. Евтушенко</a:t>
            </a:r>
            <a:endParaRPr lang="ru-RU" sz="5400" b="1" i="1" dirty="0">
              <a:solidFill>
                <a:schemeClr val="accent2"/>
              </a:solidFill>
              <a:latin typeface="Bernard MT Condensed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Берегите эти воды, эти земли,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Даже малую былиночку любя.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Берегите всех зверей внутри природы,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Убивайте лишь зверей внутри себя.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5400" b="1" i="1" dirty="0">
              <a:solidFill>
                <a:schemeClr val="accent2"/>
              </a:solidFill>
              <a:latin typeface="Bernard MT Condensed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57166"/>
            <a:ext cx="6858048" cy="613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chemeClr val="accent2"/>
                </a:solidFill>
                <a:latin typeface="Bernard MT Condensed" pitchFamily="18" charset="0"/>
              </a:rPr>
              <a:t>"Дедушка </a:t>
            </a:r>
            <a:r>
              <a:rPr lang="ru-RU" sz="5400" dirty="0" err="1" smtClean="0">
                <a:solidFill>
                  <a:schemeClr val="accent2"/>
                </a:solidFill>
                <a:latin typeface="Bernard MT Condensed" pitchFamily="18" charset="0"/>
              </a:rPr>
              <a:t>Мазай</a:t>
            </a:r>
            <a:r>
              <a:rPr lang="ru-RU" sz="5400" dirty="0" smtClean="0">
                <a:solidFill>
                  <a:schemeClr val="accent2"/>
                </a:solidFill>
                <a:latin typeface="Bernard MT Condensed" pitchFamily="18" charset="0"/>
              </a:rPr>
              <a:t> и зайцы "</a:t>
            </a:r>
            <a:endParaRPr lang="ru-RU" sz="5400" dirty="0">
              <a:solidFill>
                <a:schemeClr val="accent2"/>
              </a:solidFill>
              <a:latin typeface="Bernard MT Condensed" pitchFamily="18" charset="0"/>
            </a:endParaRPr>
          </a:p>
        </p:txBody>
      </p:sp>
      <p:pic>
        <p:nvPicPr>
          <p:cNvPr id="6" name="Picture 8" descr="Дед Мазай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29124" y="1714488"/>
            <a:ext cx="3924120" cy="4525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643998" cy="2582858"/>
          </a:xfrm>
        </p:spPr>
        <p:txBody>
          <a:bodyPr/>
          <a:lstStyle/>
          <a:p>
            <a:r>
              <a:rPr lang="ru-RU" sz="5400" i="1" dirty="0" smtClean="0">
                <a:solidFill>
                  <a:srgbClr val="003399"/>
                </a:solidFill>
              </a:rPr>
              <a:t>Силки</a:t>
            </a:r>
            <a:r>
              <a:rPr lang="ru-RU" sz="5400" dirty="0" smtClean="0">
                <a:solidFill>
                  <a:srgbClr val="003399"/>
                </a:solidFill>
              </a:rPr>
              <a:t> </a:t>
            </a:r>
            <a:r>
              <a:rPr lang="ru-RU" sz="5400" dirty="0" smtClean="0"/>
              <a:t>- </a:t>
            </a:r>
            <a:r>
              <a:rPr lang="ru-RU" sz="3200" dirty="0" smtClean="0"/>
              <a:t>приспособление в виде затянутой петли </a:t>
            </a:r>
            <a:br>
              <a:rPr lang="ru-RU" sz="3200" dirty="0" smtClean="0"/>
            </a:br>
            <a:r>
              <a:rPr lang="ru-RU" sz="3200" dirty="0" smtClean="0"/>
              <a:t>для ловли птиц и мелких животных</a:t>
            </a:r>
            <a:endParaRPr lang="ru-RU" sz="5400" dirty="0">
              <a:solidFill>
                <a:schemeClr val="accent2"/>
              </a:solidFill>
              <a:latin typeface="Bernard MT Condensed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6880" y="2714625"/>
            <a:ext cx="5155977" cy="341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286808" cy="2143140"/>
          </a:xfrm>
        </p:spPr>
        <p:txBody>
          <a:bodyPr/>
          <a:lstStyle/>
          <a:p>
            <a:r>
              <a:rPr lang="ru-RU" sz="5400" i="1" dirty="0" smtClean="0">
                <a:solidFill>
                  <a:srgbClr val="003399"/>
                </a:solidFill>
              </a:rPr>
              <a:t>Багор</a:t>
            </a:r>
            <a:r>
              <a:rPr lang="ru-RU" sz="5400" dirty="0" smtClean="0"/>
              <a:t> – </a:t>
            </a:r>
            <a:r>
              <a:rPr lang="ru-RU" sz="3200" dirty="0" smtClean="0"/>
              <a:t>шест с металлическим крюком и остриём</a:t>
            </a:r>
            <a:endParaRPr lang="ru-RU" sz="5400" dirty="0">
              <a:solidFill>
                <a:schemeClr val="accent2"/>
              </a:solidFill>
              <a:latin typeface="Bernard MT Condensed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5654" y="2143125"/>
            <a:ext cx="5972691" cy="398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215370" cy="1857388"/>
          </a:xfrm>
        </p:spPr>
        <p:txBody>
          <a:bodyPr/>
          <a:lstStyle/>
          <a:p>
            <a:r>
              <a:rPr lang="ru-RU" sz="5400" i="1" dirty="0" smtClean="0">
                <a:solidFill>
                  <a:srgbClr val="003399"/>
                </a:solidFill>
              </a:rPr>
              <a:t>Аршин</a:t>
            </a:r>
            <a:r>
              <a:rPr lang="ru-RU" sz="5400" i="1" dirty="0" smtClean="0"/>
              <a:t> – </a:t>
            </a:r>
            <a:r>
              <a:rPr lang="ru-RU" sz="3200" dirty="0" smtClean="0"/>
              <a:t>старая русская мера длины, равная 0,71 м.</a:t>
            </a:r>
            <a:endParaRPr lang="ru-RU" sz="3200" dirty="0">
              <a:solidFill>
                <a:schemeClr val="accent2"/>
              </a:solidFill>
              <a:latin typeface="Bernard MT Condensed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097046"/>
            <a:ext cx="4824789" cy="4046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215370" cy="1857388"/>
          </a:xfrm>
        </p:spPr>
        <p:txBody>
          <a:bodyPr/>
          <a:lstStyle/>
          <a:p>
            <a:r>
              <a:rPr lang="ru-RU" sz="5400" i="1" dirty="0" smtClean="0">
                <a:solidFill>
                  <a:srgbClr val="003399"/>
                </a:solidFill>
              </a:rPr>
              <a:t>Сажень</a:t>
            </a:r>
            <a:r>
              <a:rPr lang="ru-RU" sz="3200" i="1" dirty="0" smtClean="0"/>
              <a:t> – </a:t>
            </a:r>
            <a:r>
              <a:rPr lang="ru-RU" sz="3200" dirty="0" smtClean="0"/>
              <a:t>старинная русская мера длины, равная трём аршинам</a:t>
            </a:r>
            <a:endParaRPr lang="ru-RU" sz="3200" dirty="0">
              <a:solidFill>
                <a:schemeClr val="accent2"/>
              </a:solidFill>
              <a:latin typeface="Bernard MT Condensed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928802"/>
            <a:ext cx="3286148" cy="465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</p:bldLst>
  </p:timing>
</p:sld>
</file>

<file path=ppt/theme/theme1.xml><?xml version="1.0" encoding="utf-8"?>
<a:theme xmlns:a="http://schemas.openxmlformats.org/drawingml/2006/main" name="default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31</TotalTime>
  <Words>170</Words>
  <Application>Microsoft Office PowerPoint</Application>
  <PresentationFormat>Экран (4:3)</PresentationFormat>
  <Paragraphs>46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default</vt:lpstr>
      <vt:lpstr>Презентация PowerPoint</vt:lpstr>
      <vt:lpstr>Николай Алексеевич  НЕКРАСОВ</vt:lpstr>
      <vt:lpstr>Е. Евтушенко</vt:lpstr>
      <vt:lpstr>Презентация PowerPoint</vt:lpstr>
      <vt:lpstr>"Дедушка Мазай и зайцы "</vt:lpstr>
      <vt:lpstr>Силки - приспособление в виде затянутой петли  для ловли птиц и мелких животных</vt:lpstr>
      <vt:lpstr>Багор – шест с металлическим крюком и остриём</vt:lpstr>
      <vt:lpstr>Аршин – старая русская мера длины, равная 0,71 м.</vt:lpstr>
      <vt:lpstr>Сажень – старинная русская мера длины, равная трём аршинам</vt:lpstr>
      <vt:lpstr>Зипун – крестьянский кафтан из грубого толстого сукна</vt:lpstr>
      <vt:lpstr>  Дедушка. Добрый, заботливый. Переживает, плавает, спасает. Помогает тем, кто нуждается. Мазай.   </vt:lpstr>
      <vt:lpstr>  Спасибо за урок!   </vt:lpstr>
      <vt:lpstr>  Используемые источники    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xxx</dc:creator>
  <cp:lastModifiedBy>школа</cp:lastModifiedBy>
  <cp:revision>6</cp:revision>
  <dcterms:created xsi:type="dcterms:W3CDTF">2010-06-17T12:24:43Z</dcterms:created>
  <dcterms:modified xsi:type="dcterms:W3CDTF">2014-12-12T03:24:56Z</dcterms:modified>
</cp:coreProperties>
</file>