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</p:sldMasterIdLst>
  <p:sldIdLst>
    <p:sldId id="257" r:id="rId9"/>
    <p:sldId id="259" r:id="rId10"/>
    <p:sldId id="310" r:id="rId11"/>
    <p:sldId id="261" r:id="rId12"/>
    <p:sldId id="262" r:id="rId13"/>
    <p:sldId id="263" r:id="rId14"/>
    <p:sldId id="309" r:id="rId15"/>
    <p:sldId id="308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8" r:id="rId26"/>
    <p:sldId id="279" r:id="rId27"/>
    <p:sldId id="280" r:id="rId28"/>
    <p:sldId id="281" r:id="rId29"/>
    <p:sldId id="282" r:id="rId30"/>
    <p:sldId id="283" r:id="rId31"/>
    <p:sldId id="311" r:id="rId32"/>
    <p:sldId id="293" r:id="rId33"/>
    <p:sldId id="295" r:id="rId34"/>
    <p:sldId id="296" r:id="rId35"/>
    <p:sldId id="298" r:id="rId36"/>
    <p:sldId id="299" r:id="rId37"/>
    <p:sldId id="302" r:id="rId38"/>
    <p:sldId id="303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01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BC1738-D14E-429F-9660-D6B4D2296E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23DAFD-1A00-4451-B439-EE990608B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02471F-9D94-4C56-A9AE-0490C61B09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501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8A95EB-34F0-42B2-8058-4CE4C59674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0F4D67-E66A-4D17-AEFA-34F0E3560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DF7EF1-E267-4C3B-B5BF-D4026FA98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4EF7E7-BBF4-4286-9A21-E759E4DA6C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C9B7B5-2320-46A0-8CAC-83F22B79D0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F21F9D-B95C-47E9-BA17-45FDEC1515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9353A0-34F0-4666-A418-DE461EA3DF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6AE9E3-49D1-4B2B-A444-22557C9E72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700C25-64CB-4F71-9ADA-E7C854D6B7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1E86-A6D8-4F53-9E3D-97BF01402E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B9F9C7-0CA1-446C-946C-53DF29B7C3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E719DC-9ECE-4413-BF11-C42D7A991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300">
              <a:solidFill>
                <a:srgbClr val="7B789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D864BB-EEC9-4E56-86D8-389B50F814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55B3-7CAE-4068-A602-8495B8A3856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1905-3BB4-4D89-A34B-4B328EBA8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4393-7B4A-42C0-9617-9D6F85743A2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C8892-967C-4FA5-BC41-4F799BC37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A3D41E-F619-48B9-BEDB-A7044577EE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9801-E41B-43FC-8127-D73DAAD7474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5746-11AE-4542-B041-BEEDE76CE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90E0-D769-45D4-B25B-8E5EE7FCB09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E2D0D-D61D-4D89-B46C-FBC225AD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F75A1E-7EA4-41E2-BCDD-B6288C886D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8767-0B0D-46CF-8789-3C0F98977B6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903E-9B7C-40FD-BA49-7335A8B3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5A73B-8F3C-4632-B5FD-6F71F348194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7F65-D5B4-4352-82FA-05903E10F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4A85BE-4DA8-494A-B986-522D69B88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E846-75EC-4EBA-B924-9087463E709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0A6B-D3BC-4289-AB86-50CF84745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7CE9-1E47-401E-A75D-23831DF826B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D087-E868-4287-97B4-C3433E345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CCF017-5157-4501-B063-1B4FA08EBB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4D79E1-17DE-440F-BD84-6D5E2540E4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420C-A45C-4C11-A597-04645B0D8FB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C53E-BFD5-4DFB-992B-4FE92E41C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7987-CE45-403A-8C2F-943BBB77073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5C81-2034-4087-82E8-71B771320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9FC873-D270-464F-BA2D-873226CB1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3300">
              <a:solidFill>
                <a:srgbClr val="7B7890"/>
              </a:solidFill>
              <a:latin typeface="+mn-lt"/>
              <a:cs typeface="+mn-cs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Char char=""/>
              <a:defRPr/>
            </a:pPr>
            <a:endParaRPr lang="ru-RU" sz="270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CE13-45A8-4F97-AE84-B9A3382243E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221E-2F29-4AC1-B4A4-64E5776E4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1BF1-D9FF-4D4F-9A31-213F424C674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5594-FC11-4155-B8DA-E4DC2EE98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EB14A51A-3415-465E-80B1-528A0D56B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666699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666699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9999CC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666699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9999CC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9999C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CFA4CEA2-7B16-4EDF-8F2D-F54931BA6F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666699"/>
                </a:solidFill>
                <a:latin typeface="+mn-lt"/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666699"/>
                </a:solidFill>
                <a:latin typeface="+mn-lt"/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9999CC"/>
                </a:solidFill>
                <a:latin typeface="+mn-lt"/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666699"/>
                </a:solidFill>
                <a:latin typeface="+mn-lt"/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9999CC"/>
                </a:solidFill>
                <a:latin typeface="+mn-lt"/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rgbClr val="9999C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34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00C32-C45C-46E9-A006-718DF1B3017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D89A4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0E060-D0E4-47A4-9882-574C5EAF6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68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8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39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78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E927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001F6-EDDA-403B-8CA0-1862A72EC4D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D89A4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75D2C-9F24-48A9-B5AF-3919A003B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99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99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41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78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E927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D0E33D-6579-4E54-B7EA-6382D3BDAB4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D89A4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18A52-215F-473E-922F-CFF1059AC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31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531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843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78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E927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9CA1F-90FC-4E8B-94CA-82A6A8BC730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D89A4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5FEB15-B4BE-4767-9EE5-F30D04E9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862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862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845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78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E927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A54C7-9EE3-4A9D-BB74-276971DB9C8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D89A4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271C08-6F4A-4AE0-8DD4-55C36F04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3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3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847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78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E927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2B748-69A5-4144-85F5-C9F95912F34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D89A4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908F2-9858-4E76-90C6-05353028E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24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524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849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78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7890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E9273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tandart.edu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0;&#1072;&#1090;&#1077;&#1088;&#1080;&#1085;&#1072;/1.doc" TargetMode="Externa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5/smartcat.1/0_328e_7b9b32fd_XL" TargetMode="Externa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2003-12.photosight.ru/20/371318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5/rag1975.0/0_34fd_d92ab78a_XL" TargetMode="External"/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ndromed.biz/pic/foto/school/big/P1000194_1.jpg" TargetMode="External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90;&#1077;&#1088;&#1080;&#1085;&#1072;/&#1050;&#1086;&#1083;&#1100;&#1095;&#1077;&#1085;&#1082;&#1086;.ppt" TargetMode="External"/><Relationship Id="rId2" Type="http://schemas.openxmlformats.org/officeDocument/2006/relationships/hyperlink" Target="&#1050;&#1072;&#1090;&#1077;&#1088;&#1080;&#1085;&#1072;/&#1042;&#1072;&#1089;&#1080;&#1083;&#1100;&#1077;&#1074;.ppt" TargetMode="External"/><Relationship Id="rId1" Type="http://schemas.openxmlformats.org/officeDocument/2006/relationships/slideLayout" Target="../slideLayouts/slideLayout91.xml"/><Relationship Id="rId4" Type="http://schemas.openxmlformats.org/officeDocument/2006/relationships/hyperlink" Target="&#1050;&#1072;&#1090;&#1077;&#1088;&#1080;&#1085;&#1072;/&#1050;&#1091;&#1076;&#1077;&#1085;&#1082;&#1086;.pp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msk.old.kp.ru/readyimages/322554.jp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3" descr="stand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8063" y="0"/>
            <a:ext cx="30559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908175" y="1828800"/>
            <a:ext cx="6950075" cy="2209800"/>
          </a:xfrm>
        </p:spPr>
        <p:txBody>
          <a:bodyPr/>
          <a:lstStyle/>
          <a:p>
            <a:pPr algn="ctr" eaLnBrk="1" hangingPunct="1"/>
            <a:r>
              <a:rPr lang="en-US" sz="2000" smtClean="0"/>
              <a:t>           </a:t>
            </a:r>
            <a:br>
              <a:rPr lang="en-US" sz="2000" smtClean="0"/>
            </a:br>
            <a:r>
              <a:rPr lang="ru-RU" sz="2000" smtClean="0"/>
              <a:t>              </a:t>
            </a:r>
            <a:r>
              <a:rPr lang="ru-RU" sz="3200" smtClean="0"/>
              <a:t>Реализация внеурочной деятельности в начальной школе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90000"/>
                  </a:schemeClr>
                </a:solidFill>
              </a:rPr>
              <a:t>Модель дополнительного образования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2296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опирается на преимущественное использование потенциала внутришкольного дополнительного образования и на сотрудничество с учреждениями дополнительного образования детей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90000"/>
                  </a:schemeClr>
                </a:solidFill>
              </a:rPr>
              <a:t>Модель</a:t>
            </a:r>
            <a:br>
              <a:rPr lang="ru-RU" sz="3600" b="1" dirty="0" smtClean="0">
                <a:solidFill>
                  <a:schemeClr val="accent1">
                    <a:lumMod val="9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90000"/>
                  </a:schemeClr>
                </a:solidFill>
              </a:rPr>
              <a:t> «школы полного дня»</a:t>
            </a:r>
            <a:endParaRPr lang="ru-RU" sz="3600" dirty="0" smtClean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реализация внеурочной деятельности преимущественно воспитателями групп продленного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90000"/>
                  </a:schemeClr>
                </a:solidFill>
              </a:rPr>
              <a:t>Оптимизационная модель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24863" cy="4924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Модель внеурочной деятельности на основе оптимизации всех внутренних ресурсов образовательного учреждения предполагает, что в ее реализации принимают участие все педагогические работники данного учреждения: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/>
              <a:t>учителя, педагог-организатор, социальный педагог, педагог-психолог, учитель-дефектолог, учитель-логопед, воспитатель, старший вожатый, тьютор и другие</a:t>
            </a:r>
            <a:r>
              <a:rPr lang="ru-RU" sz="2800" b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err="1" smtClean="0">
                <a:solidFill>
                  <a:schemeClr val="accent1">
                    <a:lumMod val="90000"/>
                  </a:schemeClr>
                </a:solidFill>
              </a:rPr>
              <a:t>Инновационно</a:t>
            </a:r>
            <a:r>
              <a:rPr lang="ru-RU" sz="3200" b="1" dirty="0" smtClean="0">
                <a:solidFill>
                  <a:schemeClr val="accent1">
                    <a:lumMod val="90000"/>
                  </a:schemeClr>
                </a:solidFill>
              </a:rPr>
              <a:t>- образовательная модель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опирается на деятельность инновационной (экспериментальной, пилотной, внедренческой) площадки федерального, регионального, муниципального или институционального уровня, которая существует в образовательном учреждении.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28600"/>
            <a:ext cx="8585200" cy="1544638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</a:rPr>
              <a:t>Внеурочная деятельность -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неотъемлемая часть образовательного процесса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569325" cy="4464050"/>
          </a:xfrm>
          <a:solidFill>
            <a:schemeClr val="accent5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2300" dirty="0" smtClean="0"/>
              <a:t>   </a:t>
            </a:r>
            <a:r>
              <a:rPr lang="ru-RU" sz="2300" b="1" dirty="0" smtClean="0"/>
              <a:t>Обязательными условиями</a:t>
            </a:r>
            <a:r>
              <a:rPr lang="ru-RU" sz="2300" dirty="0" smtClean="0"/>
              <a:t> организации внеурочной деятельности в образовательном учреждении является:</a:t>
            </a:r>
          </a:p>
          <a:p>
            <a:pPr>
              <a:defRPr/>
            </a:pPr>
            <a:r>
              <a:rPr lang="ru-RU" sz="2300" dirty="0" smtClean="0"/>
              <a:t> </a:t>
            </a:r>
            <a:r>
              <a:rPr lang="ru-RU" sz="2300" b="1" dirty="0" smtClean="0"/>
              <a:t>родительский запрос </a:t>
            </a:r>
          </a:p>
          <a:p>
            <a:pPr>
              <a:defRPr/>
            </a:pPr>
            <a:r>
              <a:rPr lang="ru-RU" sz="2300" b="1" dirty="0" smtClean="0"/>
              <a:t>наличие необходимой</a:t>
            </a:r>
            <a:r>
              <a:rPr lang="ru-RU" sz="2300" dirty="0" smtClean="0"/>
              <a:t> </a:t>
            </a:r>
            <a:r>
              <a:rPr lang="ru-RU" sz="2300" b="1" dirty="0" smtClean="0"/>
              <a:t>учебно-материальной базы</a:t>
            </a:r>
            <a:endParaRPr lang="ru-RU" sz="2300" dirty="0" smtClean="0"/>
          </a:p>
          <a:p>
            <a:pPr>
              <a:defRPr/>
            </a:pPr>
            <a:r>
              <a:rPr lang="ru-RU" sz="2300" dirty="0" smtClean="0"/>
              <a:t> </a:t>
            </a:r>
            <a:r>
              <a:rPr lang="ru-RU" sz="2300" b="1" dirty="0" smtClean="0"/>
              <a:t>наличие укомплектованных штатов</a:t>
            </a:r>
            <a:r>
              <a:rPr lang="ru-RU" sz="2300" dirty="0" smtClean="0"/>
              <a:t> и </a:t>
            </a:r>
            <a:r>
              <a:rPr lang="ru-RU" sz="2300" b="1" dirty="0" smtClean="0"/>
              <a:t>подготовленных кадров</a:t>
            </a:r>
            <a:endParaRPr lang="ru-RU" sz="2300" dirty="0" smtClean="0"/>
          </a:p>
          <a:p>
            <a:pPr>
              <a:defRPr/>
            </a:pPr>
            <a:r>
              <a:rPr lang="ru-RU" sz="2300" b="1" dirty="0" smtClean="0">
                <a:hlinkClick r:id="rId2" action="ppaction://hlinkfile"/>
              </a:rPr>
              <a:t>соблюдение СанПиНов</a:t>
            </a:r>
            <a:r>
              <a:rPr lang="ru-RU" sz="2300" dirty="0" smtClean="0">
                <a:hlinkClick r:id="rId2" action="ppaction://hlinkfile"/>
              </a:rPr>
              <a:t>, в том числе </a:t>
            </a:r>
            <a:r>
              <a:rPr lang="ru-RU" sz="2300" b="1" dirty="0" smtClean="0">
                <a:hlinkClick r:id="rId2" action="ppaction://hlinkfile"/>
              </a:rPr>
              <a:t>требований к сменности занятий и составлению расписания</a:t>
            </a:r>
            <a:endParaRPr lang="ru-R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/>
          </p:cNvSpPr>
          <p:nvPr>
            <p:ph type="title"/>
          </p:nvPr>
        </p:nvSpPr>
        <p:spPr>
          <a:xfrm>
            <a:off x="684213" y="23813"/>
            <a:ext cx="8229600" cy="1371600"/>
          </a:xfrm>
        </p:spPr>
        <p:txBody>
          <a:bodyPr/>
          <a:lstStyle/>
          <a:p>
            <a:r>
              <a:rPr lang="ru-RU" sz="2900" b="1" smtClean="0">
                <a:solidFill>
                  <a:srgbClr val="FF0000"/>
                </a:solidFill>
              </a:rPr>
              <a:t>Организация внеурочной деятельности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135938" cy="5113337"/>
        </p:xfrm>
        <a:graphic>
          <a:graphicData uri="http://schemas.openxmlformats.org/drawingml/2006/table">
            <a:tbl>
              <a:tblPr/>
              <a:tblGrid>
                <a:gridCol w="912813"/>
                <a:gridCol w="5711825"/>
                <a:gridCol w="15113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Содержание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Сроки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40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Изучение запросов родителей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по выбору направлений внеурочной деятельности: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Родительское собрание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«Особенности обучения и воспитания школьников по ФГОС»;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Анкетирование родителей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Анализ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кадровых 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ресурсов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и материально-технической базы для реализации внеурочной деятельности по запросам родителей.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371600"/>
          </a:xfrm>
        </p:spPr>
        <p:txBody>
          <a:bodyPr/>
          <a:lstStyle/>
          <a:p>
            <a:pPr algn="ctr"/>
            <a:r>
              <a:rPr lang="ru-RU" sz="2900" b="1" smtClean="0">
                <a:solidFill>
                  <a:srgbClr val="FF0000"/>
                </a:solidFill>
              </a:rPr>
              <a:t>Организация внеурочной деятельности</a:t>
            </a:r>
          </a:p>
        </p:txBody>
      </p:sp>
      <p:graphicFrame>
        <p:nvGraphicFramePr>
          <p:cNvPr id="95235" name="Group 3"/>
          <p:cNvGraphicFramePr>
            <a:graphicFrameLocks noGrp="1"/>
          </p:cNvGraphicFramePr>
          <p:nvPr>
            <p:ph idx="1"/>
          </p:nvPr>
        </p:nvGraphicFramePr>
        <p:xfrm>
          <a:off x="301625" y="1844675"/>
          <a:ext cx="8374063" cy="4105275"/>
        </p:xfrm>
        <a:graphic>
          <a:graphicData uri="http://schemas.openxmlformats.org/drawingml/2006/table">
            <a:tbl>
              <a:tblPr/>
              <a:tblGrid>
                <a:gridCol w="882650"/>
                <a:gridCol w="6124029"/>
                <a:gridCol w="1368152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№ п/п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Содержание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Сроки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Подбор кадров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, реализующих внеурочную деятельность.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Расширенные заседания предметных кафедр (с приглашением руководителей кружков) «</a:t>
                      </a: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Разработка программ внеурочной деятельности</a:t>
                      </a:r>
                      <a:r>
                        <a:rPr kumimoji="0" lang="ru-RU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/>
          </p:cNvSpPr>
          <p:nvPr>
            <p:ph type="title"/>
          </p:nvPr>
        </p:nvSpPr>
        <p:spPr>
          <a:xfrm>
            <a:off x="755650" y="44450"/>
            <a:ext cx="8229600" cy="1371600"/>
          </a:xfrm>
        </p:spPr>
        <p:txBody>
          <a:bodyPr/>
          <a:lstStyle/>
          <a:p>
            <a:r>
              <a:rPr lang="ru-RU" sz="2900" b="1" smtClean="0">
                <a:solidFill>
                  <a:srgbClr val="FF0000"/>
                </a:solidFill>
              </a:rPr>
              <a:t>Организация внеурочной деятельности</a:t>
            </a:r>
          </a:p>
        </p:txBody>
      </p:sp>
      <p:graphicFrame>
        <p:nvGraphicFramePr>
          <p:cNvPr id="96259" name="Group 3"/>
          <p:cNvGraphicFramePr>
            <a:graphicFrameLocks noGrp="1"/>
          </p:cNvGraphicFramePr>
          <p:nvPr>
            <p:ph idx="1"/>
          </p:nvPr>
        </p:nvGraphicFramePr>
        <p:xfrm>
          <a:off x="395288" y="1104900"/>
          <a:ext cx="8158162" cy="5492750"/>
        </p:xfrm>
        <a:graphic>
          <a:graphicData uri="http://schemas.openxmlformats.org/drawingml/2006/table">
            <a:tbl>
              <a:tblPr/>
              <a:tblGrid>
                <a:gridCol w="814388"/>
                <a:gridCol w="6026372"/>
                <a:gridCol w="1317403"/>
              </a:tblGrid>
              <a:tr h="94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№ п/п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Содержание работы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Сроки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13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Составление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модели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организации внеурочной деятельности, индивидуальных учебных планов, расписания кружков.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13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Ут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верждение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рабочих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программ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внеурочной деятельности.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029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Создание санитарно-бытовых, материально-технических условий для организации внеурочной деятельности.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46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Исследование мнения родителей,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обучающихся и руководителей кружков по вопросам организации внеурочной деятельности: анкетирование, опрос, наблюдение, посещение занятий.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616075"/>
          </a:xfrm>
          <a:solidFill>
            <a:srgbClr val="FFC0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ru-RU" sz="3800" b="1" smtClean="0">
                <a:solidFill>
                  <a:srgbClr val="444255"/>
                </a:solidFill>
              </a:rPr>
              <a:t>Программа внеурочной деятельности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575"/>
            <a:ext cx="8534400" cy="4537075"/>
          </a:xfrm>
          <a:solidFill>
            <a:schemeClr val="accent5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/>
              <a:t>  самостоятельно разрабатывается и утверждается образовательным учреждением.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dirty="0" smtClean="0"/>
              <a:t>    Варианты проведения внеурочной деятельности могут быть самые разнообразные: 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комплексные</a:t>
            </a:r>
            <a:endParaRPr lang="ru-RU" dirty="0" smtClean="0"/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по направлениям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/>
              <a:t>по формам</a:t>
            </a:r>
            <a:r>
              <a:rPr lang="ru-RU" dirty="0" smtClean="0"/>
              <a:t> 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184275"/>
          </a:xfrm>
          <a:solidFill>
            <a:srgbClr val="FFC0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ru-RU" sz="2900" b="1" smtClean="0"/>
              <a:t>ВОСПИТАНИЕ-это не специальные мероприятия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89138"/>
            <a:ext cx="8751888" cy="4392612"/>
          </a:xfrm>
          <a:solidFill>
            <a:schemeClr val="accent5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/>
              <a:t>В</a:t>
            </a:r>
            <a:r>
              <a:rPr lang="ru-RU" dirty="0" smtClean="0"/>
              <a:t>оспитание школе должно идти только через </a:t>
            </a:r>
            <a:r>
              <a:rPr lang="ru-RU" b="1" dirty="0" smtClean="0"/>
              <a:t>совместную деятельность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/>
              <a:t>взрослых и детей,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b="1" dirty="0" smtClean="0"/>
              <a:t>детей друг с другом,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dirty="0" smtClean="0"/>
              <a:t>в которой единственно возможно присвоение (а не просто узнавание) детьми ценностей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Внеучебная (внеурочная) деятельность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-это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 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 начального общего образования.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1"/>
                </a:solidFill>
              </a:rPr>
              <a:t>Уровни воспитательных результатов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6121400" cy="5111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</a:rPr>
              <a:t>Первый уровень</a:t>
            </a:r>
            <a:endParaRPr lang="ru-RU" sz="2400" b="1" u="sng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</a:rPr>
              <a:t>   </a:t>
            </a:r>
            <a:r>
              <a:rPr lang="ru-RU" sz="2400" b="1" smtClean="0">
                <a:latin typeface="Times New Roman" pitchFamily="18" charset="0"/>
              </a:rPr>
              <a:t>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первичного понимания социальной реальности и повседневной жизни. </a:t>
            </a: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None/>
            </a:pPr>
            <a:endParaRPr lang="ru-RU" sz="23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2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276475"/>
            <a:ext cx="26638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1"/>
                </a:solidFill>
              </a:rPr>
              <a:t>Уровни воспитательных результатов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4968875" cy="48244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600" b="1" i="1" smtClean="0">
                <a:latin typeface="Times New Roman" pitchFamily="18" charset="0"/>
              </a:rPr>
              <a:t>   </a:t>
            </a: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</a:rPr>
              <a:t>Второй уровень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600" b="1" smtClean="0">
                <a:latin typeface="Times New Roman" pitchFamily="18" charset="0"/>
              </a:rPr>
              <a:t>получение школьником опыта переживания и  позитивного отношения к базовым ценностям общества, ценностного отношения к социальной реальности в целом. </a:t>
            </a: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endParaRPr lang="ru-RU" sz="2600" b="1" smtClean="0">
              <a:latin typeface="Times New Roman" pitchFamily="18" charset="0"/>
            </a:endParaRPr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4427538" y="1628775"/>
            <a:ext cx="36099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None/>
            </a:pPr>
            <a:endParaRPr lang="ru-RU" sz="230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None/>
            </a:pPr>
            <a:endParaRPr lang="ru-RU" sz="23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708275"/>
            <a:ext cx="35290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1"/>
                </a:solidFill>
              </a:rPr>
              <a:t>Уровни воспитательных результатов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3816350" cy="40322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900" b="1" i="1" smtClean="0">
                <a:latin typeface="Times New Roman" pitchFamily="18" charset="0"/>
              </a:rPr>
              <a:t>  </a:t>
            </a: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</a:rPr>
              <a:t>Третий уровень </a:t>
            </a:r>
            <a:r>
              <a:rPr lang="ru-RU" sz="2900" b="1" smtClean="0">
                <a:latin typeface="Times New Roman" pitchFamily="18" charset="0"/>
              </a:rPr>
              <a:t>получение школьником опыта самостоятельного общественного действия</a:t>
            </a:r>
          </a:p>
          <a:p>
            <a:pPr eaLnBrk="1" hangingPunct="1"/>
            <a:endParaRPr lang="ru-RU" sz="2900" smtClean="0"/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89138"/>
            <a:ext cx="40322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496300" cy="792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3400" b="1" smtClean="0">
                <a:solidFill>
                  <a:srgbClr val="444255"/>
                </a:solidFill>
              </a:rPr>
              <a:t>Уровни воспитательных результатов</a:t>
            </a:r>
          </a:p>
        </p:txBody>
      </p:sp>
      <p:pic>
        <p:nvPicPr>
          <p:cNvPr id="135170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8207375" cy="3887787"/>
          </a:xfrm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555875" y="3357563"/>
            <a:ext cx="31686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None/>
            </a:pPr>
            <a:r>
              <a:rPr lang="ru-RU" sz="2700" b="1">
                <a:solidFill>
                  <a:srgbClr val="000000"/>
                </a:solidFill>
                <a:latin typeface="Century Gothic" pitchFamily="34" charset="0"/>
              </a:rPr>
              <a:t>3</a:t>
            </a:r>
            <a:r>
              <a:rPr lang="ru-RU" sz="2700" b="1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ru-RU" sz="2700" b="1">
                <a:solidFill>
                  <a:srgbClr val="000000"/>
                </a:solidFill>
                <a:latin typeface="Century Gothic" pitchFamily="34" charset="0"/>
              </a:rPr>
              <a:t>уровень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700338" y="4724400"/>
            <a:ext cx="46196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None/>
            </a:pPr>
            <a:r>
              <a:rPr lang="ru-RU" sz="2700" b="1">
                <a:solidFill>
                  <a:srgbClr val="000000"/>
                </a:solidFill>
                <a:latin typeface="Century Gothic" pitchFamily="34" charset="0"/>
              </a:rPr>
              <a:t>1-й уровень</a:t>
            </a:r>
            <a:r>
              <a:rPr lang="ru-RU" sz="2700">
                <a:solidFill>
                  <a:srgbClr val="00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627313" y="4076700"/>
            <a:ext cx="33845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EA0B0"/>
              </a:buClr>
              <a:buSzPct val="85000"/>
              <a:buFont typeface="Wingdings 2" pitchFamily="18" charset="2"/>
              <a:buNone/>
            </a:pPr>
            <a:r>
              <a:rPr lang="ru-RU" sz="2700" b="1">
                <a:solidFill>
                  <a:srgbClr val="000000"/>
                </a:solidFill>
                <a:latin typeface="Century Gothic" pitchFamily="34" charset="0"/>
              </a:rPr>
              <a:t>2-й уровень</a:t>
            </a:r>
          </a:p>
        </p:txBody>
      </p:sp>
      <p:sp>
        <p:nvSpPr>
          <p:cNvPr id="135174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524000"/>
            <a:ext cx="4187825" cy="896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300" b="1" smtClean="0"/>
              <a:t>В начальной школе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300" b="1" smtClean="0"/>
              <a:t>приоритет 1 уровня</a:t>
            </a:r>
          </a:p>
        </p:txBody>
      </p:sp>
      <p:sp>
        <p:nvSpPr>
          <p:cNvPr id="135175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524000"/>
            <a:ext cx="4187825" cy="896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300" smtClean="0"/>
              <a:t> </a:t>
            </a:r>
            <a:r>
              <a:rPr lang="ru-RU" sz="2300" b="1" smtClean="0"/>
              <a:t>Опасно форсировать процесс воспитания!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8229600" cy="698500"/>
          </a:xfrm>
        </p:spPr>
        <p:txBody>
          <a:bodyPr anchor="ctr"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/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700" b="1" smtClean="0">
                <a:solidFill>
                  <a:srgbClr val="0000CC"/>
                </a:solidFill>
                <a:latin typeface="Times New Roman" pitchFamily="18" charset="0"/>
              </a:rPr>
              <a:t>ВНЕУРОЧНАЯ ДЕЯТЕЛЬНОСТЬ</a:t>
            </a:r>
            <a:r>
              <a:rPr lang="ru-RU" sz="1700" b="1" smtClean="0">
                <a:latin typeface="Times New Roman" pitchFamily="18" charset="0"/>
              </a:rPr>
              <a:t/>
            </a:r>
            <a:br>
              <a:rPr lang="ru-RU" sz="1700" b="1" smtClean="0">
                <a:latin typeface="Times New Roman" pitchFamily="18" charset="0"/>
              </a:rPr>
            </a:br>
            <a:endParaRPr lang="ru-RU" sz="1700" b="1" smtClean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196975"/>
          <a:ext cx="8712200" cy="5500688"/>
        </p:xfrm>
        <a:graphic>
          <a:graphicData uri="http://schemas.openxmlformats.org/drawingml/2006/table">
            <a:tbl>
              <a:tblPr/>
              <a:tblGrid>
                <a:gridCol w="4356100"/>
                <a:gridCol w="435610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6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 </a:t>
                      </a: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Общекультурное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Общеинтеллектуальное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Духовно-нравственное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Социальное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Игровая;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Познавательная;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Проблемно-ценностное общение;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Досугово-развлекательная деятельность (досуговое общение);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Художественное творчество;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Социальное творчество (социально преобразующая добровольческая деятельность);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Техническое творчество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Трудовая (производственная)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Спортивно-оздоровительная деятельность;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Туристско-краеведческая деятельность.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54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444255"/>
                </a:solidFill>
              </a:rPr>
              <a:t>Формы организации внеурочной деятельности</a:t>
            </a:r>
            <a:br>
              <a:rPr lang="ru-RU" sz="3200" b="1" smtClean="0">
                <a:solidFill>
                  <a:srgbClr val="444255"/>
                </a:solidFill>
              </a:rPr>
            </a:br>
            <a:r>
              <a:rPr lang="ru-RU" sz="3200" b="1" smtClean="0">
                <a:solidFill>
                  <a:srgbClr val="444255"/>
                </a:solidFill>
              </a:rPr>
              <a:t> в начальной школе</a:t>
            </a:r>
            <a:r>
              <a:rPr lang="ru-RU" sz="2900" smtClean="0"/>
              <a:t> 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349500"/>
            <a:ext cx="8534400" cy="3959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b="1" smtClean="0"/>
              <a:t>Кружок –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smtClean="0"/>
              <a:t>   форма добровольного объединения детей, оптимальная форма организации внеурочной деятельности в начальной школе.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b="1" smtClean="0"/>
              <a:t>Функции: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расширение, углубление, компенсация предметных знаний;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приобщения детей к разнообразным социокультурным видам деятельности; 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расширения коммуникативного опыта;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smtClean="0"/>
              <a:t> организации детского досуга и отдыха.</a:t>
            </a:r>
          </a:p>
        </p:txBody>
      </p:sp>
      <p:pic>
        <p:nvPicPr>
          <p:cNvPr id="146435" name="Picture 4" descr="Картинка 10 из 34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765175"/>
            <a:ext cx="3024187" cy="17510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4716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444255"/>
                </a:solidFill>
              </a:rPr>
              <a:t>Формы организации внеурочной деятельности</a:t>
            </a:r>
            <a:br>
              <a:rPr lang="ru-RU" sz="3200" b="1" smtClean="0">
                <a:solidFill>
                  <a:srgbClr val="444255"/>
                </a:solidFill>
              </a:rPr>
            </a:br>
            <a:r>
              <a:rPr lang="ru-RU" sz="3200" b="1" smtClean="0">
                <a:solidFill>
                  <a:srgbClr val="444255"/>
                </a:solidFill>
              </a:rPr>
              <a:t> в начальной школе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989138"/>
            <a:ext cx="8534400" cy="46085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Клуб</a:t>
            </a:r>
            <a:r>
              <a:rPr lang="ru-RU" smtClean="0"/>
              <a:t> –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форма объединения детей на основе совпадения интересов, стремления к общению.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Принципы клуба</a:t>
            </a:r>
            <a:r>
              <a:rPr lang="ru-RU" smtClean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добровольность членства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самоуправление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единство цели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совместная деятельность в непосредственном контакте друг с другом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Клуб</a:t>
            </a:r>
            <a:r>
              <a:rPr lang="ru-RU" smtClean="0"/>
              <a:t> 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524000"/>
            <a:ext cx="8534400" cy="49291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может иметь </a:t>
            </a:r>
          </a:p>
          <a:p>
            <a:pPr eaLnBrk="1" hangingPunct="1"/>
            <a:r>
              <a:rPr lang="ru-RU" b="1" smtClean="0"/>
              <a:t>устав</a:t>
            </a:r>
          </a:p>
          <a:p>
            <a:pPr eaLnBrk="1" hangingPunct="1"/>
            <a:r>
              <a:rPr lang="ru-RU" smtClean="0"/>
              <a:t> </a:t>
            </a:r>
            <a:r>
              <a:rPr lang="ru-RU" b="1" smtClean="0"/>
              <a:t>программу </a:t>
            </a:r>
          </a:p>
          <a:p>
            <a:pPr eaLnBrk="1" hangingPunct="1"/>
            <a:r>
              <a:rPr lang="ru-RU" b="1" smtClean="0"/>
              <a:t>эмблему </a:t>
            </a:r>
          </a:p>
          <a:p>
            <a:pPr eaLnBrk="1" hangingPunct="1"/>
            <a:r>
              <a:rPr lang="ru-RU" b="1" smtClean="0"/>
              <a:t>девиз</a:t>
            </a:r>
            <a:r>
              <a:rPr lang="ru-RU" smtClean="0"/>
              <a:t> и другие внешние атрибуты. Возглавляется клуб </a:t>
            </a:r>
            <a:r>
              <a:rPr lang="ru-RU" b="1" smtClean="0"/>
              <a:t>Советом</a:t>
            </a:r>
            <a:r>
              <a:rPr lang="ru-RU" smtClean="0"/>
              <a:t>, избираемым общим собранием членов клуба. Вместе с тем, состав клуба не отличается обязательным постоянством.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Результатами деятельности клуба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852738"/>
            <a:ext cx="8534400" cy="25209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наличие у детей </a:t>
            </a:r>
            <a:r>
              <a:rPr lang="ru-RU" b="1" smtClean="0"/>
              <a:t>способов, приемов, техник мышления, деятельности, культуры рефлексии, поведения.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 Секция 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981075"/>
            <a:ext cx="8534400" cy="54006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300" smtClean="0"/>
              <a:t>– форма объединения детей для занятия физической культурой и спортом (шахматная секция, секция дзюдо и т. д.).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3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300" b="1" smtClean="0"/>
              <a:t>отличительные признаки :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/>
              <a:t>специфические образовательные задачи; 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/>
              <a:t>принадлежность содержания деятельности к определенному виду спорта; 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/>
              <a:t>ориентированность на умения и достижение уровня мастерства в овладении определенным видом спорта; 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/>
              <a:t>демонстрационно-исполнительское выражение практических результатов и достижений детей (конкурсы, соревнования, состязания).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039813"/>
          </a:xfrm>
          <a:solidFill>
            <a:srgbClr val="FFC000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ru-RU" sz="3400" b="1" smtClean="0">
                <a:solidFill>
                  <a:srgbClr val="444255"/>
                </a:solidFill>
              </a:rPr>
              <a:t>Программа внеурочной деятельности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565400"/>
            <a:ext cx="8534400" cy="3557588"/>
          </a:xfrm>
          <a:solidFill>
            <a:schemeClr val="accent5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  должна обеспечивать </a:t>
            </a:r>
            <a:r>
              <a:rPr lang="ru-RU" b="1" dirty="0" smtClean="0"/>
              <a:t>достижение планируемых результатов</a:t>
            </a:r>
            <a:r>
              <a:rPr lang="ru-RU" dirty="0" smtClean="0"/>
              <a:t> освоения основной образовательной программы начального общего образования</a:t>
            </a:r>
          </a:p>
        </p:txBody>
      </p:sp>
      <p:pic>
        <p:nvPicPr>
          <p:cNvPr id="249860" name="Picture 4" descr="Картинка 2 из 2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7822">
            <a:off x="6338888" y="4641850"/>
            <a:ext cx="2511425" cy="1665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Результат деятельности секции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420938"/>
            <a:ext cx="8534400" cy="37020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проявление у ребенка техники спортивного мастерства.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b="1" smtClean="0"/>
              <a:t>Секция </a:t>
            </a:r>
            <a:r>
              <a:rPr lang="ru-RU" smtClean="0"/>
              <a:t>– среда формирования физической культуры и здорового образа жизни.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Студия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125538"/>
            <a:ext cx="8534400" cy="49974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— форма добровольного объединения детей </a:t>
            </a:r>
            <a:r>
              <a:rPr lang="ru-RU" b="1" smtClean="0"/>
              <a:t>для занятий творчеством в определенном виде деятельности.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Отличительными особенностями студии являются: </a:t>
            </a:r>
          </a:p>
          <a:p>
            <a:pPr eaLnBrk="1" hangingPunct="1"/>
            <a:r>
              <a:rPr lang="ru-RU" smtClean="0"/>
              <a:t>общие задачи</a:t>
            </a:r>
          </a:p>
          <a:p>
            <a:pPr eaLnBrk="1" hangingPunct="1"/>
            <a:r>
              <a:rPr lang="ru-RU" smtClean="0"/>
              <a:t>единые ценности совместной деятельности</a:t>
            </a:r>
          </a:p>
          <a:p>
            <a:pPr eaLnBrk="1" hangingPunct="1"/>
            <a:r>
              <a:rPr lang="ru-RU" smtClean="0"/>
              <a:t> эмоциональный характер межличностных отношений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Студия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524000"/>
            <a:ext cx="8534400" cy="49291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b="1" smtClean="0"/>
              <a:t>цели деятельности студий -</a:t>
            </a: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развитие художественных и творческих способностей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выявление ранней творческой одаренности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поддержка  и развитие творческой одаренности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(театр-студия, киностудия, музыкально-хореографическая студия 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4716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r" eaLnBrk="1" hangingPunct="1"/>
            <a:r>
              <a:rPr lang="ru-RU" sz="3600" b="1" smtClean="0"/>
              <a:t>Театр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2492375"/>
            <a:ext cx="8534400" cy="3960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300" smtClean="0"/>
              <a:t>– форма добровольного объединения детей, где разделение труда, ролей, видов деятельности определяется индивидуальными способностями и единым стремлением добиться успеха в исполнении сложного совместного художественного действия на сцене.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300" smtClean="0"/>
              <a:t>   Театр – объединение, которое может организовывать свою деятельность в </a:t>
            </a:r>
            <a:r>
              <a:rPr lang="ru-RU" sz="2300" b="1" smtClean="0"/>
              <a:t>комплексе самых разнообразных форм, видов занятости, методов</a:t>
            </a:r>
            <a:r>
              <a:rPr lang="ru-RU" sz="2300" smtClean="0"/>
              <a:t> развития творческого потенциала личности и его актуализации (фольклорный театр, театр моды и пр.).</a:t>
            </a:r>
          </a:p>
        </p:txBody>
      </p:sp>
      <p:pic>
        <p:nvPicPr>
          <p:cNvPr id="158723" name="Picture 4" descr="Картинка 15 из 11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095625" cy="1963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Мастерская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125538"/>
            <a:ext cx="8534400" cy="54721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– форма добровольного объединения детей для занятий определенной деятельностью. Учитель выступает в роли мастера (творца, автора), создавшего свою «школу – производство» учеников, последователей.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</a:t>
            </a:r>
            <a:r>
              <a:rPr lang="ru-RU" sz="2000" b="1" smtClean="0"/>
              <a:t>отличительные черты: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принадлежность содержания деятельности к определенному виду прикладного творчества, ремесла, искусства;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приоритет целей обучения и предметно-практических задач;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ориентированность на прикладные умения и достижение уровня мастерства в освоении определенного вида деятельности, в освоении специальных технологий;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демонстрационно-исполнительское выражение практических результатов и достижений детей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(выставки, конкурсы, фестивали).</a:t>
            </a:r>
          </a:p>
        </p:txBody>
      </p:sp>
      <p:pic>
        <p:nvPicPr>
          <p:cNvPr id="159747" name="Picture 4" descr="Картинка 102 из 11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27083">
            <a:off x="7092950" y="4292600"/>
            <a:ext cx="1708150" cy="2276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hlinkClick r:id="rId2" action="ppaction://hlinkpres?slideindex=1&amp;slidetitle="/>
              </a:rPr>
              <a:t>Проект</a:t>
            </a:r>
            <a:endParaRPr lang="ru-RU" b="1" smtClean="0"/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125538"/>
            <a:ext cx="8534400" cy="49974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Наиболее перспективная форма организации внеурочной деятельности.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   Его универсальность позволяет реализовывать </a:t>
            </a:r>
            <a:r>
              <a:rPr lang="ru-RU" sz="2000" smtClean="0">
                <a:hlinkClick r:id="rId3" action="ppaction://hlinkpres?slideindex=1&amp;slidetitle="/>
              </a:rPr>
              <a:t>все направления внеурочной деятельности.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Вся внеурочная деятельность образовательного учреждения может проходить под </a:t>
            </a:r>
            <a:r>
              <a:rPr lang="ru-RU" sz="2000" b="1" smtClean="0"/>
              <a:t>единой воспитательной темой</a:t>
            </a:r>
            <a:r>
              <a:rPr lang="ru-RU" sz="2000" smtClean="0"/>
              <a:t>. Эти вопросы должны найти место своего обсуждения на каждом внеурочном занятии, не зависимо от выбранного направления деятельности и формы организации.  Причем это обсуждение должно происходить по определенному алгоритму: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- исходная проблема (установление отсутствия знаний и умений);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- информация по решению проблемы (кто, что, как, почему);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- </a:t>
            </a:r>
            <a:r>
              <a:rPr lang="ru-RU" sz="2000" smtClean="0">
                <a:hlinkClick r:id="rId4" action="ppaction://hlinkpres?slideindex=1&amp;slidetitle="/>
              </a:rPr>
              <a:t>применение новой информации</a:t>
            </a:r>
            <a:r>
              <a:rPr lang="ru-RU" sz="2000" smtClean="0"/>
              <a:t>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- оценка результатов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</a:t>
            </a:r>
            <a:r>
              <a:rPr lang="ru-RU" smtClean="0"/>
              <a:t>обеспечить благоприятную адаптацию ребенка в школе;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оптимизировать учебную нагрузку обучающихся;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улучшить условия для развития ребенка;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учесть возрастные и индивидуальные особенности обучающихся.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Направления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sz="3600" smtClean="0"/>
              <a:t>спортивно-</a:t>
            </a:r>
            <a:r>
              <a:rPr lang="en-US" sz="3600" smtClean="0"/>
              <a:t> </a:t>
            </a:r>
            <a:r>
              <a:rPr lang="ru-RU" sz="3600" smtClean="0"/>
              <a:t>оздоровительное</a:t>
            </a:r>
          </a:p>
          <a:p>
            <a:pPr eaLnBrk="1" hangingPunct="1"/>
            <a:r>
              <a:rPr lang="ru-RU" sz="3600" smtClean="0"/>
              <a:t>духовно-</a:t>
            </a:r>
            <a:r>
              <a:rPr lang="en-US" sz="3600" smtClean="0"/>
              <a:t> </a:t>
            </a:r>
            <a:r>
              <a:rPr lang="ru-RU" sz="3600" smtClean="0"/>
              <a:t>нравственное</a:t>
            </a:r>
          </a:p>
          <a:p>
            <a:pPr eaLnBrk="1" hangingPunct="1"/>
            <a:r>
              <a:rPr lang="ru-RU" sz="3600" smtClean="0"/>
              <a:t>социальное</a:t>
            </a:r>
          </a:p>
          <a:p>
            <a:pPr eaLnBrk="1" hangingPunct="1"/>
            <a:r>
              <a:rPr lang="ru-RU" sz="3600" smtClean="0"/>
              <a:t>общеинтеллектуальное</a:t>
            </a:r>
          </a:p>
          <a:p>
            <a:pPr eaLnBrk="1" hangingPunct="1"/>
            <a:r>
              <a:rPr lang="ru-RU" sz="3600" smtClean="0"/>
              <a:t>общекультурное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304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Формы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84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экскурсии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кружки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секции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конференции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диспуты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школьные научные общества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олимпиады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соревнования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поисковые и научные исследования 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социальные проекты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общественно полезные практики и др.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</a:t>
            </a: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228600"/>
            <a:ext cx="8534400" cy="1544638"/>
          </a:xfrm>
          <a:solidFill>
            <a:srgbClr val="FFFF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ru-RU" sz="3800" b="1" smtClean="0">
                <a:solidFill>
                  <a:srgbClr val="FF0000"/>
                </a:solidFill>
              </a:rPr>
              <a:t>Внеурочная деятельность -</a:t>
            </a:r>
            <a:r>
              <a:rPr lang="ru-RU" sz="3200" b="1" smtClean="0">
                <a:solidFill>
                  <a:srgbClr val="FF0000"/>
                </a:solidFill>
              </a:rPr>
              <a:t>неотъемлемая часть образовательного процесса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349500"/>
            <a:ext cx="8534400" cy="3671888"/>
          </a:xfrm>
          <a:solidFill>
            <a:schemeClr val="accent5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Общеобразовательное учреждение </a:t>
            </a:r>
            <a:r>
              <a:rPr lang="ru-RU" b="1" dirty="0" smtClean="0"/>
              <a:t>самостоятельно выбирает</a:t>
            </a:r>
            <a:r>
              <a:rPr lang="ru-RU" dirty="0" smtClean="0"/>
              <a:t> формы, средства и методы организации внеурочной деятельности в соответствии со своим уставом и с Законом Российской Федерации «Об образовании».</a:t>
            </a:r>
          </a:p>
        </p:txBody>
      </p:sp>
      <p:pic>
        <p:nvPicPr>
          <p:cNvPr id="248836" name="Picture 4" descr="Картинка 12 из 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8213" y="4508500"/>
            <a:ext cx="16049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4690" name="Picture 7" descr="Изображение 091"/>
          <p:cNvPicPr>
            <a:picLocks noChangeAspect="1" noChangeArrowheads="1"/>
          </p:cNvPicPr>
          <p:nvPr/>
        </p:nvPicPr>
        <p:blipFill>
          <a:blip r:embed="rId2"/>
          <a:srcRect l="8769" t="15811" r="8308" b="13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1">
                    <a:lumMod val="90000"/>
                  </a:schemeClr>
                </a:solidFill>
              </a:rPr>
              <a:t>Типы организационных моделей внеурочной деятельности</a:t>
            </a:r>
            <a:r>
              <a:rPr lang="ru-RU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90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05800" cy="4343400"/>
          </a:xfrm>
        </p:spPr>
        <p:txBody>
          <a:bodyPr/>
          <a:lstStyle/>
          <a:p>
            <a:pPr eaLnBrk="1" hangingPunct="1"/>
            <a:r>
              <a:rPr lang="ru-RU" b="1" smtClean="0"/>
              <a:t>модель дополнительного образования </a:t>
            </a:r>
          </a:p>
          <a:p>
            <a:pPr eaLnBrk="1" hangingPunct="1"/>
            <a:r>
              <a:rPr lang="ru-RU" b="1" smtClean="0"/>
              <a:t>модель «школы полного дня»</a:t>
            </a:r>
            <a:r>
              <a:rPr lang="ru-RU" smtClean="0"/>
              <a:t>; </a:t>
            </a:r>
          </a:p>
          <a:p>
            <a:pPr eaLnBrk="1" hangingPunct="1"/>
            <a:r>
              <a:rPr lang="ru-RU" b="1" smtClean="0"/>
              <a:t>оптимизационная модель </a:t>
            </a:r>
          </a:p>
          <a:p>
            <a:pPr eaLnBrk="1" hangingPunct="1"/>
            <a:r>
              <a:rPr lang="ru-RU" b="1" smtClean="0"/>
              <a:t>инновационно- образовательная модель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Официальн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999</Words>
  <Application>Microsoft Office PowerPoint</Application>
  <PresentationFormat>Экран (4:3)</PresentationFormat>
  <Paragraphs>203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89</vt:i4>
      </vt:variant>
      <vt:variant>
        <vt:lpstr>Заголовки слайдов</vt:lpstr>
      </vt:variant>
      <vt:variant>
        <vt:i4>35</vt:i4>
      </vt:variant>
    </vt:vector>
  </HeadingPairs>
  <TitlesOfParts>
    <vt:vector size="131" baseType="lpstr">
      <vt:lpstr>Arial</vt:lpstr>
      <vt:lpstr>Wingdings</vt:lpstr>
      <vt:lpstr>Calibri</vt:lpstr>
      <vt:lpstr>Century Gothic</vt:lpstr>
      <vt:lpstr>Wingdings 2</vt:lpstr>
      <vt:lpstr>Arial Black</vt:lpstr>
      <vt:lpstr>Times New Roman</vt:lpstr>
      <vt:lpstr>Пиксел</vt:lpstr>
      <vt:lpstr>1_Пиксел</vt:lpstr>
      <vt:lpstr>Официальная</vt:lpstr>
      <vt:lpstr>1_Официальная</vt:lpstr>
      <vt:lpstr>2_Официальная</vt:lpstr>
      <vt:lpstr>3_Официальная</vt:lpstr>
      <vt:lpstr>4_Официальная</vt:lpstr>
      <vt:lpstr>5_Официальная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1_Пиксел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1_Официальная</vt:lpstr>
      <vt:lpstr>2_Официальная</vt:lpstr>
      <vt:lpstr>2_Официальная</vt:lpstr>
      <vt:lpstr>2_Официальная</vt:lpstr>
      <vt:lpstr>2_Официальная</vt:lpstr>
      <vt:lpstr>2_Официальная</vt:lpstr>
      <vt:lpstr>2_Официальная</vt:lpstr>
      <vt:lpstr>2_Официальная</vt:lpstr>
      <vt:lpstr>2_Официальная</vt:lpstr>
      <vt:lpstr>2_Официальная</vt:lpstr>
      <vt:lpstr>3_Официальная</vt:lpstr>
      <vt:lpstr>3_Официальная</vt:lpstr>
      <vt:lpstr>3_Официальная</vt:lpstr>
      <vt:lpstr>3_Официальная</vt:lpstr>
      <vt:lpstr>3_Официальная</vt:lpstr>
      <vt:lpstr>3_Официальная</vt:lpstr>
      <vt:lpstr>3_Официальная</vt:lpstr>
      <vt:lpstr>3_Официальная</vt:lpstr>
      <vt:lpstr>3_Официальная</vt:lpstr>
      <vt:lpstr>3_Официальная</vt:lpstr>
      <vt:lpstr>4_Официальная</vt:lpstr>
      <vt:lpstr>4_Официальная</vt:lpstr>
      <vt:lpstr>4_Официальная</vt:lpstr>
      <vt:lpstr>4_Официальная</vt:lpstr>
      <vt:lpstr>4_Официальная</vt:lpstr>
      <vt:lpstr>4_Официальная</vt:lpstr>
      <vt:lpstr>4_Официальная</vt:lpstr>
      <vt:lpstr>4_Официальная</vt:lpstr>
      <vt:lpstr>4_Официальная</vt:lpstr>
      <vt:lpstr>4_Официальная</vt:lpstr>
      <vt:lpstr>5_Официальная</vt:lpstr>
      <vt:lpstr>5_Официальная</vt:lpstr>
      <vt:lpstr>5_Официальная</vt:lpstr>
      <vt:lpstr>5_Официальная</vt:lpstr>
      <vt:lpstr>5_Официальная</vt:lpstr>
      <vt:lpstr>5_Официальная</vt:lpstr>
      <vt:lpstr>5_Официальная</vt:lpstr>
      <vt:lpstr>5_Официальная</vt:lpstr>
      <vt:lpstr>5_Официальная</vt:lpstr>
      <vt:lpstr>5_Официальная</vt:lpstr>
      <vt:lpstr>                          Реализация внеурочной деятельности в начальной школе </vt:lpstr>
      <vt:lpstr>Внеучебная (внеурочная) деятельность</vt:lpstr>
      <vt:lpstr>Программа внеурочной деятельности</vt:lpstr>
      <vt:lpstr>Задачи:</vt:lpstr>
      <vt:lpstr>Направления</vt:lpstr>
      <vt:lpstr>Формы </vt:lpstr>
      <vt:lpstr>Внеурочная деятельность -неотъемлемая часть образовательного процесса</vt:lpstr>
      <vt:lpstr>Слайд 8</vt:lpstr>
      <vt:lpstr>Типы организационных моделей внеурочной деятельности  </vt:lpstr>
      <vt:lpstr>Модель дополнительного образования</vt:lpstr>
      <vt:lpstr>Модель  «школы полного дня»</vt:lpstr>
      <vt:lpstr>Оптимизационная модель</vt:lpstr>
      <vt:lpstr>Инновационно- образовательная модель</vt:lpstr>
      <vt:lpstr>Внеурочная деятельность -неотъемлемая часть образовательного процесса</vt:lpstr>
      <vt:lpstr>Организация внеурочной деятельности</vt:lpstr>
      <vt:lpstr>Организация внеурочной деятельности</vt:lpstr>
      <vt:lpstr>Организация внеурочной деятельности</vt:lpstr>
      <vt:lpstr>Программа внеурочной деятельности</vt:lpstr>
      <vt:lpstr>ВОСПИТАНИЕ-это не специальные мероприятия</vt:lpstr>
      <vt:lpstr>Уровни воспитательных результатов</vt:lpstr>
      <vt:lpstr>Уровни воспитательных результатов</vt:lpstr>
      <vt:lpstr>Уровни воспитательных результатов</vt:lpstr>
      <vt:lpstr>Уровни воспитательных результатов</vt:lpstr>
      <vt:lpstr> ВНЕУРОЧНАЯ ДЕЯТЕЛЬНОСТЬ </vt:lpstr>
      <vt:lpstr>Формы организации внеурочной деятельности  в начальной школе </vt:lpstr>
      <vt:lpstr>Формы организации внеурочной деятельности  в начальной школе</vt:lpstr>
      <vt:lpstr>Клуб </vt:lpstr>
      <vt:lpstr>Результатами деятельности клуба</vt:lpstr>
      <vt:lpstr> Секция </vt:lpstr>
      <vt:lpstr>Результат деятельности секции</vt:lpstr>
      <vt:lpstr>Студия</vt:lpstr>
      <vt:lpstr>Студия</vt:lpstr>
      <vt:lpstr>Театр</vt:lpstr>
      <vt:lpstr>Мастерская</vt:lpstr>
      <vt:lpstr>Проект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</cp:lastModifiedBy>
  <cp:revision>10</cp:revision>
  <dcterms:created xsi:type="dcterms:W3CDTF">2012-04-01T11:16:27Z</dcterms:created>
  <dcterms:modified xsi:type="dcterms:W3CDTF">2013-10-10T08:12:10Z</dcterms:modified>
</cp:coreProperties>
</file>