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68053-9043-4108-B8D6-22ECC94EB9C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7DBC5-DFFE-4ED8-A3D6-4BBD21A7A3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20FF16-9501-444A-9EA2-5957655D24A5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ECA00D-A168-439A-A31A-BF1415A7D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Нарушения чтения  у учащихся 1-х 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Выступление на родительском собрании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По статистике до 40% учащихся начальных классов имеют проблемы, связанные с чтением и письмом.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Эти проблемы мешают ученикам овладевать программным материалом по русскому языку и чтению;</a:t>
            </a:r>
          </a:p>
          <a:p>
            <a:r>
              <a:rPr lang="ru-RU" dirty="0" smtClean="0"/>
              <a:t>Таких учеников часто относят в разряд лентяев и лодырей, что в свою очередь, приводит к агрессивности, отказу от выполнения учебных заданий, а в дальнейшем ведет к срывам</a:t>
            </a:r>
            <a:r>
              <a:rPr lang="ru-RU" dirty="0"/>
              <a:t>,</a:t>
            </a:r>
            <a:r>
              <a:rPr lang="ru-RU" dirty="0" smtClean="0"/>
              <a:t> неврозам, нарушениям в поведении, </a:t>
            </a:r>
            <a:r>
              <a:rPr lang="ru-RU" dirty="0"/>
              <a:t>з</a:t>
            </a:r>
            <a:r>
              <a:rPr lang="ru-RU" dirty="0" smtClean="0"/>
              <a:t>ащитной агрессивности.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Дислексия</a:t>
            </a:r>
            <a:r>
              <a:rPr lang="ru-RU" dirty="0" smtClean="0"/>
              <a:t>- нарушение процесса чтения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обучении чтению ребенок знакомится со зрительным образом букв. Запоминание всех букв и умение отличать одну от другой и является обязательным условием овладения процессом чтения.</a:t>
            </a:r>
          </a:p>
          <a:p>
            <a:r>
              <a:rPr lang="ru-RU" dirty="0" smtClean="0"/>
              <a:t>Несмотря на разнообразие шрифтов все буквы русского алфавита состоят из ограниченного набора элементов: прямая (наклонная, горизонтальная, вертикальная) овал, полуовал.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В такой ситуации смыслоразличительное значение имеет каждый элемент буквы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6000" dirty="0" smtClean="0"/>
              <a:t>Г - Р </a:t>
            </a:r>
            <a:r>
              <a:rPr lang="ru-RU" sz="2000" dirty="0" smtClean="0"/>
              <a:t>имеют одинаковый элемент – вертикальную прямую а различаются вторым элементом, расположенном в правом поле : у г – это вертикальная прямая, у </a:t>
            </a:r>
            <a:r>
              <a:rPr lang="ru-RU" sz="2000" dirty="0" err="1" smtClean="0"/>
              <a:t>р</a:t>
            </a:r>
            <a:r>
              <a:rPr lang="ru-RU" sz="2000" dirty="0" smtClean="0"/>
              <a:t> – полуовал.</a:t>
            </a:r>
          </a:p>
          <a:p>
            <a:r>
              <a:rPr lang="ru-RU" sz="5400" dirty="0" smtClean="0"/>
              <a:t>П – Н</a:t>
            </a:r>
            <a:r>
              <a:rPr lang="ru-RU" sz="2000" dirty="0" smtClean="0"/>
              <a:t>  все три элемента одинаковые: две вертикальные и одна горизонтальная. Отличие лишь в пространственном расположении горизонтального элемента.</a:t>
            </a:r>
          </a:p>
          <a:p>
            <a:r>
              <a:rPr lang="ru-RU" sz="2000" dirty="0" smtClean="0"/>
              <a:t>Следуя этой логике, несложно выделить  те буквы, которые имеют  графические сходства: </a:t>
            </a:r>
            <a:r>
              <a:rPr lang="ru-RU" sz="5400" dirty="0" smtClean="0"/>
              <a:t>О-С-Е, Г-Т, П-Н-И;</a:t>
            </a:r>
            <a:endParaRPr lang="ru-RU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Трудна для усвоения </a:t>
            </a:r>
            <a:r>
              <a:rPr lang="ru-RU" b="1" i="1" dirty="0" smtClean="0"/>
              <a:t>фонетическая система </a:t>
            </a:r>
            <a:r>
              <a:rPr lang="ru-RU" dirty="0" smtClean="0"/>
              <a:t>русского языка: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 гласных (а о у э </a:t>
            </a:r>
            <a:r>
              <a:rPr lang="ru-RU" dirty="0" err="1" smtClean="0"/>
              <a:t>ы</a:t>
            </a:r>
            <a:r>
              <a:rPr lang="ru-RU" dirty="0" smtClean="0"/>
              <a:t> и)</a:t>
            </a:r>
          </a:p>
          <a:p>
            <a:r>
              <a:rPr lang="ru-RU" dirty="0" smtClean="0"/>
              <a:t>36 согласных (твердые - б в г </a:t>
            </a:r>
            <a:r>
              <a:rPr lang="ru-RU" dirty="0" err="1" smtClean="0"/>
              <a:t>д</a:t>
            </a:r>
            <a:r>
              <a:rPr lang="ru-RU" dirty="0" smtClean="0"/>
              <a:t> ж </a:t>
            </a:r>
            <a:r>
              <a:rPr lang="ru-RU" dirty="0" err="1" smtClean="0"/>
              <a:t>з</a:t>
            </a:r>
            <a:r>
              <a:rPr lang="ru-RU" dirty="0" smtClean="0"/>
              <a:t> к л м 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с т </a:t>
            </a:r>
            <a:r>
              <a:rPr lang="ru-RU" dirty="0" err="1" smtClean="0"/>
              <a:t>ф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; мягкие – б</a:t>
            </a:r>
            <a:r>
              <a:rPr lang="en-US" dirty="0" smtClean="0"/>
              <a:t>’</a:t>
            </a:r>
            <a:r>
              <a:rPr lang="ru-RU" dirty="0" smtClean="0"/>
              <a:t> в</a:t>
            </a:r>
            <a:r>
              <a:rPr lang="en-US" dirty="0" smtClean="0"/>
              <a:t>’</a:t>
            </a:r>
            <a:r>
              <a:rPr lang="ru-RU" dirty="0" smtClean="0"/>
              <a:t> г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en-US" dirty="0" smtClean="0"/>
              <a:t>’</a:t>
            </a:r>
            <a:r>
              <a:rPr lang="ru-RU" dirty="0" smtClean="0"/>
              <a:t> к</a:t>
            </a:r>
            <a:r>
              <a:rPr lang="en-US" dirty="0" smtClean="0"/>
              <a:t>’</a:t>
            </a:r>
            <a:r>
              <a:rPr lang="ru-RU" dirty="0" smtClean="0"/>
              <a:t> л</a:t>
            </a:r>
            <a:r>
              <a:rPr lang="en-US" dirty="0" smtClean="0"/>
              <a:t>’</a:t>
            </a:r>
            <a:r>
              <a:rPr lang="ru-RU" dirty="0" smtClean="0"/>
              <a:t> м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н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en-US" dirty="0" smtClean="0"/>
              <a:t>’</a:t>
            </a:r>
            <a:r>
              <a:rPr lang="ru-RU" dirty="0" smtClean="0"/>
              <a:t> с</a:t>
            </a:r>
            <a:r>
              <a:rPr lang="en-US" dirty="0" smtClean="0"/>
              <a:t>’</a:t>
            </a:r>
            <a:r>
              <a:rPr lang="ru-RU" dirty="0" smtClean="0"/>
              <a:t> т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ф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en-US" dirty="0" smtClean="0"/>
              <a:t>’</a:t>
            </a:r>
            <a:r>
              <a:rPr lang="ru-RU" dirty="0" smtClean="0"/>
              <a:t> ч </a:t>
            </a:r>
            <a:r>
              <a:rPr lang="ru-RU" dirty="0" err="1" smtClean="0"/>
              <a:t>щ</a:t>
            </a:r>
            <a:endParaRPr lang="ru-RU" dirty="0" smtClean="0"/>
          </a:p>
          <a:p>
            <a:r>
              <a:rPr lang="ru-RU" dirty="0" smtClean="0"/>
              <a:t>Для обозначения 42 фонем используется 33 буквы. Такое несоответствие связано с отсутствием букв для обозначения мягких фонем.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Твердость-мягкость звуков передается при помощи дополнительных букв : Ь и Я, Ё,Ю, 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186766" cy="3840171"/>
          </a:xfrm>
        </p:spPr>
        <p:txBody>
          <a:bodyPr/>
          <a:lstStyle/>
          <a:p>
            <a:r>
              <a:rPr lang="ru-RU" dirty="0" smtClean="0"/>
              <a:t>Ведущий принцип русской графики – слоговой;</a:t>
            </a:r>
          </a:p>
          <a:p>
            <a:r>
              <a:rPr lang="ru-RU" dirty="0" smtClean="0"/>
              <a:t>Отдельно взятая буква не может быть прочитана т.к. ее прочтение зависит от последующей буквы.</a:t>
            </a:r>
          </a:p>
          <a:p>
            <a:r>
              <a:rPr lang="ru-RU" dirty="0" smtClean="0"/>
              <a:t>ЛУК - ЛЮК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овладения чтением: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ru-RU" dirty="0" smtClean="0"/>
              <a:t>1) Овладение звукобуквенными отношениями – связь между звуком речи и его графическим </a:t>
            </a:r>
            <a:r>
              <a:rPr lang="ru-RU" dirty="0" err="1" smtClean="0"/>
              <a:t>изображанием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Слогослияние</a:t>
            </a:r>
            <a:r>
              <a:rPr lang="ru-RU" dirty="0" smtClean="0"/>
              <a:t> – суть второго этапа овладения чтением.</a:t>
            </a:r>
          </a:p>
          <a:p>
            <a:r>
              <a:rPr lang="ru-RU" dirty="0" smtClean="0"/>
              <a:t>3) Выделенные  слоги синтезируются в целое слово; многосложные  и незнакомые слова читаются по слогам.</a:t>
            </a:r>
          </a:p>
          <a:p>
            <a:r>
              <a:rPr lang="ru-RU" dirty="0" smtClean="0"/>
              <a:t>4) Синтетическое чтение – </a:t>
            </a:r>
            <a:r>
              <a:rPr lang="ru-RU" dirty="0" err="1" smtClean="0"/>
              <a:t>чтение</a:t>
            </a:r>
            <a:r>
              <a:rPr lang="ru-RU" dirty="0" smtClean="0"/>
              <a:t> словами и группами слов, беглое чтение предложений.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Понимание смысла письменного сообщения – основная задача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Смысловая сторона чтения формируется параллельно с технической.</a:t>
            </a:r>
          </a:p>
          <a:p>
            <a:r>
              <a:rPr lang="ru-RU" dirty="0" smtClean="0"/>
              <a:t>Лексическая сторона чтения влияет на  степень овладения чтением.</a:t>
            </a:r>
          </a:p>
          <a:p>
            <a:r>
              <a:rPr lang="ru-RU" dirty="0" smtClean="0"/>
              <a:t>Важен для понимания чтения объем оперативной памяти.</a:t>
            </a:r>
          </a:p>
          <a:p>
            <a:r>
              <a:rPr lang="ru-RU" dirty="0" smtClean="0"/>
              <a:t>Выразительность чтения – показатель уровня овладения технической и смысловой сторонами чтения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131</TotalTime>
  <Words>463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Нарушения чтения  у учащихся 1-х классов</vt:lpstr>
      <vt:lpstr>По статистике до 40% учащихся начальных классов имеют проблемы, связанные с чтением и письмом.</vt:lpstr>
      <vt:lpstr>Дислексия- нарушение процесса чтения </vt:lpstr>
      <vt:lpstr>В такой ситуации смыслоразличительное значение имеет каждый элемент буквы </vt:lpstr>
      <vt:lpstr>Трудна для усвоения фонетическая система русского языка:</vt:lpstr>
      <vt:lpstr>Твердость-мягкость звуков передается при помощи дополнительных букв : Ь и Я, Ё,Ю, Е</vt:lpstr>
      <vt:lpstr>Этапы овладения чтением: </vt:lpstr>
      <vt:lpstr>Понимание смысла письменного сообщения – основная задача чтения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Нарушения чтения и письма у учащихся 1-х классов</dc:title>
  <dc:creator>Admin</dc:creator>
  <cp:lastModifiedBy>Серёга</cp:lastModifiedBy>
  <cp:revision>16</cp:revision>
  <dcterms:created xsi:type="dcterms:W3CDTF">2009-12-17T20:10:20Z</dcterms:created>
  <dcterms:modified xsi:type="dcterms:W3CDTF">2013-10-14T17:37:25Z</dcterms:modified>
</cp:coreProperties>
</file>