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0" r:id="rId6"/>
    <p:sldId id="262" r:id="rId7"/>
    <p:sldId id="266" r:id="rId8"/>
    <p:sldId id="264" r:id="rId9"/>
    <p:sldId id="270" r:id="rId10"/>
    <p:sldId id="279" r:id="rId11"/>
    <p:sldId id="259" r:id="rId12"/>
    <p:sldId id="274" r:id="rId13"/>
    <p:sldId id="277" r:id="rId14"/>
    <p:sldId id="258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63321-EA9B-442F-98F3-D60CC4DD9E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90832-E7DB-43BD-A262-E33273659B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25DEF-9C16-4446-8A56-614333BC0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65C87-DFF6-45FA-A0CE-32F2D8FA01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E2DAD-C3F8-4E63-8DB6-B19719313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73569-5D82-47A5-AD14-859E2EB41D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11420-3B8F-4404-A6A7-937C3DBAB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9023-A77C-46FD-B73C-F2E3D5EE00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FC8B6-F8DE-4D84-AAD8-E914787FD5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C1DB8-F0B3-4BC9-AF71-F33BEC137A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BBDDC-7B62-4C8D-BFFA-8C30205C7E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42BE76-D2FB-4DDA-94C9-8BC445801EC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32.jpeg"/><Relationship Id="rId4" Type="http://schemas.openxmlformats.org/officeDocument/2006/relationships/hyperlink" Target="http://www.e96.ru/images/catalog/full/7401/99e753a75832e573979136895bf9bb47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acroevolution.narod.ru/kovalev_neand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canday.ru/uploads/posts/2008-10/1224593138_37e92a49_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lub.foto.ru/gallery/images/photo/2006/06/04/62993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marshruty.ru/PhotoFiles/1/4/8/0/1480ee97d5c749dd8f9d073daaaebd87/large/18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fi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95600" y="36576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fi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657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00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i="1" dirty="0">
                <a:solidFill>
                  <a:srgbClr val="FF0000"/>
                </a:solidFill>
                <a:latin typeface="Georgia" pitchFamily="18" charset="0"/>
              </a:rPr>
              <a:t>Осторожно,</a:t>
            </a:r>
          </a:p>
          <a:p>
            <a:pPr algn="ctr">
              <a:spcBef>
                <a:spcPct val="50000"/>
              </a:spcBef>
            </a:pPr>
            <a:r>
              <a:rPr lang="ru-RU" sz="8000" b="1" i="1" dirty="0">
                <a:solidFill>
                  <a:srgbClr val="FF0000"/>
                </a:solidFill>
                <a:latin typeface="Georgia" pitchFamily="18" charset="0"/>
              </a:rPr>
              <a:t>огонь !</a:t>
            </a:r>
          </a:p>
        </p:txBody>
      </p:sp>
      <p:pic>
        <p:nvPicPr>
          <p:cNvPr id="4104" name="Picture 8" descr="fi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90600" y="1066800"/>
            <a:ext cx="720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/>
              <a:t>Спичка невеличка, огонь великан</a:t>
            </a:r>
            <a:r>
              <a:rPr lang="ru-RU" sz="3200"/>
              <a:t>.</a:t>
            </a:r>
            <a:r>
              <a:rPr lang="ru-RU"/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0" y="2209800"/>
            <a:ext cx="638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28600" algn="ctr"/>
            <a:r>
              <a:rPr lang="ru-RU" sz="3200" b="1"/>
              <a:t>Коробка спичек хоть мала, </a:t>
            </a:r>
          </a:p>
          <a:p>
            <a:pPr indent="228600" algn="ctr"/>
            <a:r>
              <a:rPr lang="ru-RU" sz="3200" b="1"/>
              <a:t>но может сделать много зла.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55625" y="3505200"/>
            <a:ext cx="858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/>
              <a:t>Маленькая спичка сжигает большой лес.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971800" y="2286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Пословицы</a:t>
            </a:r>
          </a:p>
        </p:txBody>
      </p:sp>
      <p:pic>
        <p:nvPicPr>
          <p:cNvPr id="27659" name="Picture 11" descr="fi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62400"/>
            <a:ext cx="1781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038600"/>
            <a:ext cx="192881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4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8610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На борьбу с пожарами направляются очень смелые и отважные  люди – пожарные. Бросаясь в огонь, дым для спасения людей , они часто забывают о собственной жизни.</a:t>
            </a:r>
          </a:p>
        </p:txBody>
      </p:sp>
      <p:pic>
        <p:nvPicPr>
          <p:cNvPr id="7175" name="Picture 7" descr="Пожар  в квартире. ул Анох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114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Пожар  в битумохранилище. ноябрь 2000г. Верейская ул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0"/>
            <a:ext cx="40386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Georgia" pitchFamily="18" charset="0"/>
              </a:rPr>
              <a:t>Почти два века, как в нашей стране появились пожарные. Взгляни, каким было житьё- бытьё первых пожарных.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flipV="1">
            <a:off x="10668000" y="22098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22536" name="Picture 8" descr="IMG_0002"/>
          <p:cNvPicPr>
            <a:picLocks noChangeAspect="1" noChangeArrowheads="1"/>
          </p:cNvPicPr>
          <p:nvPr/>
        </p:nvPicPr>
        <p:blipFill>
          <a:blip r:embed="rId2" cstate="print"/>
          <a:srcRect l="10185" t="5135" r="9789" b="55847"/>
          <a:stretch>
            <a:fillRect/>
          </a:stretch>
        </p:blipFill>
        <p:spPr bwMode="auto">
          <a:xfrm>
            <a:off x="2286000" y="3048000"/>
            <a:ext cx="45339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hiss0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114800" cy="2968625"/>
          </a:xfrm>
          <a:prstGeom prst="rect">
            <a:avLst/>
          </a:prstGeom>
          <a:noFill/>
        </p:spPr>
      </p:pic>
      <p:pic>
        <p:nvPicPr>
          <p:cNvPr id="22538" name="Picture 10" descr="IMG_0002"/>
          <p:cNvPicPr>
            <a:picLocks noChangeAspect="1" noChangeArrowheads="1"/>
          </p:cNvPicPr>
          <p:nvPr/>
        </p:nvPicPr>
        <p:blipFill>
          <a:blip r:embed="rId2" cstate="print"/>
          <a:srcRect l="10185" t="54420" r="14154" b="12721"/>
          <a:stretch>
            <a:fillRect/>
          </a:stretch>
        </p:blipFill>
        <p:spPr bwMode="auto">
          <a:xfrm>
            <a:off x="4495800" y="2133600"/>
            <a:ext cx="46482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G_0001"/>
          <p:cNvPicPr>
            <a:picLocks noChangeAspect="1" noChangeArrowheads="1"/>
          </p:cNvPicPr>
          <p:nvPr/>
        </p:nvPicPr>
        <p:blipFill>
          <a:blip r:embed="rId2" cstate="print"/>
          <a:srcRect l="11639" t="23616" r="15610" b="42499"/>
          <a:stretch>
            <a:fillRect/>
          </a:stretch>
        </p:blipFill>
        <p:spPr bwMode="auto">
          <a:xfrm>
            <a:off x="304800" y="3124200"/>
            <a:ext cx="50292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IMG_0003"/>
          <p:cNvPicPr>
            <a:picLocks noChangeAspect="1" noChangeArrowheads="1"/>
          </p:cNvPicPr>
          <p:nvPr/>
        </p:nvPicPr>
        <p:blipFill>
          <a:blip r:embed="rId3" cstate="print"/>
          <a:srcRect l="14551" t="9241" r="15608" b="57901"/>
          <a:stretch>
            <a:fillRect/>
          </a:stretch>
        </p:blipFill>
        <p:spPr bwMode="auto">
          <a:xfrm>
            <a:off x="5638800" y="129540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IMG_0003"/>
          <p:cNvPicPr>
            <a:picLocks noChangeAspect="1" noChangeArrowheads="1"/>
          </p:cNvPicPr>
          <p:nvPr/>
        </p:nvPicPr>
        <p:blipFill>
          <a:blip r:embed="rId3" cstate="print"/>
          <a:srcRect l="13095" t="54420" r="17064" b="13748"/>
          <a:stretch>
            <a:fillRect/>
          </a:stretch>
        </p:blipFill>
        <p:spPr bwMode="auto">
          <a:xfrm>
            <a:off x="5638800" y="3810000"/>
            <a:ext cx="3352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91200" y="5715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324600" y="60198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Georgia" pitchFamily="18" charset="0"/>
              </a:rPr>
              <a:t>МОТОПОМПА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57200" y="1219200"/>
            <a:ext cx="4495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Дмитриев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Владимир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Михайлович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57200" y="2286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Шельбовская   добровольная  пожарная  дружина</a:t>
            </a:r>
            <a:r>
              <a:rPr lang="ru-RU" sz="2400" b="1" i="1">
                <a:latin typeface="Georgia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6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86200" y="4038600"/>
            <a:ext cx="6096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И вот машины красные       Спешат в места опасные Прохожие  сторонятся –  Пожарные торопятся.</a:t>
            </a:r>
          </a:p>
        </p:txBody>
      </p:sp>
      <p:pic>
        <p:nvPicPr>
          <p:cNvPr id="6151" name="Picture 7" descr="fireb060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4038600" cy="3028950"/>
          </a:xfrm>
          <a:prstGeom prst="rect">
            <a:avLst/>
          </a:prstGeom>
          <a:noFill/>
        </p:spPr>
      </p:pic>
      <p:pic>
        <p:nvPicPr>
          <p:cNvPr id="6153" name="i-main-pic" descr="Картинка 319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i-main-pic" descr="Картинка 65 из 5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68725"/>
            <a:ext cx="3733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6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6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6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200" b="1"/>
              <a:t>Запомните правила, которые помогут вам избежать несчастья:</a:t>
            </a:r>
          </a:p>
          <a:p>
            <a:pPr>
              <a:spcBef>
                <a:spcPct val="50000"/>
              </a:spcBef>
            </a:pPr>
            <a:endParaRPr lang="ru-RU" sz="2200" b="1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457200"/>
            <a:ext cx="579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>
                <a:latin typeface="Georgia" pitchFamily="18" charset="0"/>
              </a:rPr>
              <a:t>1. Не играй, дружок со спичкой.</a:t>
            </a:r>
          </a:p>
          <a:p>
            <a:r>
              <a:rPr lang="ru-RU" sz="2400" b="1" i="1">
                <a:latin typeface="Georgia" pitchFamily="18" charset="0"/>
              </a:rPr>
              <a:t>    Помни ты, она мала.</a:t>
            </a:r>
          </a:p>
          <a:p>
            <a:r>
              <a:rPr lang="ru-RU" sz="2400" b="1" i="1">
                <a:latin typeface="Georgia" pitchFamily="18" charset="0"/>
              </a:rPr>
              <a:t>    Но от спички невелички</a:t>
            </a:r>
          </a:p>
          <a:p>
            <a:r>
              <a:rPr lang="ru-RU" sz="2400" b="1" i="1">
                <a:latin typeface="Georgia" pitchFamily="18" charset="0"/>
              </a:rPr>
              <a:t>    Может дом сгореть дотла.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86200" y="2743200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2. Включен утюг, хозяев нет,</a:t>
            </a:r>
          </a:p>
          <a:p>
            <a:r>
              <a:rPr lang="ru-RU" sz="2400" b="1" i="1">
                <a:latin typeface="Georgia" pitchFamily="18" charset="0"/>
              </a:rPr>
              <a:t>На простыне дымится след.</a:t>
            </a:r>
          </a:p>
          <a:p>
            <a:r>
              <a:rPr lang="ru-RU" sz="2400" b="1" i="1">
                <a:latin typeface="Georgia" pitchFamily="18" charset="0"/>
              </a:rPr>
              <a:t>Ребята! Меры принимайте,</a:t>
            </a:r>
          </a:p>
          <a:p>
            <a:r>
              <a:rPr lang="ru-RU" sz="2400" b="1" i="1">
                <a:latin typeface="Georgia" pitchFamily="18" charset="0"/>
              </a:rPr>
              <a:t>Утюг горячий выключайте.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81000" y="4800600"/>
            <a:ext cx="4191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3.   Ни в коем случае не зажигай без взрослых фейерверки, свечи или бенгальские огни.</a:t>
            </a:r>
          </a:p>
          <a:p>
            <a:endParaRPr lang="ru-RU" sz="2400" b="1" i="1"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21517" name="i-main-pic" descr="Картинка 269 из 5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"/>
            <a:ext cx="2895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i-main-pic" descr="Картинка 269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67200"/>
            <a:ext cx="32099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i-main-pic" descr="Картинка 8 из 12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133600"/>
            <a:ext cx="3095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fire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048000"/>
            <a:ext cx="83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90"/>
                            </p:stCondLst>
                            <p:childTnLst>
                              <p:par>
                                <p:cTn id="1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4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40"/>
                            </p:stCondLst>
                            <p:childTnLst>
                              <p:par>
                                <p:cTn id="2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9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9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90"/>
                            </p:stCondLst>
                            <p:childTnLst>
                              <p:par>
                                <p:cTn id="3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1"/>
      <p:bldP spid="21510" grpId="1"/>
      <p:bldP spid="21512" grpId="1"/>
      <p:bldP spid="215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Ответьте   на вопросы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800" y="765175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>
                <a:latin typeface="Georgia" pitchFamily="18" charset="0"/>
              </a:rPr>
              <a:t>1. Назовите номер телефона для сообщения о пожаре?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600" y="1627188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>
                <a:latin typeface="Georgia" pitchFamily="18" charset="0"/>
              </a:rPr>
              <a:t>2. Как называют людей, которые тушат пожары?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28600" y="2627313"/>
            <a:ext cx="6934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i="1">
                <a:latin typeface="Georgia" pitchFamily="18" charset="0"/>
              </a:rPr>
              <a:t>3. Назовите средство пожаротушения, которым можно воспользоваться?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04800" y="3668713"/>
            <a:ext cx="670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i="1">
                <a:latin typeface="Georgia" pitchFamily="18" charset="0"/>
              </a:rPr>
              <a:t>4. Отчего чаще всего страдают люди при пожаре?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467600" y="838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“01”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010400" y="1752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пожарные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629400" y="2743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огнетушитель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781800" y="35814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от огня и дыма</a:t>
            </a:r>
          </a:p>
        </p:txBody>
      </p:sp>
      <p:pic>
        <p:nvPicPr>
          <p:cNvPr id="23568" name="i-main-pic" descr="Картинка 131 из 5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648200"/>
            <a:ext cx="2438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i-main-pic" descr="Картинка 4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49775"/>
            <a:ext cx="2743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8" descr="пожар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6482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62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62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62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62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62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62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2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2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2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62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62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62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2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2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2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62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62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62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2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2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2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1"/>
      <p:bldP spid="23557" grpId="0"/>
      <p:bldP spid="23558" grpId="0"/>
      <p:bldP spid="23559" grpId="0"/>
      <p:bldP spid="23560" grpId="0"/>
      <p:bldP spid="23564" grpId="0"/>
      <p:bldP spid="23565" grpId="0"/>
      <p:bldP spid="23566" grpId="0"/>
      <p:bldP spid="235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71600" y="384175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БУДЬ ОСТОРОЖЕН С ОГНЕМ !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86200" y="5892800"/>
            <a:ext cx="1431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КОНЕЦ</a:t>
            </a:r>
          </a:p>
        </p:txBody>
      </p:sp>
      <p:pic>
        <p:nvPicPr>
          <p:cNvPr id="24583" name="i-main-pic" descr="Картинка 158 из 5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3035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5715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Нам без доброго огня Обойтись нельзя и дня.     Всем огонь хороший нужен,   И за то ему почет.               Что ребятам греет ужин, Режет сталь и хлеб печет.</a:t>
            </a:r>
          </a:p>
        </p:txBody>
      </p:sp>
      <p:pic>
        <p:nvPicPr>
          <p:cNvPr id="5128" name="Picture 8" descr="i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91000"/>
            <a:ext cx="1412875" cy="2447925"/>
          </a:xfrm>
          <a:prstGeom prst="rect">
            <a:avLst/>
          </a:prstGeom>
          <a:noFill/>
        </p:spPr>
      </p:pic>
      <p:pic>
        <p:nvPicPr>
          <p:cNvPr id="5129" name="i-main-pic" descr="Картинка 56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4038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i-main-pic" descr="Картинка 8 из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"/>
            <a:ext cx="2686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8839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Georgia" pitchFamily="18" charset="0"/>
              </a:rPr>
              <a:t>   </a:t>
            </a:r>
            <a:r>
              <a:rPr lang="ru-RU" sz="2800" b="1" i="1" dirty="0">
                <a:latin typeface="Georgia" pitchFamily="18" charset="0"/>
              </a:rPr>
              <a:t>Огонь издавна был другом человека. Наши древние предки знали немало секретов и хитростей добывания огня. Они считали его живым существом, «приручали»его, поселяя его в своих пещерах. </a:t>
            </a:r>
          </a:p>
          <a:p>
            <a:pPr algn="ctr">
              <a:spcBef>
                <a:spcPct val="50000"/>
              </a:spcBef>
            </a:pP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11272" name="Picture 8" descr="kovalev_neand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667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426720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Georgia" pitchFamily="18" charset="0"/>
              </a:rPr>
              <a:t>    </a:t>
            </a:r>
            <a:r>
              <a:rPr lang="ru-RU" sz="2800" b="1" i="1">
                <a:latin typeface="Georgia" pitchFamily="18" charset="0"/>
              </a:rPr>
              <a:t>Он помогал людям бороться за существование. Он  помогал людям готовить пищу. Огонь спасал от холода,  помогал в борьбе со страшными хищниками, отпугивая их от пещер и стоянок древнего человека.</a:t>
            </a:r>
          </a:p>
          <a:p>
            <a:pPr algn="ctr">
              <a:spcBef>
                <a:spcPct val="50000"/>
              </a:spcBef>
            </a:pPr>
            <a:endParaRPr lang="ru-RU" sz="2800" b="1" i="1">
              <a:latin typeface="Georgia" pitchFamily="18" charset="0"/>
            </a:endParaRPr>
          </a:p>
        </p:txBody>
      </p:sp>
      <p:pic>
        <p:nvPicPr>
          <p:cNvPr id="13318" name="i-main-pic" descr="Картинка 15 из 54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5105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6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6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6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" y="4648200"/>
            <a:ext cx="853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Полезные свойства огня научились использовать сталевары, электросварщики и люди разных профессий.</a:t>
            </a:r>
          </a:p>
        </p:txBody>
      </p:sp>
      <p:pic>
        <p:nvPicPr>
          <p:cNvPr id="8200" name="i-main-pic" descr="Картинка 2 из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2286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i-main-pic" descr="Картинка 3 из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286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24400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 i="1">
              <a:latin typeface="Georgia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733800" y="609600"/>
            <a:ext cx="5410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Но когда мы небрежны  с огнем,                                                  Он становится нашим врагом.</a:t>
            </a:r>
          </a:p>
        </p:txBody>
      </p:sp>
      <p:pic>
        <p:nvPicPr>
          <p:cNvPr id="10248" name="Picture 8" descr="fires020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95600"/>
            <a:ext cx="3810000" cy="2857500"/>
          </a:xfrm>
          <a:prstGeom prst="rect">
            <a:avLst/>
          </a:prstGeom>
          <a:noFill/>
        </p:spPr>
      </p:pic>
      <p:pic>
        <p:nvPicPr>
          <p:cNvPr id="10249" name="Picture 9" descr="пожар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37338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пожар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385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4038600"/>
            <a:ext cx="8534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Georgia" pitchFamily="18" charset="0"/>
              </a:rPr>
              <a:t>       </a:t>
            </a:r>
            <a:r>
              <a:rPr lang="ru-RU" sz="2800" b="1" i="1">
                <a:latin typeface="Georgia" pitchFamily="18" charset="0"/>
              </a:rPr>
              <a:t>При неосторожном обращении огонь нередко из верного друга превращается в беспощадного врага, который в считанные минуты  уничтожает то, что создавалось долгими годами упорного  труда.</a:t>
            </a:r>
          </a:p>
        </p:txBody>
      </p:sp>
      <p:pic>
        <p:nvPicPr>
          <p:cNvPr id="14343" name="i-main-pic" descr="Картинка 4 из 5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41148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-main-pic" descr="Картинка 131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28700"/>
            <a:ext cx="38862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153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Он  сметает все на своем пути, и остановить  его бывает трудно.</a:t>
            </a:r>
          </a:p>
          <a:p>
            <a:pPr>
              <a:spcBef>
                <a:spcPct val="50000"/>
              </a:spcBef>
            </a:pPr>
            <a:endParaRPr lang="ru-RU" sz="2800" b="1">
              <a:latin typeface="Georgia" pitchFamily="18" charset="0"/>
            </a:endParaRPr>
          </a:p>
        </p:txBody>
      </p:sp>
      <p:pic>
        <p:nvPicPr>
          <p:cNvPr id="12298" name="i-main-pic" descr="Картинка 136 из 5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0386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i-main-pic" descr="Картинка 286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276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lesteh_v_og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800"/>
            <a:ext cx="3895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i-main-pic" descr="Картинка 25 из 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029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6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6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6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Georgia" pitchFamily="18" charset="0"/>
              </a:rPr>
              <a:t>По какой бы причине не возник пожар, вы должны позвонить в пожарную службу по телефону  «01» и немедленно сообщить о пожаре взрослым. А   по мере сил и </a:t>
            </a:r>
          </a:p>
          <a:p>
            <a:pPr algn="ctr"/>
            <a:r>
              <a:rPr lang="ru-RU" sz="2800" b="1" i="1">
                <a:latin typeface="Georgia" pitchFamily="18" charset="0"/>
              </a:rPr>
              <a:t>принять участие в тушении пожара.</a:t>
            </a:r>
          </a:p>
          <a:p>
            <a:pPr algn="ctr">
              <a:spcBef>
                <a:spcPct val="50000"/>
              </a:spcBef>
            </a:pPr>
            <a:endParaRPr lang="ru-RU" sz="2800" b="1" i="1">
              <a:latin typeface="Georgia" pitchFamily="18" charset="0"/>
            </a:endParaRP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-457200" y="3048000"/>
            <a:ext cx="4800600" cy="263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0 1</a:t>
            </a:r>
          </a:p>
        </p:txBody>
      </p:sp>
      <p:pic>
        <p:nvPicPr>
          <p:cNvPr id="18441" name="i-main-pic" descr="Картинка 14 из 5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95600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1"/>
      <p:bldP spid="1844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437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маша</cp:lastModifiedBy>
  <cp:revision>32</cp:revision>
  <cp:lastPrinted>1601-01-01T00:00:00Z</cp:lastPrinted>
  <dcterms:created xsi:type="dcterms:W3CDTF">1601-01-01T00:00:00Z</dcterms:created>
  <dcterms:modified xsi:type="dcterms:W3CDTF">2015-02-26T12:40:54Z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