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8" r:id="rId4"/>
    <p:sldId id="276" r:id="rId5"/>
    <p:sldId id="277" r:id="rId6"/>
    <p:sldId id="259" r:id="rId7"/>
    <p:sldId id="274" r:id="rId8"/>
    <p:sldId id="269" r:id="rId9"/>
    <p:sldId id="271" r:id="rId10"/>
    <p:sldId id="278" r:id="rId11"/>
    <p:sldId id="261" r:id="rId12"/>
    <p:sldId id="275" r:id="rId13"/>
    <p:sldId id="272" r:id="rId14"/>
    <p:sldId id="262" r:id="rId15"/>
    <p:sldId id="279" r:id="rId16"/>
    <p:sldId id="280" r:id="rId17"/>
    <p:sldId id="281" r:id="rId18"/>
    <p:sldId id="285" r:id="rId19"/>
    <p:sldId id="282" r:id="rId20"/>
    <p:sldId id="257" r:id="rId21"/>
    <p:sldId id="286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84CB0-D4D3-4F28-BCB8-09CD1B1DAE69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3F529-8E40-47F6-9135-7002C3526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800080"/>
              </a:buClr>
            </a:pPr>
            <a:fld id="{44E9B365-E61D-4022-9973-BA026D058E19}" type="slidenum">
              <a:rPr lang="ru-RU" sz="1200" b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800080"/>
                </a:buClr>
              </a:pPr>
              <a:t>20</a:t>
            </a:fld>
            <a:endParaRPr lang="ru-RU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30AA-E0C7-4EAB-81AA-83C209E2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89B9-E0AE-4D3A-B359-CCC32AC5B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1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225D-840C-453E-9EF9-AC3BF29DF4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27C5-6813-465E-BAFB-65A59A86BC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9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E387-F205-4BA0-85D5-DB25F8C132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ED9F-CCC2-4169-8D1F-FCA9944D5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6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3" y="1371600"/>
            <a:ext cx="8229601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03983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013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82"/>
            <a:ext cx="762000" cy="365125"/>
          </a:xfrm>
        </p:spPr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59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548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1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3" y="1535119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362207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362207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078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364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51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8" y="1524007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8" y="273057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433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BDDD-52C0-447B-A8B2-7D335209CD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7B8C-7FC1-4199-950B-E7FD96E673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87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803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400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719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60000"/>
                  <a:buFont typeface="Wingdings" pitchFamily="2" charset="2"/>
                  <a:buNone/>
                  <a:defRPr/>
                </a:pPr>
                <a:endParaRPr lang="ru-RU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60000"/>
                  <a:buFont typeface="Wingdings" pitchFamily="2" charset="2"/>
                  <a:buNone/>
                  <a:defRPr/>
                </a:pPr>
                <a:endParaRPr lang="ru-RU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60000"/>
                  <a:buFont typeface="Wingdings" pitchFamily="2" charset="2"/>
                  <a:buNone/>
                  <a:defRPr/>
                </a:pPr>
                <a:endParaRPr lang="ru-RU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60000"/>
                  <a:buFont typeface="Wingdings" pitchFamily="2" charset="2"/>
                  <a:buNone/>
                  <a:defRPr/>
                </a:pPr>
                <a:endParaRPr lang="ru-RU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  <a:buFont typeface="Wingdings" pitchFamily="2" charset="2"/>
                <a:buNone/>
                <a:defRPr/>
              </a:pPr>
              <a:endPara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  <a:buFont typeface="Wingdings" pitchFamily="2" charset="2"/>
                <a:buNone/>
                <a:defRPr/>
              </a:pPr>
              <a:endPara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  <a:buFont typeface="Wingdings" pitchFamily="2" charset="2"/>
                <a:buNone/>
                <a:defRPr/>
              </a:pPr>
              <a:endPara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7934E85-3E3F-4DFA-B161-49A24F1A3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9645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F8DD6BD-CF4A-4E27-9825-35EE3D1AC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2164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8790BBD-6A14-4CE9-97BB-B06197F13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6041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F560A4E-2526-4B19-80E1-7A3F44DA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4076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C49FCB6-019D-4EF1-AF4D-C7B672E9D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7074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D6B586F-4C7D-4B70-921F-46C42DA6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9959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41AB852-6580-4C2C-87F9-6A3CD6E72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501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1F3A-E96B-4C05-BB98-A2ED5B00D0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6450-CB98-42F5-B68E-791A1E4A9A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7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D6DEC8F-61DC-4568-B8D6-0B63D56A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3939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3A77A74-BC72-4DF2-9945-906B8EC07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0483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DCB8A90-BDF1-4C55-92A9-88D38FAD6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8011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E7AA3CC-04E0-4629-8894-F207AE40F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9362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4FEE965-5D6E-45F1-A913-539E74EF3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8213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8070656-F635-4218-903C-B88B15F95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64884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CD56F4F-A25F-474A-948B-19DCAD109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693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3D08-BC7B-43EC-B380-55363B31CA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6184-39E1-4316-80B5-370CB4BC5C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E73E-9A62-42B8-8F39-A38710B9F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45F3-260F-4BF6-966B-481B475110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2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6BFB-72D9-469F-8E24-5067E4619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EAEA-C2D5-4257-B896-5565627BD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5E2C-D806-40DC-A6A9-6CC86713ED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3159-71E8-45B3-A1AD-C0D6653D9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439A-0FE9-4143-A710-EA3CE89E9A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2E84-3CFE-4BE2-BE81-7B64F9C57F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7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AB66-301F-4ED4-8E8E-7175752286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9353-EDCC-4A41-BA0C-9E3CBEFE5E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6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87A7D-2401-4861-94CC-3CB46FAEC5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8CADD-6130-4550-B4BC-699D341351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6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B050"/>
            </a:gs>
            <a:gs pos="100000">
              <a:srgbClr val="92D050">
                <a:alpha val="77000"/>
              </a:srgb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1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1" y="6416682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C4A283-6ECD-46CC-B78E-F973ACEE43A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15.12.2014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82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82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0884E8-A71C-40D5-BDE4-ADAEDBD380F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20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effectLst/>
                <a:latin typeface="Tahom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effectLst/>
                <a:latin typeface="Tahom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effectLst/>
                <a:latin typeface="Tahom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F99D80B-B2E5-4E73-A3EF-976A131574E6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38125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WordArt 4" descr="10%"/>
          <p:cNvSpPr>
            <a:spLocks noChangeArrowheads="1" noChangeShapeType="1" noTextEdit="1"/>
          </p:cNvSpPr>
          <p:nvPr/>
        </p:nvSpPr>
        <p:spPr bwMode="auto">
          <a:xfrm>
            <a:off x="1763688" y="1052736"/>
            <a:ext cx="5112568" cy="29523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Знакомство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с буквой ь</a:t>
            </a:r>
            <a:endParaRPr lang="ru-RU" sz="3600" kern="10" dirty="0">
              <a:ln w="9525">
                <a:noFill/>
                <a:round/>
                <a:headEnd/>
                <a:tailEnd/>
              </a:ln>
              <a:pattFill prst="pct10">
                <a:fgClr>
                  <a:srgbClr val="FF0000"/>
                </a:fgClr>
                <a:bgClr>
                  <a:srgbClr val="C00000"/>
                </a:bgClr>
              </a:pattFill>
              <a:effectLst>
                <a:outerShdw dist="35921" dir="2700000" algn="ctr" rotWithShape="0">
                  <a:srgbClr val="C0504D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365104"/>
            <a:ext cx="6352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Подготовила учитель первой квалификационной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категории МБОУ ООШ № 18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Козина Елена Павловна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       город Ковров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 descr="Название зверей по алфавиту на конце ь знак из 5 бук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42502"/>
            <a:ext cx="2083142" cy="29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908720"/>
            <a:ext cx="572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Конструирование буквы 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5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33" y="68082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281336" y="1052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6304" y="106481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,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6481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0500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66827" y="1377998"/>
            <a:ext cx="26632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6078" y="106481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39941" y="1425174"/>
            <a:ext cx="266674" cy="261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43608" y="836712"/>
            <a:ext cx="6048672" cy="11425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281336" y="908720"/>
            <a:ext cx="5954960" cy="12241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70217" y="113437"/>
            <a:ext cx="4220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800" dirty="0">
                <a:solidFill>
                  <a:prstClr val="black"/>
                </a:solidFill>
              </a:rPr>
              <a:t>,</a:t>
            </a:r>
          </a:p>
          <a:p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03104" y="6551"/>
            <a:ext cx="233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4271" y="113437"/>
            <a:ext cx="56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,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53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лова с ъ и ь зна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5519" cy="60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97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67744" y="1556792"/>
            <a:ext cx="55311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«Чтение» двухуровневых схем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С.45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Вывод :</a:t>
            </a:r>
            <a:r>
              <a:rPr lang="ru-RU" sz="2800" b="1" dirty="0" smtClean="0">
                <a:solidFill>
                  <a:srgbClr val="FF0000"/>
                </a:solidFill>
              </a:rPr>
              <a:t>буква Ь –показатель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мягкости согласных звуков.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Звукобуквенный анализ слов: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мел        мель    угол   уголь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7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5696" y="1700808"/>
            <a:ext cx="5832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Физкультминутка: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Ласточка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Ливень ,ливень льёт везде.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Рады птенчики в гнезде: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Мама дома посидит,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Никуда не улетит!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7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29" y="13309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1700808"/>
            <a:ext cx="6485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Закрепление пройденного.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1.Чтение слогов и  слов по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учебнику.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2.Чтение предложений.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С.45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81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29" y="13309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87624" y="836712"/>
            <a:ext cx="670191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Задание на развитие речи.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Найди слова , которые отличаются одним звуком.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Мягкий </a:t>
            </a:r>
            <a:r>
              <a:rPr lang="ru-RU" sz="2000" b="1" dirty="0" smtClean="0">
                <a:solidFill>
                  <a:srgbClr val="002060"/>
                </a:solidFill>
              </a:rPr>
              <a:t>знак , мягкий знак-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Без него нельзя никак.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Без него не написать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Тридцать ,двадцать ,десять ,пять.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Вместо шесть получим шест 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Вместо есть напишем ест.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Уголками – угольки ,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    Банка в баньку превратится.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Вот что может получиться,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    Если будем забывать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     Мягкий знак в словах писать.</a:t>
            </a:r>
          </a:p>
          <a:p>
            <a:pPr lvl="0"/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endParaRPr lang="ru-RU" sz="2400" b="1" dirty="0">
              <a:solidFill>
                <a:srgbClr val="002060"/>
              </a:solidFill>
            </a:endParaRPr>
          </a:p>
          <a:p>
            <a:pPr lvl="0"/>
            <a:endParaRPr lang="ru-RU" sz="24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16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29" y="13309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31" y="980728"/>
            <a:ext cx="543609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59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3330" flipV="1">
            <a:off x="6443663" y="4508500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" action="ppaction://noaction"/>
          </p:cNvPr>
          <p:cNvSpPr/>
          <p:nvPr/>
        </p:nvSpPr>
        <p:spPr>
          <a:xfrm>
            <a:off x="7885113" y="6237288"/>
            <a:ext cx="68897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043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2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22618 C -0.22587 -0.19658 -0.23507 -0.16675 -0.24496 -0.13668 C -0.25486 -0.10662 -0.26632 -0.07517 -0.27621 -0.0451 C -0.28611 -0.01504 -0.2993 0.02197 -0.30451 0.04417 C -0.30972 0.06637 -0.30833 0.07747 -0.30764 0.08811 C -0.30694 0.09875 -0.30312 0.10175 -0.30017 0.108 C -0.29722 0.11424 -0.29635 0.12141 -0.28958 0.12581 C -0.28281 0.1302 -0.27049 0.13506 -0.25989 0.13367 C -0.2493 0.13228 -0.23489 0.12881 -0.22552 0.11794 C -0.21614 0.10707 -0.20937 0.08718 -0.20312 0.06822 C -0.19687 0.04926 -0.19062 0.0222 -0.18819 0.00462 C -0.18576 -0.01295 -0.18489 -0.02637 -0.18819 -0.03724 C -0.19149 -0.04811 -0.19965 -0.05713 -0.20764 -0.06106 C -0.21562 -0.06499 -0.22708 -0.06268 -0.23594 -0.06106 C -0.24479 -0.05944 -0.25417 -0.05713 -0.26128 -0.05111 C -0.2684 -0.0451 -0.27378 -0.03516 -0.27917 -0.02521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29" y="13309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79712" y="1484784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53" y="745172"/>
            <a:ext cx="6072675" cy="455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666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7704" y="1124744"/>
            <a:ext cx="5328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r>
              <a:rPr lang="ru-RU" sz="2400" b="1" i="1" dirty="0" smtClean="0">
                <a:solidFill>
                  <a:srgbClr val="002060"/>
                </a:solidFill>
              </a:rPr>
              <a:t>продолжить формирование умений работать с предложениями;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формировать навык чтения слов с «Ь»-показателем мягкости согласных звуков; добиться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осознания детьми того , что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мягкий знак не обозначает звука ; развивать фонематический слух,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память,внимание,мышление</a:t>
            </a:r>
            <a:r>
              <a:rPr lang="ru-RU" sz="2400" b="1" i="1" dirty="0" smtClean="0">
                <a:solidFill>
                  <a:srgbClr val="002060"/>
                </a:solidFill>
              </a:rPr>
              <a:t>; воспитывать интерес к чтению.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5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619250" y="2060575"/>
            <a:ext cx="604837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smtClean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Спасибо!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55650" y="6154738"/>
            <a:ext cx="9366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800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534" name="WordArt 22"/>
          <p:cNvSpPr>
            <a:spLocks noChangeArrowheads="1" noChangeShapeType="1" noTextEdit="1"/>
          </p:cNvSpPr>
          <p:nvPr/>
        </p:nvSpPr>
        <p:spPr bwMode="auto">
          <a:xfrm>
            <a:off x="1476375" y="2276475"/>
            <a:ext cx="6551613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kern="10" smtClean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sp>
        <p:nvSpPr>
          <p:cNvPr id="64546" name="Oval 34"/>
          <p:cNvSpPr>
            <a:spLocks noChangeArrowheads="1"/>
          </p:cNvSpPr>
          <p:nvPr/>
        </p:nvSpPr>
        <p:spPr bwMode="auto">
          <a:xfrm>
            <a:off x="0" y="908050"/>
            <a:ext cx="1403350" cy="13684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ru-RU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47" name="Picture 35" descr="37r3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22685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743204"/>
      </p:ext>
    </p:extLst>
  </p:cSld>
  <p:clrMapOvr>
    <a:masterClrMapping/>
  </p:clrMapOvr>
  <p:transition spd="slow">
    <p:pull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6" grpId="1" animBg="1"/>
      <p:bldP spid="64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3608" y="119675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1.Организационный момент 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988841"/>
            <a:ext cx="4734272" cy="13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i="1" u="sng" dirty="0">
                <a:solidFill>
                  <a:srgbClr val="7030A0"/>
                </a:solidFill>
                <a:latin typeface="Cambria"/>
                <a:ea typeface="Calibri"/>
                <a:cs typeface="Arial"/>
              </a:rPr>
              <a:t>Прозвенел  звонок,</a:t>
            </a:r>
            <a:endParaRPr lang="ru-RU" sz="3600" i="1" u="sng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i="1" u="sng" dirty="0">
                <a:solidFill>
                  <a:srgbClr val="7030A0"/>
                </a:solidFill>
                <a:latin typeface="Cambria"/>
                <a:ea typeface="Calibri"/>
                <a:cs typeface="Arial"/>
              </a:rPr>
              <a:t>   Начинается урок!  </a:t>
            </a:r>
            <a:endParaRPr lang="ru-RU" sz="3600" i="1" u="sng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38" name="Picture 2" descr="Открытый урок ритмики &quot;Веселые музыканты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19" y="3645024"/>
            <a:ext cx="1237338" cy="16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31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38125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7704" y="980728"/>
            <a:ext cx="52565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Прочитайте  слова</a:t>
            </a:r>
            <a:r>
              <a:rPr kumimoji="0" lang="ru-RU" sz="3600" b="1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u="sng" kern="0" baseline="0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МЕЛ                    МЫЛ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kern="0" baseline="0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НИЛ</a:t>
            </a:r>
            <a:r>
              <a:rPr lang="ru-RU" sz="3600" b="1" i="1" kern="0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                     НЫЛ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-Сравните слова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kern="0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-Какие буквы обозначают мягкость согласного звука?</a:t>
            </a:r>
            <a:endParaRPr kumimoji="0" lang="ru-RU" sz="2800" b="1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1138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63688" y="1124744"/>
            <a:ext cx="62050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Тема урока :</a:t>
            </a:r>
          </a:p>
          <a:p>
            <a:r>
              <a:rPr lang="ru-RU" sz="4800" b="1" dirty="0" smtClean="0"/>
              <a:t>Буква </a:t>
            </a:r>
            <a:r>
              <a:rPr lang="ru-RU" sz="4800" b="1" dirty="0" smtClean="0">
                <a:solidFill>
                  <a:srgbClr val="00B050"/>
                </a:solidFill>
              </a:rPr>
              <a:t>Ь</a:t>
            </a:r>
            <a:r>
              <a:rPr lang="ru-RU" sz="4800" b="1" dirty="0" smtClean="0"/>
              <a:t> - показатель </a:t>
            </a:r>
          </a:p>
          <a:p>
            <a:r>
              <a:rPr lang="ru-RU" sz="4800" b="1" dirty="0" smtClean="0"/>
              <a:t> мягкости согласных</a:t>
            </a:r>
          </a:p>
          <a:p>
            <a:r>
              <a:rPr lang="ru-RU" sz="4800" b="1" dirty="0" smtClean="0"/>
              <a:t>звуков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4665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899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«Про мягкий знак»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Жили –были в азбуке </a:t>
            </a:r>
            <a:r>
              <a:rPr lang="ru-RU" dirty="0" err="1" smtClean="0">
                <a:solidFill>
                  <a:schemeClr val="bg1"/>
                </a:solidFill>
              </a:rPr>
              <a:t>буквы,разные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гласные,согласные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Ходили друг к другу в гости.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Буквы жили -  не тужили ,потому что все дружили. 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жила среди них одна буква , похожая на половинку буквы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Ы ,с которой никто не </a:t>
            </a:r>
            <a:r>
              <a:rPr lang="ru-RU" dirty="0" err="1" smtClean="0">
                <a:solidFill>
                  <a:schemeClr val="bg1"/>
                </a:solidFill>
              </a:rPr>
              <a:t>дружил.Буквам</a:t>
            </a:r>
            <a:r>
              <a:rPr lang="ru-RU" dirty="0" smtClean="0">
                <a:solidFill>
                  <a:schemeClr val="bg1"/>
                </a:solidFill>
              </a:rPr>
              <a:t> не нравилось , что она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обозначает звука.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Что ты за буква?- возмущались они.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Вот это буква Ь.(показываю  её классу и говорю , что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она называется  «мягкий знак» 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Она не обозначала никакого звука , не умела говорить 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молчала , и никто с ней не дружил  , не разговаривал.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Жилось мягкому знаку плохо , очень </a:t>
            </a:r>
            <a:r>
              <a:rPr lang="ru-RU" dirty="0" err="1" smtClean="0">
                <a:solidFill>
                  <a:schemeClr val="bg1"/>
                </a:solidFill>
              </a:rPr>
              <a:t>плохо.Как</a:t>
            </a:r>
            <a:r>
              <a:rPr lang="ru-RU" dirty="0" smtClean="0">
                <a:solidFill>
                  <a:schemeClr val="bg1"/>
                </a:solidFill>
              </a:rPr>
              <a:t> –то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 взялись буквы составлять </a:t>
            </a:r>
            <a:r>
              <a:rPr lang="ru-RU" dirty="0" err="1" smtClean="0">
                <a:solidFill>
                  <a:schemeClr val="bg1"/>
                </a:solidFill>
              </a:rPr>
              <a:t>слова.Это</a:t>
            </a:r>
            <a:r>
              <a:rPr lang="ru-RU" dirty="0" smtClean="0">
                <a:solidFill>
                  <a:schemeClr val="bg1"/>
                </a:solidFill>
              </a:rPr>
              <a:t> было их любимое занятие.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Послушаем, что это за </a:t>
            </a:r>
            <a:r>
              <a:rPr lang="ru-RU" dirty="0" err="1" smtClean="0">
                <a:solidFill>
                  <a:schemeClr val="bg1"/>
                </a:solidFill>
              </a:rPr>
              <a:t>слова.Но</a:t>
            </a:r>
            <a:r>
              <a:rPr lang="ru-RU" dirty="0" smtClean="0">
                <a:solidFill>
                  <a:schemeClr val="bg1"/>
                </a:solidFill>
              </a:rPr>
              <a:t> они зашифрованы загадкой.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861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6" y="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3384"/>
            <a:ext cx="3115179" cy="100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6341" y="1196752"/>
            <a:ext cx="66624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Стали буквы составлять слово ель.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Ел –получается.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Что-то у нас не получается!-говорили буквы.-Звук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л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слове «ель» мягкий , а у нас твёрдый.- «И» говорит:-Встану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и обозначу мягкость «Л»,- и быстро пристроилась в конце.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Что получилось? (Ели)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Лучше я встану ,-сказала «Я» (</a:t>
            </a:r>
            <a:r>
              <a:rPr lang="ru-RU" dirty="0" err="1" smtClean="0">
                <a:solidFill>
                  <a:schemeClr val="bg1"/>
                </a:solidFill>
              </a:rPr>
              <a:t>Еля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У нас опять ничего не получилось , ведь ты обозначаешь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звук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r>
              <a:rPr lang="ru-RU" dirty="0" smtClean="0">
                <a:solidFill>
                  <a:schemeClr val="bg1"/>
                </a:solidFill>
              </a:rPr>
              <a:t> – сказали буквы.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 же делать ? Ребята подскажите! (Надо поставить Ь!)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-Иди к нам ,мягкий знак ,- позвали буквы.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 с радостью согласился  помочь буквам  и быстро стал  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конец 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 получилось? (Ель).Развеселились буквы ,всем захотелось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пригласить его в гости.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15717"/>
            <a:ext cx="453612" cy="76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64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29" y="133090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19672" y="1772816"/>
            <a:ext cx="5951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по учебнику с. 45</a:t>
            </a:r>
          </a:p>
          <a:p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Знакомство с новой буквой.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7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38125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WordArt 4" descr="10%"/>
          <p:cNvSpPr>
            <a:spLocks noChangeArrowheads="1" noChangeShapeType="1" noTextEdit="1"/>
          </p:cNvSpPr>
          <p:nvPr/>
        </p:nvSpPr>
        <p:spPr bwMode="auto">
          <a:xfrm>
            <a:off x="1571604" y="1571612"/>
            <a:ext cx="5786478" cy="31432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pattFill prst="pct10">
                <a:fgClr>
                  <a:srgbClr val="FF0000"/>
                </a:fgClr>
                <a:bgClr>
                  <a:srgbClr val="C00000"/>
                </a:bgClr>
              </a:pattFill>
              <a:effectLst>
                <a:outerShdw dist="35921" dir="2700000" algn="ctr" rotWithShape="0">
                  <a:srgbClr val="C0504D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с мягким знак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59492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Calibri"/>
              </a:rPr>
              <a:t>Буква Р перевернулась-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Calibri"/>
              </a:rPr>
              <a:t>Мягким знаком </a:t>
            </a:r>
            <a:r>
              <a:rPr lang="ru-RU" sz="4000" b="1" dirty="0" smtClean="0">
                <a:solidFill>
                  <a:srgbClr val="002060"/>
                </a:solidFill>
                <a:latin typeface="Calibri"/>
              </a:rPr>
              <a:t>обернулась.</a:t>
            </a:r>
            <a:endParaRPr lang="ru-RU" sz="40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452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месь">
  <a:themeElements>
    <a:clrScheme name="Смесь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551</Words>
  <Application>Microsoft Office PowerPoint</Application>
  <PresentationFormat>Экран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1_Тема Office</vt:lpstr>
      <vt:lpstr>Апекс</vt:lpstr>
      <vt:lpstr>Смесь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Павловна</dc:creator>
  <cp:lastModifiedBy>Елена Павловна</cp:lastModifiedBy>
  <cp:revision>27</cp:revision>
  <dcterms:created xsi:type="dcterms:W3CDTF">2014-12-15T15:51:21Z</dcterms:created>
  <dcterms:modified xsi:type="dcterms:W3CDTF">2014-12-15T20:19:47Z</dcterms:modified>
</cp:coreProperties>
</file>