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5" r:id="rId9"/>
    <p:sldId id="266" r:id="rId10"/>
    <p:sldId id="263" r:id="rId11"/>
    <p:sldId id="264" r:id="rId12"/>
    <p:sldId id="267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  <a:srgbClr val="990099"/>
    <a:srgbClr val="3333FF"/>
    <a:srgbClr val="009900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96" y="-3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B7D90-5A53-448A-90A1-FDBC47BAB5EE}" type="datetimeFigureOut">
              <a:rPr lang="ru-RU"/>
              <a:pPr>
                <a:defRPr/>
              </a:pPr>
              <a:t>29.10.2013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9EDD57-5B3F-4C0B-ADE7-4D3F0A699F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0629A-6260-4508-81B2-4518EBB3CE54}" type="datetimeFigureOut">
              <a:rPr lang="ru-RU"/>
              <a:pPr>
                <a:defRPr/>
              </a:pPr>
              <a:t>29.10.2013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11DA18-16D1-4C46-B37A-DC9790BDB7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B3630-BED4-4467-A6EC-837E462852E2}" type="datetimeFigureOut">
              <a:rPr lang="ru-RU"/>
              <a:pPr>
                <a:defRPr/>
              </a:pPr>
              <a:t>29.10.2013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2CE2F0-A927-4BBA-A894-F928E67A82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1D4BA-E900-4487-A742-3CEB22396B84}" type="datetimeFigureOut">
              <a:rPr lang="ru-RU"/>
              <a:pPr>
                <a:defRPr/>
              </a:pPr>
              <a:t>29.10.2013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995DA5-16DA-4975-BD1A-34F9CB5CE9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F8253-10CE-4DA7-8FB3-8935A2192147}" type="datetimeFigureOut">
              <a:rPr lang="ru-RU"/>
              <a:pPr>
                <a:defRPr/>
              </a:pPr>
              <a:t>29.10.2013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504282-4833-4C11-9BB0-9EBF34BC51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815819-9BD6-49E2-987A-61EAAB00A648}" type="datetimeFigureOut">
              <a:rPr lang="ru-RU"/>
              <a:pPr>
                <a:defRPr/>
              </a:pPr>
              <a:t>29.10.2013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48161-49E2-4184-8975-25F531B079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8BA43E-ED5A-4743-BC32-34D0C44DBDDB}" type="datetimeFigureOut">
              <a:rPr lang="ru-RU"/>
              <a:pPr>
                <a:defRPr/>
              </a:pPr>
              <a:t>29.10.2013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D7E70-2F79-4BC0-B0A8-7F4294C172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39D896-A42D-47F5-993D-4E79309059FC}" type="datetimeFigureOut">
              <a:rPr lang="ru-RU"/>
              <a:pPr>
                <a:defRPr/>
              </a:pPr>
              <a:t>29.10.2013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2FDF4F-595B-4590-95BA-1E3384DA62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5AB6A8-B894-4D9E-81F4-9A21D8D815D6}" type="datetimeFigureOut">
              <a:rPr lang="ru-RU"/>
              <a:pPr>
                <a:defRPr/>
              </a:pPr>
              <a:t>29.10.2013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F5B19-BDD7-4BAE-9270-801C28FDD9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FA4BE-D842-47DD-B0B0-9222F7ECF592}" type="datetimeFigureOut">
              <a:rPr lang="ru-RU"/>
              <a:pPr>
                <a:defRPr/>
              </a:pPr>
              <a:t>29.10.2013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0A171B-3A51-480F-B416-EF262E61E5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5734FE-B776-4B0F-857C-780291F105B2}" type="datetimeFigureOut">
              <a:rPr lang="ru-RU"/>
              <a:pPr>
                <a:defRPr/>
              </a:pPr>
              <a:t>29.10.2013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5347CC-A0F5-468F-A7ED-CE3141BF56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path path="shap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A0D8A44-F954-4E56-A070-A9017A4A599E}" type="datetimeFigureOut">
              <a:rPr lang="ru-RU"/>
              <a:pPr>
                <a:defRPr/>
              </a:pPr>
              <a:t>29.10.2013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8A63DE1-83BC-4754-90E4-3AE3189274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wheel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domantik.ru/publication&#8230;" TargetMode="External"/><Relationship Id="rId3" Type="http://schemas.openxmlformats.org/officeDocument/2006/relationships/hyperlink" Target="http://www.osinform.ru/" TargetMode="External"/><Relationship Id="rId7" Type="http://schemas.openxmlformats.org/officeDocument/2006/relationships/hyperlink" Target="http://www.vecherniy.kharkov.ua/printnews/14085" TargetMode="External"/><Relationship Id="rId2" Type="http://schemas.openxmlformats.org/officeDocument/2006/relationships/hyperlink" Target="http://www.excursion.turistua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monovi.ru/news/detail.php?ID=5617" TargetMode="External"/><Relationship Id="rId11" Type="http://schemas.openxmlformats.org/officeDocument/2006/relationships/hyperlink" Target="http://nsportal.ru/nachalnaya-shkola/dlya-kompleksov-detskii-sad-nachalnaya-shkola/fizminutki-0" TargetMode="External"/><Relationship Id="rId5" Type="http://schemas.openxmlformats.org/officeDocument/2006/relationships/hyperlink" Target="http://www.&#1084;&#1077;&#1090;&#1072;&#1083;&#1083;&#1086;&#1080;&#1089;&#1082;&#1072;&#1090;&#1077;&#1083;&#1100;.com.ua/fotogalereya.html" TargetMode="External"/><Relationship Id="rId10" Type="http://schemas.openxmlformats.org/officeDocument/2006/relationships/hyperlink" Target="http://nsc.1september.ru/article.php?ID=200702408" TargetMode="External"/><Relationship Id="rId4" Type="http://schemas.openxmlformats.org/officeDocument/2006/relationships/hyperlink" Target="http://www.eastkorr.net/" TargetMode="External"/><Relationship Id="rId9" Type="http://schemas.openxmlformats.org/officeDocument/2006/relationships/hyperlink" Target="http://www.animashky.ru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88" y="2214563"/>
            <a:ext cx="8643937" cy="2143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9600" b="1" spc="600" dirty="0" smtClean="0">
                <a:solidFill>
                  <a:srgbClr val="7030A0"/>
                </a:solidFill>
                <a:latin typeface="Comic Sans MS" pitchFamily="66" charset="0"/>
              </a:rPr>
              <a:t>А</a:t>
            </a:r>
            <a:r>
              <a:rPr lang="ru-RU" sz="9600" b="1" spc="600" dirty="0" smtClean="0">
                <a:solidFill>
                  <a:srgbClr val="00B050"/>
                </a:solidFill>
                <a:latin typeface="Comic Sans MS" pitchFamily="66" charset="0"/>
              </a:rPr>
              <a:t>р</a:t>
            </a:r>
            <a:r>
              <a:rPr lang="ru-RU" sz="9600" b="1" spc="600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х</a:t>
            </a:r>
            <a:r>
              <a:rPr lang="ru-RU" sz="9600" b="1" spc="600" dirty="0" smtClean="0">
                <a:solidFill>
                  <a:srgbClr val="0070C0"/>
                </a:solidFill>
                <a:latin typeface="Comic Sans MS" pitchFamily="66" charset="0"/>
              </a:rPr>
              <a:t>е</a:t>
            </a:r>
            <a:r>
              <a:rPr lang="ru-RU" sz="9600" b="1" spc="600" dirty="0" smtClean="0">
                <a:solidFill>
                  <a:srgbClr val="FF3300"/>
                </a:solidFill>
                <a:latin typeface="Comic Sans MS" pitchFamily="66" charset="0"/>
              </a:rPr>
              <a:t>о</a:t>
            </a:r>
            <a:r>
              <a:rPr lang="ru-RU" sz="9600" b="1" spc="600" dirty="0" smtClean="0">
                <a:solidFill>
                  <a:srgbClr val="009900"/>
                </a:solidFill>
                <a:latin typeface="Comic Sans MS" pitchFamily="66" charset="0"/>
              </a:rPr>
              <a:t>л</a:t>
            </a:r>
            <a:r>
              <a:rPr lang="ru-RU" sz="9600" b="1" spc="600" dirty="0" smtClean="0">
                <a:solidFill>
                  <a:srgbClr val="FFFF00"/>
                </a:solidFill>
                <a:latin typeface="Comic Sans MS" pitchFamily="66" charset="0"/>
              </a:rPr>
              <a:t>о</a:t>
            </a:r>
            <a:r>
              <a:rPr lang="ru-RU" sz="9600" b="1" spc="600" dirty="0" smtClean="0">
                <a:solidFill>
                  <a:srgbClr val="7030A0"/>
                </a:solidFill>
                <a:latin typeface="Comic Sans MS" pitchFamily="66" charset="0"/>
              </a:rPr>
              <a:t>г</a:t>
            </a:r>
            <a:endParaRPr lang="ru-RU" sz="9600" b="1" spc="600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5" name="Рисунок 4" descr="12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25" y="285750"/>
            <a:ext cx="2786063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b_per004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43625" y="142875"/>
            <a:ext cx="2500313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efault.jpe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25" y="4857750"/>
            <a:ext cx="273367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2" descr="http://img-fotki.yandex.ru/get/35/someonedifferent.9/0_2c9f1_9e9fab6f_XL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07000" y="4357688"/>
            <a:ext cx="3132138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11430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7030A0"/>
                </a:solidFill>
                <a:latin typeface="Comic Sans MS" pitchFamily="66" charset="0"/>
              </a:rPr>
              <a:t>Загадка археолога</a:t>
            </a:r>
          </a:p>
        </p:txBody>
      </p:sp>
      <p:sp>
        <p:nvSpPr>
          <p:cNvPr id="22530" name="Содержимое 3"/>
          <p:cNvSpPr>
            <a:spLocks noGrp="1"/>
          </p:cNvSpPr>
          <p:nvPr>
            <p:ph idx="1"/>
          </p:nvPr>
        </p:nvSpPr>
        <p:spPr>
          <a:xfrm>
            <a:off x="214313" y="928688"/>
            <a:ext cx="8715375" cy="1714500"/>
          </a:xfrm>
        </p:spPr>
        <p:txBody>
          <a:bodyPr/>
          <a:lstStyle/>
          <a:p>
            <a:pPr marL="0" indent="0" algn="just" eaLnBrk="1" hangingPunct="1">
              <a:buFont typeface="Arial" charset="0"/>
              <a:buNone/>
            </a:pPr>
            <a:r>
              <a:rPr lang="ru-RU" sz="2400" smtClean="0"/>
              <a:t>Другие предметы под действием  времени не смогли сохранить свою форму и разбились. Одной из ваз повезло больше чем остальным, т.к. от нее откололся лишь небольшой кусок, но его обязательно нужно найти среди других осколков.</a:t>
            </a:r>
          </a:p>
          <a:p>
            <a:pPr marL="0" indent="0" eaLnBrk="1" hangingPunct="1">
              <a:buFont typeface="Arial" charset="0"/>
              <a:buNone/>
            </a:pPr>
            <a:endParaRPr lang="ru-RU" smtClean="0"/>
          </a:p>
        </p:txBody>
      </p:sp>
      <p:pic>
        <p:nvPicPr>
          <p:cNvPr id="22531" name="Picture 2"/>
          <p:cNvPicPr>
            <a:picLocks noChangeAspect="1" noChangeArrowheads="1"/>
          </p:cNvPicPr>
          <p:nvPr/>
        </p:nvPicPr>
        <p:blipFill>
          <a:blip r:embed="rId2"/>
          <a:srcRect r="65833"/>
          <a:stretch>
            <a:fillRect/>
          </a:stretch>
        </p:blipFill>
        <p:spPr bwMode="auto">
          <a:xfrm>
            <a:off x="285750" y="2500313"/>
            <a:ext cx="2928938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13" y="3286125"/>
            <a:ext cx="725487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75" y="3286125"/>
            <a:ext cx="719138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750" y="3357563"/>
            <a:ext cx="67627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3714744" y="5214950"/>
            <a:ext cx="56938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214942" y="5214950"/>
            <a:ext cx="716498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072330" y="5143512"/>
            <a:ext cx="716498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54 0.06522 C -0.1533 -0.01295 -0.29219 -0.09089 -0.39288 -0.10268 C -0.49358 -0.11448 -0.58004 -0.02197 -0.61754 -0.00578 " pathEditMode="relative" rAng="0" ptsTypes="aaA">
                                      <p:cBhvr>
                                        <p:cTn id="6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2" y="-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7200" b="1" smtClean="0">
                <a:solidFill>
                  <a:srgbClr val="7030A0"/>
                </a:solidFill>
                <a:latin typeface="Comic Sans MS" pitchFamily="66" charset="0"/>
              </a:rPr>
              <a:t>Собери вазы</a:t>
            </a:r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 rot="19297720">
            <a:off x="1666875" y="5197475"/>
            <a:ext cx="909638" cy="1544638"/>
          </a:xfrm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894064">
            <a:off x="604044" y="5653882"/>
            <a:ext cx="911225" cy="68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1284501">
            <a:off x="477838" y="1576388"/>
            <a:ext cx="2335212" cy="188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3866867">
            <a:off x="177800" y="3659188"/>
            <a:ext cx="1525588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669306">
            <a:off x="1952625" y="2598738"/>
            <a:ext cx="1271588" cy="258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-3412769">
            <a:off x="7304881" y="918369"/>
            <a:ext cx="1546225" cy="258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0" name="Picture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-1192523">
            <a:off x="5792788" y="1784350"/>
            <a:ext cx="1603375" cy="199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1" name="Picture 10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-572785">
            <a:off x="5392738" y="3752850"/>
            <a:ext cx="1433512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2" name="Picture 1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-2987022">
            <a:off x="6553201" y="4700587"/>
            <a:ext cx="13208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3" name="Picture 1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rot="1655973">
            <a:off x="7743825" y="3562350"/>
            <a:ext cx="1296988" cy="167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Используемы источники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38"/>
            <a:ext cx="8229600" cy="4911725"/>
          </a:xfrm>
        </p:spPr>
        <p:txBody>
          <a:bodyPr/>
          <a:lstStyle/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en-US" sz="2000" dirty="0" smtClean="0">
                <a:hlinkClick r:id="rId2"/>
              </a:rPr>
              <a:t>www.</a:t>
            </a:r>
            <a:r>
              <a:rPr lang="ru-RU" sz="2000" dirty="0" err="1" smtClean="0">
                <a:hlinkClick r:id="rId2"/>
              </a:rPr>
              <a:t>excursion.turistua.com</a:t>
            </a:r>
            <a:endParaRPr lang="en-US" sz="2000" dirty="0" smtClean="0"/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en-US" sz="2000" dirty="0" smtClean="0">
                <a:hlinkClick r:id="rId3"/>
              </a:rPr>
              <a:t>www.osinform.ru</a:t>
            </a:r>
            <a:endParaRPr lang="en-US" sz="2000" dirty="0" smtClean="0"/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en-US" sz="2000" dirty="0" smtClean="0">
                <a:hlinkClick r:id="rId4"/>
              </a:rPr>
              <a:t>www.eastkorr.net</a:t>
            </a:r>
            <a:endParaRPr lang="en-US" sz="2000" dirty="0" smtClean="0"/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en-US" sz="2000" dirty="0" smtClean="0">
                <a:hlinkClick r:id="rId5"/>
              </a:rPr>
              <a:t>www.xn--80aancnmfaeb0a1bhi6m.com.ua/fotogalereya.html</a:t>
            </a:r>
            <a:endParaRPr lang="en-US" sz="2000" dirty="0" smtClean="0"/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en-US" sz="2000" dirty="0" smtClean="0">
                <a:hlinkClick r:id="rId6"/>
              </a:rPr>
              <a:t>www.monovi.ru/news/detail.php?ID=5617</a:t>
            </a:r>
            <a:endParaRPr lang="en-US" sz="2000" dirty="0" smtClean="0"/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en-US" sz="2000" dirty="0" smtClean="0">
                <a:hlinkClick r:id="rId7"/>
              </a:rPr>
              <a:t>www.vecherniy.kharkov.ua/printnews/14085</a:t>
            </a:r>
            <a:endParaRPr lang="en-US" sz="2000" dirty="0" smtClean="0"/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en-US" sz="2000" dirty="0" smtClean="0">
                <a:hlinkClick r:id="rId8"/>
              </a:rPr>
              <a:t>www.</a:t>
            </a:r>
            <a:r>
              <a:rPr lang="ru-RU" sz="2000" dirty="0" err="1" smtClean="0">
                <a:hlinkClick r:id="rId8"/>
              </a:rPr>
              <a:t>domantik.ru</a:t>
            </a:r>
            <a:r>
              <a:rPr lang="ru-RU" sz="2000" dirty="0" smtClean="0">
                <a:hlinkClick r:id="rId8"/>
              </a:rPr>
              <a:t>/</a:t>
            </a:r>
            <a:r>
              <a:rPr lang="ru-RU" sz="2000" dirty="0" err="1" smtClean="0">
                <a:hlinkClick r:id="rId8"/>
              </a:rPr>
              <a:t>publication</a:t>
            </a:r>
            <a:r>
              <a:rPr lang="ru-RU" sz="2000" dirty="0" smtClean="0">
                <a:hlinkClick r:id="rId8"/>
              </a:rPr>
              <a:t>…</a:t>
            </a:r>
            <a:r>
              <a:rPr lang="ru-RU" sz="2000" dirty="0" smtClean="0"/>
              <a:t> </a:t>
            </a:r>
            <a:endParaRPr lang="en-US" sz="2000" dirty="0" smtClean="0"/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en-US" sz="2000" dirty="0" smtClean="0">
                <a:hlinkClick r:id="rId9"/>
              </a:rPr>
              <a:t>www.animashky.ru</a:t>
            </a:r>
            <a:endParaRPr lang="en-US" sz="2000" dirty="0" smtClean="0"/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ru-RU" sz="2000" dirty="0" smtClean="0"/>
              <a:t>Большая книга профессий для самых маленьких. </a:t>
            </a:r>
            <a:r>
              <a:rPr lang="ru-RU" sz="2000" dirty="0" err="1" smtClean="0"/>
              <a:t>Шалаева</a:t>
            </a:r>
            <a:r>
              <a:rPr lang="ru-RU" sz="2000" dirty="0" smtClean="0"/>
              <a:t> Г.П., М.: изд. </a:t>
            </a:r>
            <a:r>
              <a:rPr lang="ru-RU" sz="2000" dirty="0" err="1" smtClean="0"/>
              <a:t>Эксмо</a:t>
            </a:r>
            <a:r>
              <a:rPr lang="ru-RU" sz="2000" dirty="0" smtClean="0"/>
              <a:t>, 2005.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ru-RU" sz="2000" u="sng" dirty="0" smtClean="0">
                <a:hlinkClick r:id="rId10"/>
              </a:rPr>
              <a:t>http://nsc.1september.ru/article.php?ID=200702408</a:t>
            </a:r>
            <a:endParaRPr lang="ru-RU" sz="2000" dirty="0" smtClean="0"/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ru-RU" sz="2000" u="sng" dirty="0" smtClean="0">
                <a:hlinkClick r:id="rId11"/>
              </a:rPr>
              <a:t>http://nsportal.ru/nachalnaya-shkola/dlya-kompleksov-detskii-sad-nachalnaya-shkola/fizminutki-0</a:t>
            </a:r>
            <a:endParaRPr lang="ru-RU" sz="2000" dirty="0" smtClean="0"/>
          </a:p>
          <a:p>
            <a:pPr marL="514350" indent="-514350" eaLnBrk="1" hangingPunct="1">
              <a:buFont typeface="+mj-lt"/>
              <a:buAutoNum type="arabicPeriod"/>
              <a:defRPr/>
            </a:pPr>
            <a:endParaRPr lang="ru-RU" sz="2400" dirty="0" smtClean="0"/>
          </a:p>
          <a:p>
            <a:pPr marL="514350" indent="-514350" eaLnBrk="1" hangingPunct="1">
              <a:buFont typeface="Arial" charset="0"/>
              <a:buNone/>
              <a:defRPr/>
            </a:pPr>
            <a:endParaRPr lang="en-US" sz="2400" dirty="0" smtClean="0"/>
          </a:p>
          <a:p>
            <a:pPr marL="514350" indent="-514350" eaLnBrk="1" hangingPunct="1">
              <a:buFont typeface="+mj-lt"/>
              <a:buAutoNum type="arabicPeriod"/>
              <a:defRPr/>
            </a:pPr>
            <a:endParaRPr lang="en-US" sz="2400" dirty="0" smtClean="0"/>
          </a:p>
          <a:p>
            <a:pPr marL="514350" indent="-514350" eaLnBrk="1" hangingPunct="1">
              <a:buFont typeface="+mj-lt"/>
              <a:buAutoNum type="arabicPeriod"/>
              <a:defRPr/>
            </a:pPr>
            <a:endParaRPr lang="ru-RU" sz="2400" dirty="0" smtClean="0"/>
          </a:p>
          <a:p>
            <a:pPr marL="514350" indent="-514350" eaLnBrk="1" hangingPunct="1">
              <a:buFont typeface="+mj-lt"/>
              <a:buAutoNum type="arabicPeriod"/>
              <a:defRPr/>
            </a:pPr>
            <a:endParaRPr lang="en-US" dirty="0" smtClean="0"/>
          </a:p>
          <a:p>
            <a:pPr marL="514350" indent="-514350" eaLnBrk="1" hangingPunct="1">
              <a:buFont typeface="+mj-lt"/>
              <a:buAutoNum type="arabicPeriod"/>
              <a:defRPr/>
            </a:pPr>
            <a:endParaRPr lang="en-US" dirty="0" smtClean="0"/>
          </a:p>
          <a:p>
            <a:pPr marL="514350" indent="-514350" eaLnBrk="1" hangingPunct="1">
              <a:buFont typeface="+mj-lt"/>
              <a:buAutoNum type="arabicPeriod"/>
              <a:defRPr/>
            </a:pPr>
            <a:endParaRPr lang="en-US" dirty="0" smtClean="0"/>
          </a:p>
          <a:p>
            <a:pPr marL="514350" indent="-514350" eaLnBrk="1" hangingPunct="1">
              <a:buFont typeface="+mj-lt"/>
              <a:buAutoNum type="arabicPeriod"/>
              <a:defRPr/>
            </a:pPr>
            <a:endParaRPr lang="en-US" dirty="0" smtClean="0"/>
          </a:p>
          <a:p>
            <a:pPr marL="514350" indent="-514350" eaLnBrk="1" hangingPunct="1">
              <a:buFont typeface="+mj-lt"/>
              <a:buAutoNum type="arabicPeriod"/>
              <a:defRPr/>
            </a:pPr>
            <a:endParaRPr lang="ru-RU" dirty="0" smtClean="0"/>
          </a:p>
          <a:p>
            <a:pPr marL="514350" indent="-514350" eaLnBrk="1" hangingPunct="1">
              <a:buFont typeface="+mj-lt"/>
              <a:buAutoNum type="arabicPeriod"/>
              <a:defRPr/>
            </a:pPr>
            <a:endParaRPr lang="ru-RU" dirty="0" smtClean="0"/>
          </a:p>
          <a:p>
            <a:pPr marL="514350" indent="-514350" eaLnBrk="1" hangingPunct="1">
              <a:buFont typeface="+mj-lt"/>
              <a:buAutoNum type="arabicPeriod"/>
              <a:defRPr/>
            </a:pPr>
            <a:endParaRPr lang="ru-RU" dirty="0" smtClean="0"/>
          </a:p>
          <a:p>
            <a:pPr marL="514350" indent="-514350" eaLnBrk="1" hangingPunct="1">
              <a:buFont typeface="+mj-lt"/>
              <a:buAutoNum type="arabicPeriod"/>
              <a:defRPr/>
            </a:pPr>
            <a:endParaRPr lang="ru-RU" dirty="0" smtClean="0"/>
          </a:p>
          <a:p>
            <a:pPr eaLnBrk="1" hangingPunct="1">
              <a:defRPr/>
            </a:pPr>
            <a:endParaRPr lang="ru-RU" dirty="0"/>
          </a:p>
        </p:txBody>
      </p:sp>
    </p:spTree>
  </p:cSld>
  <p:clrMapOvr>
    <a:masterClrMapping/>
  </p:clrMapOvr>
  <p:transition spd="med">
    <p:whee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7030A0"/>
                </a:solidFill>
                <a:latin typeface="Comic Sans MS" pitchFamily="66" charset="0"/>
              </a:rPr>
              <a:t>Наука - Археология</a:t>
            </a:r>
          </a:p>
        </p:txBody>
      </p:sp>
      <p:sp>
        <p:nvSpPr>
          <p:cNvPr id="14338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900363"/>
          </a:xfrm>
        </p:spPr>
        <p:txBody>
          <a:bodyPr/>
          <a:lstStyle/>
          <a:p>
            <a:pPr marL="0" indent="0" algn="just" eaLnBrk="1" hangingPunct="1">
              <a:buFont typeface="Arial" charset="0"/>
              <a:buNone/>
            </a:pPr>
            <a:r>
              <a:rPr lang="ru-RU" sz="4800" b="1" smtClean="0">
                <a:solidFill>
                  <a:srgbClr val="0070C0"/>
                </a:solidFill>
              </a:rPr>
              <a:t>Археология</a:t>
            </a:r>
            <a:r>
              <a:rPr lang="ru-RU" smtClean="0"/>
              <a:t> — это наука, которая знакомит нас с жизнью людей, обитавших на Земле в прошлом. Она занимается изучением всего, что осталось от древних обитателей нашей планеты.</a:t>
            </a:r>
          </a:p>
        </p:txBody>
      </p:sp>
      <p:pic>
        <p:nvPicPr>
          <p:cNvPr id="5" name="Рисунок 4" descr="Terracotta-Army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4876" y="3714752"/>
            <a:ext cx="3459079" cy="27853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>
          <a:xfrm>
            <a:off x="500063" y="142875"/>
            <a:ext cx="8229600" cy="11430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7030A0"/>
                </a:solidFill>
                <a:latin typeface="Comic Sans MS" pitchFamily="66" charset="0"/>
              </a:rPr>
              <a:t>Кто такой - Археолог ?</a:t>
            </a:r>
          </a:p>
        </p:txBody>
      </p:sp>
      <p:sp>
        <p:nvSpPr>
          <p:cNvPr id="15362" name="Содержимое 2"/>
          <p:cNvSpPr>
            <a:spLocks noGrp="1"/>
          </p:cNvSpPr>
          <p:nvPr>
            <p:ph idx="1"/>
          </p:nvPr>
        </p:nvSpPr>
        <p:spPr>
          <a:xfrm>
            <a:off x="4214813" y="1428750"/>
            <a:ext cx="4929187" cy="5429250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z="4800" b="1" smtClean="0">
                <a:solidFill>
                  <a:srgbClr val="0070C0"/>
                </a:solidFill>
              </a:rPr>
              <a:t>Археолог</a:t>
            </a:r>
            <a:r>
              <a:rPr lang="ru-RU" smtClean="0"/>
              <a:t> — является ученым, который по сохранившимся останкам жизнедеятельности изучает быт и культуру древних цивилизаций Археолог проводит раскопки для поиска источников исследования.</a:t>
            </a:r>
          </a:p>
        </p:txBody>
      </p:sp>
      <p:pic>
        <p:nvPicPr>
          <p:cNvPr id="4" name="Рисунок 3" descr="археолог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071678"/>
            <a:ext cx="4143372" cy="3571900"/>
          </a:xfrm>
          <a:prstGeom prst="ellipse">
            <a:avLst/>
          </a:prstGeom>
          <a:ln w="63500" cap="rnd">
            <a:solidFill>
              <a:srgbClr val="00B05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Содержимое 2"/>
          <p:cNvSpPr>
            <a:spLocks noGrp="1"/>
          </p:cNvSpPr>
          <p:nvPr>
            <p:ph idx="1"/>
          </p:nvPr>
        </p:nvSpPr>
        <p:spPr>
          <a:xfrm>
            <a:off x="357188" y="357188"/>
            <a:ext cx="8229600" cy="3357562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mtClean="0"/>
              <a:t>Археолог может изучать останки затонувших кораблей на дне морском, производить раскопки на месте человеческих поселений прошлых веков, пытаться реконструировать вещи прошлых времен, воссоздавая их по крупицам.</a:t>
            </a:r>
          </a:p>
        </p:txBody>
      </p:sp>
      <p:pic>
        <p:nvPicPr>
          <p:cNvPr id="4" name="Рисунок 3" descr="0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3429000"/>
            <a:ext cx="2571767" cy="197828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5" name="Рисунок 4" descr="1266064872_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71802" y="4214818"/>
            <a:ext cx="2857556" cy="1905037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6" name="Рисунок 5" descr="d0bcd0bed185d18d-d0bfd0bed181d0b5d0bbd0b5d0bdd0b8d0b5-450x3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43636" y="4572008"/>
            <a:ext cx="2786082" cy="207170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Содержимое 2"/>
          <p:cNvSpPr>
            <a:spLocks noGrp="1"/>
          </p:cNvSpPr>
          <p:nvPr>
            <p:ph idx="1"/>
          </p:nvPr>
        </p:nvSpPr>
        <p:spPr>
          <a:xfrm>
            <a:off x="914400" y="0"/>
            <a:ext cx="8229600" cy="3571875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mtClean="0"/>
              <a:t>Археологи также могут работать в музеях, они обеспечивают сохранность найденных при раскопках предметов, знакомят посетителей с находками и результатами своих исследований, организуют выставки и подготавливают экскурсии.</a:t>
            </a:r>
          </a:p>
        </p:txBody>
      </p:sp>
      <p:pic>
        <p:nvPicPr>
          <p:cNvPr id="4" name="Рисунок 3" descr="90let-e-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99675">
            <a:off x="3286116" y="3714752"/>
            <a:ext cx="2986258" cy="223837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Рисунок 4" descr="2879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3357562"/>
            <a:ext cx="2357436" cy="31432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Рисунок 5" descr="arheologiya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284331">
            <a:off x="6643702" y="2928934"/>
            <a:ext cx="2355416" cy="307181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Содержимое 2"/>
          <p:cNvSpPr>
            <a:spLocks noGrp="1"/>
          </p:cNvSpPr>
          <p:nvPr>
            <p:ph idx="1"/>
          </p:nvPr>
        </p:nvSpPr>
        <p:spPr>
          <a:xfrm>
            <a:off x="142875" y="0"/>
            <a:ext cx="8229600" cy="4525963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mtClean="0"/>
              <a:t>Работа археолога связана с частыми раскопками в различных климатических условиях, поэтому специалисту необходима хорошая физическая подготовка и выносливость, а также отсутствие аллергических реакций на различные органические материалы. Археолог должен быть спокойным и уравновешенным, подготовлен к длительным поездкам.</a:t>
            </a:r>
          </a:p>
        </p:txBody>
      </p:sp>
      <p:pic>
        <p:nvPicPr>
          <p:cNvPr id="4" name="Рисунок 3" descr="12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00694" y="4429132"/>
            <a:ext cx="2933215" cy="221457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noFill/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8435" name="Рисунок 4" descr="ad0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29438" y="1500188"/>
            <a:ext cx="2032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Fosiles_Antartid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00100" y="4500570"/>
            <a:ext cx="2952748" cy="217113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Содержимое 2"/>
          <p:cNvSpPr>
            <a:spLocks noGrp="1"/>
          </p:cNvSpPr>
          <p:nvPr>
            <p:ph idx="1"/>
          </p:nvPr>
        </p:nvSpPr>
        <p:spPr>
          <a:xfrm>
            <a:off x="714375" y="142875"/>
            <a:ext cx="8229600" cy="3929063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mtClean="0"/>
              <a:t> Археолог должен уметь работать с отдельными элементами мозаики, которую нужно собрать воедино и тогда загадка разрешиться. Порой археологам требуются годы для раскрытия тайны какой-либо древней культуры или археологического памятника.</a:t>
            </a:r>
          </a:p>
        </p:txBody>
      </p:sp>
      <p:pic>
        <p:nvPicPr>
          <p:cNvPr id="19458" name="Рисунок 3" descr="nachodki kaganovo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88" y="3714750"/>
            <a:ext cx="3276600" cy="272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Рисунок 4" descr="temp51_jpg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88075" y="3143250"/>
            <a:ext cx="2955925" cy="236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Рисунок 5" descr="находка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4143375"/>
            <a:ext cx="3035300" cy="2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7030A0"/>
                </a:solidFill>
              </a:rPr>
              <a:t>ФИЗКУЛЬТМИНУТКА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3" y="1928813"/>
            <a:ext cx="8229600" cy="4525962"/>
          </a:xfrm>
        </p:spPr>
        <p:txBody>
          <a:bodyPr rtlCol="0">
            <a:normAutofit fontScale="70000" lnSpcReduction="20000"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400" dirty="0" smtClean="0"/>
              <a:t>По дорожке, по дорожке скачем мы на правой ножке (</a:t>
            </a:r>
            <a:r>
              <a:rPr lang="ru-RU" sz="3400" i="1" dirty="0" smtClean="0"/>
              <a:t>подскоки на правой ноге</a:t>
            </a:r>
            <a:r>
              <a:rPr lang="ru-RU" sz="3400" dirty="0" smtClean="0"/>
              <a:t>).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400" dirty="0" smtClean="0"/>
              <a:t>И по этой же дорожке скачем мы на левой ножке 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400" dirty="0" smtClean="0"/>
              <a:t>(</a:t>
            </a:r>
            <a:r>
              <a:rPr lang="ru-RU" sz="3400" i="1" dirty="0" smtClean="0"/>
              <a:t>подскоки на левой ноге</a:t>
            </a:r>
            <a:r>
              <a:rPr lang="ru-RU" sz="3400" dirty="0" smtClean="0"/>
              <a:t>).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400" dirty="0" smtClean="0"/>
              <a:t>По тропинке побежим, до лужайки добежим (</a:t>
            </a:r>
            <a:r>
              <a:rPr lang="ru-RU" sz="3400" i="1" dirty="0" smtClean="0"/>
              <a:t>бег на месте</a:t>
            </a:r>
            <a:r>
              <a:rPr lang="ru-RU" sz="3400" dirty="0" smtClean="0"/>
              <a:t>).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400" dirty="0" smtClean="0"/>
              <a:t>На лужайке, на лужайке мы попрыгаем, как зайки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400" dirty="0" smtClean="0"/>
              <a:t> (</a:t>
            </a:r>
            <a:r>
              <a:rPr lang="ru-RU" sz="3400" i="1" dirty="0" smtClean="0"/>
              <a:t>прыжки на месте на обеих ногах</a:t>
            </a:r>
            <a:r>
              <a:rPr lang="ru-RU" sz="3400" dirty="0" smtClean="0"/>
              <a:t>).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400" dirty="0" smtClean="0"/>
              <a:t>Стоп. Немного отдохнем. 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400" dirty="0" smtClean="0"/>
              <a:t>И домой пешком пойдем 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400" dirty="0" smtClean="0"/>
              <a:t>(</a:t>
            </a:r>
            <a:r>
              <a:rPr lang="ru-RU" sz="3400" i="1" dirty="0" smtClean="0"/>
              <a:t>ходьба на месте</a:t>
            </a:r>
            <a:r>
              <a:rPr lang="ru-RU" sz="3400" dirty="0" smtClean="0"/>
              <a:t>).</a:t>
            </a:r>
          </a:p>
          <a:p>
            <a:pPr algn="ctr" eaLnBrk="1" hangingPunct="1">
              <a:buFont typeface="Arial" charset="0"/>
              <a:buNone/>
              <a:defRPr/>
            </a:pPr>
            <a:r>
              <a:rPr lang="ru-RU" sz="3400" dirty="0" smtClean="0"/>
              <a:t>А теперь мы сядем дружно</a:t>
            </a:r>
          </a:p>
          <a:p>
            <a:pPr algn="ctr" eaLnBrk="1" hangingPunct="1">
              <a:buFont typeface="Arial" charset="0"/>
              <a:buNone/>
              <a:defRPr/>
            </a:pPr>
            <a:r>
              <a:rPr lang="ru-RU" sz="3400" dirty="0" smtClean="0"/>
              <a:t>Нам ещё работать нужно.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20483" name="Picture 5" descr="a0551bd6c9fd83ce0823fabae07a1c8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46975" y="5072063"/>
            <a:ext cx="1597025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5" descr="rabbit07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42875" y="0"/>
            <a:ext cx="1571625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857750" y="785813"/>
            <a:ext cx="3797300" cy="5013325"/>
          </a:xfrm>
          <a:ln w="57150">
            <a:solidFill>
              <a:schemeClr val="hlink"/>
            </a:solidFill>
          </a:ln>
        </p:spPr>
      </p:pic>
      <p:sp>
        <p:nvSpPr>
          <p:cNvPr id="23557" name="WordArt 5"/>
          <p:cNvSpPr>
            <a:spLocks noChangeArrowheads="1" noChangeShapeType="1" noTextEdit="1"/>
          </p:cNvSpPr>
          <p:nvPr/>
        </p:nvSpPr>
        <p:spPr bwMode="auto">
          <a:xfrm>
            <a:off x="1285875" y="642938"/>
            <a:ext cx="1941513" cy="6572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>
                <a:ln w="10160">
                  <a:solidFill>
                    <a:schemeClr val="accent1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2000" dir="5400000" algn="tl" rotWithShape="0">
                    <a:srgbClr val="000000">
                      <a:alpha val="29999"/>
                    </a:srgbClr>
                  </a:outerShdw>
                </a:effectLst>
                <a:latin typeface="Impact"/>
              </a:rPr>
              <a:t>нож</a:t>
            </a:r>
          </a:p>
        </p:txBody>
      </p:sp>
      <p:sp>
        <p:nvSpPr>
          <p:cNvPr id="23558" name="WordArt 6"/>
          <p:cNvSpPr>
            <a:spLocks noChangeArrowheads="1" noChangeShapeType="1" noTextEdit="1"/>
          </p:cNvSpPr>
          <p:nvPr/>
        </p:nvSpPr>
        <p:spPr bwMode="auto">
          <a:xfrm>
            <a:off x="1071563" y="1785938"/>
            <a:ext cx="2243137" cy="6572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>
                <a:ln w="10160">
                  <a:solidFill>
                    <a:schemeClr val="accent1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2000" dir="5400000" algn="tl" rotWithShape="0">
                    <a:srgbClr val="000000">
                      <a:alpha val="29999"/>
                    </a:srgbClr>
                  </a:outerShdw>
                </a:effectLst>
                <a:latin typeface="Impact"/>
              </a:rPr>
              <a:t>пила</a:t>
            </a:r>
          </a:p>
        </p:txBody>
      </p:sp>
      <p:sp>
        <p:nvSpPr>
          <p:cNvPr id="23559" name="WordArt 7"/>
          <p:cNvSpPr>
            <a:spLocks noChangeArrowheads="1" noChangeShapeType="1" noTextEdit="1"/>
          </p:cNvSpPr>
          <p:nvPr/>
        </p:nvSpPr>
        <p:spPr bwMode="auto">
          <a:xfrm>
            <a:off x="428625" y="2786063"/>
            <a:ext cx="3889375" cy="6572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>
                <a:ln w="10160">
                  <a:solidFill>
                    <a:schemeClr val="accent1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2000" dir="5400000" algn="tl" rotWithShape="0">
                    <a:srgbClr val="000000">
                      <a:alpha val="29999"/>
                    </a:srgbClr>
                  </a:outerShdw>
                </a:effectLst>
                <a:latin typeface="Impact"/>
              </a:rPr>
              <a:t>ножницы</a:t>
            </a:r>
          </a:p>
        </p:txBody>
      </p:sp>
      <p:sp>
        <p:nvSpPr>
          <p:cNvPr id="23560" name="WordArt 8"/>
          <p:cNvSpPr>
            <a:spLocks noChangeArrowheads="1" noChangeShapeType="1" noTextEdit="1"/>
          </p:cNvSpPr>
          <p:nvPr/>
        </p:nvSpPr>
        <p:spPr bwMode="auto">
          <a:xfrm>
            <a:off x="928688" y="3571875"/>
            <a:ext cx="2736850" cy="6572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>
                <a:ln w="10160">
                  <a:solidFill>
                    <a:schemeClr val="accent1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2000" dir="5400000" algn="tl" rotWithShape="0">
                    <a:srgbClr val="000000">
                      <a:alpha val="29999"/>
                    </a:srgbClr>
                  </a:outerShdw>
                </a:effectLst>
                <a:latin typeface="Impact"/>
              </a:rPr>
              <a:t>ведро</a:t>
            </a:r>
          </a:p>
        </p:txBody>
      </p:sp>
      <p:sp>
        <p:nvSpPr>
          <p:cNvPr id="23561" name="WordArt 9"/>
          <p:cNvSpPr>
            <a:spLocks noChangeArrowheads="1" noChangeShapeType="1" noTextEdit="1"/>
          </p:cNvSpPr>
          <p:nvPr/>
        </p:nvSpPr>
        <p:spPr bwMode="auto">
          <a:xfrm>
            <a:off x="428625" y="4572000"/>
            <a:ext cx="3887788" cy="6572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>
                <a:ln w="10160">
                  <a:solidFill>
                    <a:schemeClr val="accent1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2000" dir="5400000" algn="tl" rotWithShape="0">
                    <a:srgbClr val="000000">
                      <a:alpha val="29999"/>
                    </a:srgbClr>
                  </a:outerShdw>
                </a:effectLst>
                <a:latin typeface="Impact"/>
              </a:rPr>
              <a:t>пассатижи</a:t>
            </a:r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 animBg="1"/>
      <p:bldP spid="23558" grpId="0" animBg="1"/>
      <p:bldP spid="23559" grpId="0" animBg="1"/>
      <p:bldP spid="23560" grpId="0" animBg="1"/>
      <p:bldP spid="23561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430</TotalTime>
  <Words>307</Words>
  <Application>Microsoft Office PowerPoint</Application>
  <PresentationFormat>Экран (4:3)</PresentationFormat>
  <Paragraphs>47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Comic Sans MS</vt:lpstr>
      <vt:lpstr>Тема Office</vt:lpstr>
      <vt:lpstr>Археолог</vt:lpstr>
      <vt:lpstr>Наука - Археология</vt:lpstr>
      <vt:lpstr>Кто такой - Археолог ?</vt:lpstr>
      <vt:lpstr>Слайд 4</vt:lpstr>
      <vt:lpstr>Слайд 5</vt:lpstr>
      <vt:lpstr>Слайд 6</vt:lpstr>
      <vt:lpstr>Слайд 7</vt:lpstr>
      <vt:lpstr>ФИЗКУЛЬТМИНУТКА</vt:lpstr>
      <vt:lpstr>Слайд 9</vt:lpstr>
      <vt:lpstr>Загадка археолога</vt:lpstr>
      <vt:lpstr>Собери вазы</vt:lpstr>
      <vt:lpstr>Используемы источники</vt:lpstr>
    </vt:vector>
  </TitlesOfParts>
  <Company>Retired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Археолог</dc:title>
  <dc:creator>RWT</dc:creator>
  <cp:lastModifiedBy>Елена</cp:lastModifiedBy>
  <cp:revision>39</cp:revision>
  <dcterms:created xsi:type="dcterms:W3CDTF">2011-12-12T09:06:18Z</dcterms:created>
  <dcterms:modified xsi:type="dcterms:W3CDTF">2013-10-29T10:09:00Z</dcterms:modified>
</cp:coreProperties>
</file>