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5" r:id="rId2"/>
    <p:sldId id="278" r:id="rId3"/>
    <p:sldId id="258" r:id="rId4"/>
    <p:sldId id="259" r:id="rId5"/>
    <p:sldId id="279" r:id="rId6"/>
    <p:sldId id="260" r:id="rId7"/>
    <p:sldId id="261" r:id="rId8"/>
    <p:sldId id="277" r:id="rId9"/>
    <p:sldId id="262" r:id="rId10"/>
    <p:sldId id="263" r:id="rId11"/>
    <p:sldId id="270" r:id="rId12"/>
    <p:sldId id="265" r:id="rId13"/>
    <p:sldId id="266" r:id="rId14"/>
    <p:sldId id="267" r:id="rId15"/>
    <p:sldId id="268" r:id="rId16"/>
    <p:sldId id="269" r:id="rId17"/>
    <p:sldId id="271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318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D4F4-0F95-4F7E-ABFD-C05B3BDF2EE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7D95-9CAA-41FD-B2B1-CF7268EB6F4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D4F4-0F95-4F7E-ABFD-C05B3BDF2EE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7D95-9CAA-41FD-B2B1-CF7268EB6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D4F4-0F95-4F7E-ABFD-C05B3BDF2EE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7D95-9CAA-41FD-B2B1-CF7268EB6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D4F4-0F95-4F7E-ABFD-C05B3BDF2EE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7D95-9CAA-41FD-B2B1-CF7268EB6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D4F4-0F95-4F7E-ABFD-C05B3BDF2EE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F37D95-9CAA-41FD-B2B1-CF7268EB6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D4F4-0F95-4F7E-ABFD-C05B3BDF2EE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7D95-9CAA-41FD-B2B1-CF7268EB6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D4F4-0F95-4F7E-ABFD-C05B3BDF2EE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7D95-9CAA-41FD-B2B1-CF7268EB6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D4F4-0F95-4F7E-ABFD-C05B3BDF2EE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7D95-9CAA-41FD-B2B1-CF7268EB6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D4F4-0F95-4F7E-ABFD-C05B3BDF2EE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7D95-9CAA-41FD-B2B1-CF7268EB6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D4F4-0F95-4F7E-ABFD-C05B3BDF2EE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7D95-9CAA-41FD-B2B1-CF7268EB6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BD4F4-0F95-4F7E-ABFD-C05B3BDF2EE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F37D95-9CAA-41FD-B2B1-CF7268EB6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28BD4F4-0F95-4F7E-ABFD-C05B3BDF2EEC}" type="datetimeFigureOut">
              <a:rPr lang="ru-RU" smtClean="0"/>
              <a:pPr/>
              <a:t>15.01.2014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F37D95-9CAA-41FD-B2B1-CF7268EB6F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9614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/>
                <a:latin typeface="Arial Black" pitchFamily="34" charset="0"/>
              </a:rPr>
              <a:t>Тематический  проект</a:t>
            </a:r>
            <a:endParaRPr lang="ru-RU" sz="3600" dirty="0">
              <a:solidFill>
                <a:srgbClr val="C0000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888472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6600" b="1" dirty="0" smtClean="0">
                <a:solidFill>
                  <a:srgbClr val="002060"/>
                </a:solidFill>
              </a:rPr>
              <a:t>«Пейте, дети, молоко»</a:t>
            </a:r>
          </a:p>
          <a:p>
            <a:pPr algn="ctr">
              <a:buNone/>
            </a:pPr>
            <a:endParaRPr lang="en-US" sz="6600" b="1" dirty="0" smtClean="0">
              <a:solidFill>
                <a:srgbClr val="FFFF00"/>
              </a:solidFill>
            </a:endParaRPr>
          </a:p>
          <a:p>
            <a:pPr algn="r">
              <a:buNone/>
            </a:pPr>
            <a:endParaRPr lang="ru-RU" sz="1600" b="1" dirty="0" smtClean="0">
              <a:solidFill>
                <a:srgbClr val="FFFF00"/>
              </a:solidFill>
            </a:endParaRPr>
          </a:p>
          <a:p>
            <a:pPr algn="r">
              <a:buNone/>
            </a:pPr>
            <a:endParaRPr lang="ru-RU" sz="1600" b="1" dirty="0" smtClean="0">
              <a:solidFill>
                <a:srgbClr val="FFFF00"/>
              </a:solidFill>
            </a:endParaRPr>
          </a:p>
          <a:p>
            <a:pPr algn="r"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Arial Black" pitchFamily="34" charset="0"/>
              </a:rPr>
              <a:t>Работу над реализацией проекта </a:t>
            </a:r>
          </a:p>
          <a:p>
            <a:pPr algn="r"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Arial Black" pitchFamily="34" charset="0"/>
              </a:rPr>
              <a:t> осуществляла воспитатель </a:t>
            </a:r>
          </a:p>
          <a:p>
            <a:pPr algn="r"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Arial Black" pitchFamily="34" charset="0"/>
              </a:rPr>
              <a:t>подготовительной к школе группы</a:t>
            </a:r>
          </a:p>
          <a:p>
            <a:pPr algn="r">
              <a:buNone/>
            </a:pPr>
            <a:r>
              <a:rPr lang="ru-RU" sz="1900" b="1" dirty="0" smtClean="0">
                <a:solidFill>
                  <a:srgbClr val="002060"/>
                </a:solidFill>
                <a:latin typeface="Arial Black" pitchFamily="34" charset="0"/>
              </a:rPr>
              <a:t> Пономарёва Людмила Павловна</a:t>
            </a:r>
            <a:endParaRPr lang="en-US" sz="1900" b="1" dirty="0" smtClean="0">
              <a:solidFill>
                <a:srgbClr val="002060"/>
              </a:solidFill>
              <a:latin typeface="Arial Black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548680"/>
            <a:ext cx="7643192" cy="936104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002060"/>
                </a:solidFill>
                <a:effectLst/>
                <a:latin typeface="Arial Black" pitchFamily="34" charset="0"/>
              </a:rPr>
              <a:t>План работы над проектом</a:t>
            </a:r>
            <a:br>
              <a:rPr lang="ru-RU" sz="3600" b="1" dirty="0">
                <a:solidFill>
                  <a:srgbClr val="002060"/>
                </a:solidFill>
                <a:effectLst/>
                <a:latin typeface="Arial Black" pitchFamily="34" charset="0"/>
              </a:rPr>
            </a:br>
            <a:r>
              <a:rPr lang="ru-RU" sz="3600" b="1" dirty="0">
                <a:solidFill>
                  <a:srgbClr val="002060"/>
                </a:solidFill>
                <a:effectLst/>
                <a:latin typeface="Arial Black" pitchFamily="34" charset="0"/>
              </a:rPr>
              <a:t>«Пейте, дети, молоко»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3029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  </a:t>
            </a:r>
            <a:r>
              <a:rPr lang="ru-RU" b="1" dirty="0" smtClean="0">
                <a:solidFill>
                  <a:srgbClr val="C00000"/>
                </a:solidFill>
              </a:rPr>
              <a:t>Предварительная </a:t>
            </a:r>
            <a:r>
              <a:rPr lang="ru-RU" b="1" dirty="0">
                <a:solidFill>
                  <a:srgbClr val="C00000"/>
                </a:solidFill>
              </a:rPr>
              <a:t>беседа с детьми о </a:t>
            </a:r>
            <a:r>
              <a:rPr lang="ru-RU" b="1" dirty="0" smtClean="0">
                <a:solidFill>
                  <a:srgbClr val="C00000"/>
                </a:solidFill>
              </a:rPr>
              <a:t>молоке: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Откуда </a:t>
            </a:r>
            <a:r>
              <a:rPr lang="ru-RU" b="1" dirty="0">
                <a:solidFill>
                  <a:srgbClr val="C00000"/>
                </a:solidFill>
              </a:rPr>
              <a:t>берётся </a:t>
            </a:r>
            <a:r>
              <a:rPr lang="ru-RU" b="1" dirty="0" smtClean="0">
                <a:solidFill>
                  <a:srgbClr val="C00000"/>
                </a:solidFill>
              </a:rPr>
              <a:t>молоко?  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Как молоко приходит на стол?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Что ещё делают из молока?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Что в молоке полезного? 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       Для чего нужно молоко?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Практическая часть.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B08007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480" y="1691322"/>
            <a:ext cx="6035040" cy="452628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Рассматривание, раскрашивание домашнего животного.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B01000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3571876"/>
            <a:ext cx="3212869" cy="2660073"/>
          </a:xfrm>
          <a:prstGeom prst="flowChartAlternateProcess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B18008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714488"/>
            <a:ext cx="3746696" cy="2731966"/>
          </a:xfrm>
          <a:prstGeom prst="flowChartAlternateProcess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Молоко – жидкое, вкусное, белое, полезное для здоровья.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B1500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6797" y="1600200"/>
            <a:ext cx="3782548" cy="2836911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PB15007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H="1" flipV="1">
            <a:off x="-357221" y="-267916"/>
            <a:ext cx="357222" cy="267916"/>
          </a:xfrm>
          <a:prstGeom prst="irregularSeal1">
            <a:avLst/>
          </a:prstGeom>
        </p:spPr>
      </p:pic>
      <p:pic>
        <p:nvPicPr>
          <p:cNvPr id="6" name="Рисунок 5" descr="PB15007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357562"/>
            <a:ext cx="3857653" cy="289324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PB0800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57356" y="-8358270"/>
            <a:ext cx="714380" cy="14287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357166"/>
            <a:ext cx="7929618" cy="214314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Проведение опытов: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sz="3100" b="1" dirty="0" smtClean="0">
                <a:solidFill>
                  <a:srgbClr val="FF0000"/>
                </a:solidFill>
                <a:effectLst/>
              </a:rPr>
              <a:t>Молоко, постояв в тепле загустело, превратилось в простоквашу, сверху отстоялась  сметана.</a:t>
            </a:r>
            <a:endParaRPr lang="ru-RU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115328" cy="4125923"/>
          </a:xfrm>
        </p:spPr>
        <p:txBody>
          <a:bodyPr/>
          <a:lstStyle/>
          <a:p>
            <a:pPr algn="r"/>
            <a:endParaRPr lang="ru-RU" dirty="0" smtClean="0"/>
          </a:p>
          <a:p>
            <a:pPr algn="r"/>
            <a:endParaRPr lang="ru-RU" dirty="0"/>
          </a:p>
        </p:txBody>
      </p:sp>
      <p:pic>
        <p:nvPicPr>
          <p:cNvPr id="4" name="Рисунок 3" descr="PB1800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7" y="2857496"/>
            <a:ext cx="3357585" cy="2553910"/>
          </a:xfrm>
          <a:prstGeom prst="flowChartAlternateProcess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PB1800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flipV="1">
            <a:off x="4357686" y="7000900"/>
            <a:ext cx="380960" cy="142876"/>
          </a:xfrm>
          <a:prstGeom prst="rect">
            <a:avLst/>
          </a:prstGeom>
        </p:spPr>
      </p:pic>
      <p:pic>
        <p:nvPicPr>
          <p:cNvPr id="6" name="Рисунок 5" descr="PB18008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91063" y="3286124"/>
            <a:ext cx="3429024" cy="2571768"/>
          </a:xfrm>
          <a:prstGeom prst="flowChartAlternateProcess">
            <a:avLst/>
          </a:prstGeom>
          <a:ln w="190500" cap="rnd">
            <a:solidFill>
              <a:srgbClr val="FFFF00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Простоквашу сварили – получился творог.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PB18008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571612"/>
            <a:ext cx="3214710" cy="2543180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Рисунок 6" descr="PB18008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3429000"/>
            <a:ext cx="3381400" cy="285749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Творог взбили </a:t>
            </a:r>
            <a:r>
              <a:rPr lang="ru-RU" sz="3200" b="1" dirty="0" err="1" smtClean="0">
                <a:solidFill>
                  <a:srgbClr val="FF0000"/>
                </a:solidFill>
              </a:rPr>
              <a:t>блендером</a:t>
            </a:r>
            <a:r>
              <a:rPr lang="ru-RU" sz="3200" dirty="0" smtClean="0">
                <a:solidFill>
                  <a:srgbClr val="FF0000"/>
                </a:solidFill>
              </a:rPr>
              <a:t> и</a:t>
            </a:r>
            <a:r>
              <a:rPr lang="ru-RU" sz="3200" b="1" dirty="0" smtClean="0">
                <a:solidFill>
                  <a:srgbClr val="FF0000"/>
                </a:solidFill>
              </a:rPr>
              <a:t> добавили ягодного сиропа -  получился йогурт</a:t>
            </a:r>
            <a:r>
              <a:rPr lang="ru-RU" sz="3200" dirty="0" smtClean="0">
                <a:solidFill>
                  <a:srgbClr val="FF0000"/>
                </a:solidFill>
              </a:rPr>
              <a:t>.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B18008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857364"/>
            <a:ext cx="3445937" cy="2471742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PB18008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500438"/>
            <a:ext cx="3833840" cy="2714644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Рассматривание продуктов,  в состав которых входит молоко.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PB1800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571612"/>
            <a:ext cx="6034617" cy="4525963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Пейте, дети, молоко –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будете здоровы!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полезн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3108" y="1857364"/>
            <a:ext cx="5429288" cy="4429156"/>
          </a:xfrm>
          <a:prstGeom prst="roundRect">
            <a:avLst>
              <a:gd name="adj" fmla="val 11111"/>
            </a:avLst>
          </a:prstGeom>
          <a:ln w="190500" cap="rnd">
            <a:solidFill>
              <a:srgbClr val="FFFF00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/>
              </a:rPr>
              <a:t>Гипотеза:</a:t>
            </a:r>
            <a:endParaRPr lang="ru-RU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rgbClr val="C00000"/>
                </a:solidFill>
              </a:rPr>
              <a:t>Если дети узнают больше о ценности молока и молочных продуктах через собственную исследовательскую деятельность, то они поймут, что молоко – ценный продукт питания для детского организма и у них появится желание употреблять его в пищу.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Цель:</a:t>
            </a:r>
            <a:endParaRPr lang="ru-RU" sz="6000" b="1" dirty="0"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8592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400" b="1" dirty="0" smtClean="0">
                <a:solidFill>
                  <a:srgbClr val="C00000"/>
                </a:solidFill>
              </a:rPr>
              <a:t>Сбор  информации о молоке как о необходимом и полезном продукте питания, анализ и обобщение полученных знаний.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effectLst/>
              </a:rPr>
              <a:t>Задачи</a:t>
            </a:r>
            <a:r>
              <a:rPr lang="ru-RU" sz="2800" dirty="0" smtClean="0">
                <a:solidFill>
                  <a:srgbClr val="002060"/>
                </a:solidFill>
                <a:effectLst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effectLst/>
              </a:rPr>
              <a:t>работы над проектом:</a:t>
            </a:r>
            <a:endParaRPr lang="ru-RU" sz="1800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91264" cy="5688632"/>
          </a:xfrm>
        </p:spPr>
        <p:txBody>
          <a:bodyPr>
            <a:normAutofit fontScale="32500" lnSpcReduction="20000"/>
          </a:bodyPr>
          <a:lstStyle/>
          <a:p>
            <a:pPr lvl="0">
              <a:buNone/>
            </a:pPr>
            <a:r>
              <a:rPr lang="ru-RU" sz="4000" dirty="0" smtClean="0"/>
              <a:t> </a:t>
            </a:r>
            <a:r>
              <a:rPr lang="ru-RU" sz="5500" b="1" dirty="0" smtClean="0">
                <a:solidFill>
                  <a:srgbClr val="C00000"/>
                </a:solidFill>
              </a:rPr>
              <a:t>Формировать у детей следующие знания  и понятия:</a:t>
            </a:r>
          </a:p>
          <a:p>
            <a:pPr lvl="0"/>
            <a:r>
              <a:rPr lang="ru-RU" sz="5500" b="1" dirty="0" smtClean="0">
                <a:solidFill>
                  <a:srgbClr val="C00000"/>
                </a:solidFill>
              </a:rPr>
              <a:t>корова – домашнее животное, которое даёт человеку молоко; человек же в свою очередь ухаживает за коровой, заботится о ней, кормит её;</a:t>
            </a:r>
          </a:p>
          <a:p>
            <a:pPr lvl="0"/>
            <a:r>
              <a:rPr lang="ru-RU" sz="5500" b="1" dirty="0" smtClean="0">
                <a:solidFill>
                  <a:srgbClr val="C00000"/>
                </a:solidFill>
              </a:rPr>
              <a:t>прежде чем попасть на стол, молоко проделывает долгий путь, и к этому причастны многие люди (те, кто ухаживают за коровами, доят их; кто отвозит молоко на молочные заводы; те, кто работают на молочных заводах; продавцы магазинов, которые продают молочные продукты и др.)</a:t>
            </a:r>
          </a:p>
          <a:p>
            <a:pPr lvl="0"/>
            <a:r>
              <a:rPr lang="ru-RU" sz="5500" b="1" dirty="0" smtClean="0">
                <a:solidFill>
                  <a:srgbClr val="C00000"/>
                </a:solidFill>
              </a:rPr>
              <a:t>молоко необходимо человеку для здоровья и роста, т. к. в нём содержатся полезные вещества;</a:t>
            </a:r>
          </a:p>
          <a:p>
            <a:pPr lvl="0"/>
            <a:r>
              <a:rPr lang="ru-RU" sz="5500" b="1" dirty="0" smtClean="0">
                <a:solidFill>
                  <a:srgbClr val="C00000"/>
                </a:solidFill>
              </a:rPr>
              <a:t>существует много продуктов, которые делают из молока (сметана, творог, масло, йогурт, майонез, сыр и др.)</a:t>
            </a:r>
          </a:p>
          <a:p>
            <a:pPr lvl="0"/>
            <a:r>
              <a:rPr lang="ru-RU" sz="5500" b="1" dirty="0" smtClean="0">
                <a:solidFill>
                  <a:srgbClr val="C00000"/>
                </a:solidFill>
              </a:rPr>
              <a:t>без молока трудно приготовить многие блюда (каши, молочный суп, блины, пироги и т. д.)</a:t>
            </a:r>
          </a:p>
          <a:p>
            <a:pPr lvl="0">
              <a:buNone/>
            </a:pPr>
            <a:r>
              <a:rPr lang="ru-RU" sz="5500" b="1" dirty="0" smtClean="0">
                <a:solidFill>
                  <a:srgbClr val="C00000"/>
                </a:solidFill>
              </a:rPr>
              <a:t>Развивать  логическое мышление, любознательность.</a:t>
            </a:r>
          </a:p>
          <a:p>
            <a:pPr lvl="0">
              <a:buNone/>
            </a:pPr>
            <a:r>
              <a:rPr lang="ru-RU" sz="5500" b="1" dirty="0" smtClean="0">
                <a:solidFill>
                  <a:srgbClr val="C00000"/>
                </a:solidFill>
              </a:rPr>
              <a:t>Воспитывать бережное, уважительное отношение к продуктам труда многих людей.</a:t>
            </a:r>
          </a:p>
          <a:p>
            <a:pPr lvl="0">
              <a:buNone/>
            </a:pPr>
            <a:r>
              <a:rPr lang="ru-RU" sz="5500" b="1" dirty="0" smtClean="0">
                <a:solidFill>
                  <a:srgbClr val="C00000"/>
                </a:solidFill>
              </a:rPr>
              <a:t>Сплотить большой коллектив детей, родителей и педагогов в работе над одним общим проектом через  формирование таких личностных качеств, как умение договариваться и работать в команде.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Arial Black" pitchFamily="34" charset="0"/>
              </a:rPr>
              <a:t>Ожидаемые результаты:</a:t>
            </a:r>
            <a:endParaRPr lang="ru-RU" dirty="0">
              <a:solidFill>
                <a:srgbClr val="002060"/>
              </a:solidFill>
              <a:effectLst/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Расширятся знания детей о разнообразии молочных продуктов, о ценности молока и влиянии его на состояние здоровья.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 Повысится познавательный интерес не только к молочному экспериментированию, но и с другими продуктами питания. Разовьется тяга к домашнему экспериментированию с продуктами.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Дети будут с удовольствием кушать молоко и молочные продукты.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Дети будут стремиться к здоровому образу жизни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F0"/>
                </a:solidFill>
                <a:effectLst/>
                <a:latin typeface="Arial Black" pitchFamily="34" charset="0"/>
              </a:rPr>
              <a:t>Алгоритм разработки проекта</a:t>
            </a:r>
            <a:br>
              <a:rPr lang="ru-RU" b="1" dirty="0" smtClean="0">
                <a:solidFill>
                  <a:srgbClr val="00B0F0"/>
                </a:solidFill>
                <a:effectLst/>
                <a:latin typeface="Arial Black" pitchFamily="34" charset="0"/>
              </a:rPr>
            </a:br>
            <a:r>
              <a:rPr lang="ru-RU" b="1" dirty="0" smtClean="0">
                <a:solidFill>
                  <a:srgbClr val="00B0F0"/>
                </a:solidFill>
                <a:effectLst/>
                <a:latin typeface="Arial Black" pitchFamily="34" charset="0"/>
              </a:rPr>
              <a:t>«Пейте, дети, молоко»</a:t>
            </a:r>
            <a:endParaRPr lang="ru-RU" b="1" dirty="0">
              <a:solidFill>
                <a:srgbClr val="00B0F0"/>
              </a:solidFill>
              <a:effectLst/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endParaRPr lang="ru-RU" sz="2500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1 </a:t>
            </a:r>
            <a:r>
              <a:rPr lang="ru-RU" sz="3600" b="1" dirty="0">
                <a:solidFill>
                  <a:srgbClr val="002060"/>
                </a:solidFill>
              </a:rPr>
              <a:t>этап – </a:t>
            </a:r>
            <a:r>
              <a:rPr lang="ru-RU" sz="3600" b="1" dirty="0" smtClean="0">
                <a:solidFill>
                  <a:srgbClr val="002060"/>
                </a:solidFill>
              </a:rPr>
              <a:t>подготовительный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* Анализ проблемы.</a:t>
            </a:r>
            <a:r>
              <a:rPr lang="ru-RU" sz="3600" b="1" dirty="0" smtClean="0">
                <a:solidFill>
                  <a:srgbClr val="C00000"/>
                </a:solidFill>
              </a:rPr>
              <a:t> </a:t>
            </a:r>
            <a:endParaRPr lang="ru-RU" sz="3600" b="1" dirty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* Выбор </a:t>
            </a:r>
            <a:r>
              <a:rPr lang="ru-RU" b="1" dirty="0">
                <a:solidFill>
                  <a:srgbClr val="C00000"/>
                </a:solidFill>
              </a:rPr>
              <a:t>темы;</a:t>
            </a: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* Определение цели и задач по реализации проекта;</a:t>
            </a:r>
          </a:p>
          <a:p>
            <a:pPr lvl="0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* Подбор </a:t>
            </a:r>
            <a:r>
              <a:rPr lang="ru-RU" b="1" dirty="0">
                <a:solidFill>
                  <a:srgbClr val="C00000"/>
                </a:solidFill>
              </a:rPr>
              <a:t>группы участников</a:t>
            </a:r>
            <a:r>
              <a:rPr lang="ru-RU" b="1" dirty="0" smtClean="0">
                <a:solidFill>
                  <a:srgbClr val="C00000"/>
                </a:solidFill>
              </a:rPr>
              <a:t>; </a:t>
            </a:r>
          </a:p>
          <a:p>
            <a:pPr lvl="0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* Распределение ролей в группе участников проекта.</a:t>
            </a:r>
          </a:p>
          <a:p>
            <a:pPr lvl="0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* Сбор информации по теме написания системы</a:t>
            </a:r>
          </a:p>
          <a:p>
            <a:pPr lvl="0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работы, подготовка её к апробированию  проекта;</a:t>
            </a:r>
          </a:p>
          <a:p>
            <a:pPr lvl="0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*  Разработка занятий по теме;</a:t>
            </a:r>
          </a:p>
          <a:p>
            <a:pPr lvl="0">
              <a:lnSpc>
                <a:spcPct val="120000"/>
              </a:lnSpc>
              <a:buNone/>
            </a:pPr>
            <a:r>
              <a:rPr lang="ru-RU" b="1" dirty="0" smtClean="0">
                <a:solidFill>
                  <a:srgbClr val="C00000"/>
                </a:solidFill>
              </a:rPr>
              <a:t>*  Пополнение ПРС.</a:t>
            </a:r>
          </a:p>
          <a:p>
            <a:pPr>
              <a:lnSpc>
                <a:spcPct val="120000"/>
              </a:lnSpc>
              <a:buNone/>
            </a:pPr>
            <a:r>
              <a:rPr lang="ru-RU" dirty="0" smtClean="0"/>
              <a:t> </a:t>
            </a:r>
          </a:p>
          <a:p>
            <a:pPr lvl="0" algn="ctr">
              <a:buNone/>
            </a:pPr>
            <a:endParaRPr lang="ru-RU" b="1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effectLst/>
              </a:rPr>
              <a:t>2 этап- реализация проекта (практический) </a:t>
            </a:r>
            <a:endParaRPr lang="ru-RU" sz="36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pPr lvl="0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организация </a:t>
            </a:r>
            <a:r>
              <a:rPr lang="ru-RU" sz="3200" b="1" dirty="0">
                <a:solidFill>
                  <a:srgbClr val="C00000"/>
                </a:solidFill>
              </a:rPr>
              <a:t>взаимодействия между всеми участниками проекта;</a:t>
            </a:r>
          </a:p>
          <a:p>
            <a:pPr lvl="0">
              <a:buNone/>
            </a:pPr>
            <a:r>
              <a:rPr lang="ru-RU" sz="3200" b="1" dirty="0">
                <a:solidFill>
                  <a:srgbClr val="C00000"/>
                </a:solidFill>
              </a:rPr>
              <a:t>постоянное обсуждение полученных в ходе проекта результатов</a:t>
            </a:r>
            <a:r>
              <a:rPr lang="ru-RU" sz="3200" b="1" dirty="0" smtClean="0">
                <a:solidFill>
                  <a:srgbClr val="C00000"/>
                </a:solidFill>
              </a:rPr>
              <a:t>;</a:t>
            </a:r>
            <a:endParaRPr lang="ru-RU" sz="3200" b="1" dirty="0">
              <a:solidFill>
                <a:srgbClr val="C00000"/>
              </a:solidFill>
            </a:endParaRPr>
          </a:p>
          <a:p>
            <a:pPr lvl="0">
              <a:buNone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395536" y="486317"/>
          <a:ext cx="8496944" cy="57584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5268"/>
                <a:gridCol w="6511676"/>
              </a:tblGrid>
              <a:tr h="84108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Форма организации детей: 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Содержание  работы:</a:t>
                      </a:r>
                      <a:endParaRPr lang="ru-RU" sz="1600" dirty="0"/>
                    </a:p>
                  </a:txBody>
                  <a:tcPr/>
                </a:tc>
              </a:tr>
              <a:tr h="1133245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НОД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Худ. творчество- «На лугу пасутся коровы; раскрашивание домашнего животного.</a:t>
                      </a:r>
                      <a:endParaRPr lang="en-US" sz="160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Развитие речи-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«День молока».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Конструирование- «Жильё для коровы».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16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Рассматривание</a:t>
                      </a:r>
                    </a:p>
                    <a:p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Картины-»Коровы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на лугу»; «Корова с телёнком»; «Сенокос».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Иллюстрации и фотографии.</a:t>
                      </a:r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020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Наблюдения</a:t>
                      </a:r>
                    </a:p>
                    <a:p>
                      <a:endParaRPr lang="ru-RU" sz="1600" dirty="0" smtClean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Наблюдение за живым объектом - стадо коров, телят.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8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Экскурсии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В молочный магазин.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589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СРИ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«Магазин молочных продуктов».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240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Беседы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«Что такое молоко?; Из чего молоко состоит?; Чем полезно молоко; Где живут коровы; Какие ещё молочные продукты продают</a:t>
                      </a:r>
                      <a:r>
                        <a:rPr lang="ru-RU" sz="1600" baseline="0" dirty="0" smtClean="0">
                          <a:solidFill>
                            <a:srgbClr val="002060"/>
                          </a:solidFill>
                        </a:rPr>
                        <a:t> в магазинах.</a:t>
                      </a:r>
                      <a:r>
                        <a:rPr lang="ru-RU" sz="160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ru-RU" sz="1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3245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Чтение </a:t>
                      </a:r>
                      <a:r>
                        <a:rPr lang="ru-RU" sz="1600" dirty="0" err="1" smtClean="0"/>
                        <a:t>х</a:t>
                      </a:r>
                      <a:r>
                        <a:rPr lang="ru-RU" sz="1600" dirty="0" smtClean="0"/>
                        <a:t>/л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Мамин-Сибиряк</a:t>
                      </a:r>
                      <a:r>
                        <a:rPr lang="ru-RU" sz="1600" baseline="0" dirty="0" smtClean="0"/>
                        <a:t> «Притча о Молоке, овсяной Кашке и сером котишке Мурке. Рассказы Пришвина о животных. Стихи, загадки, </a:t>
                      </a:r>
                      <a:r>
                        <a:rPr lang="ru-RU" sz="1600" baseline="0" dirty="0" err="1" smtClean="0"/>
                        <a:t>потешки</a:t>
                      </a:r>
                      <a:r>
                        <a:rPr lang="ru-RU" sz="1600" baseline="0" dirty="0" smtClean="0"/>
                        <a:t>, песни о молоке и животных.</a:t>
                      </a:r>
                      <a:endParaRPr lang="ru-RU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/>
              </a:rPr>
              <a:t>3 этап- заключительный </a:t>
            </a:r>
            <a:br>
              <a:rPr lang="ru-RU" sz="3200" b="1" dirty="0" smtClean="0">
                <a:solidFill>
                  <a:srgbClr val="002060"/>
                </a:solidFill>
                <a:effectLst/>
              </a:rPr>
            </a:br>
            <a:r>
              <a:rPr lang="ru-RU" sz="3200" b="1" dirty="0" smtClean="0">
                <a:solidFill>
                  <a:srgbClr val="002060"/>
                </a:solidFill>
                <a:effectLst/>
              </a:rPr>
              <a:t>(оценка результатов и защита проекта)</a:t>
            </a:r>
            <a:endParaRPr lang="ru-RU" sz="3200" b="1" dirty="0">
              <a:solidFill>
                <a:srgbClr val="002060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Обобщение знаний детей  по данной теме;</a:t>
            </a:r>
            <a:endParaRPr lang="ru-RU" b="1" dirty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Анализ работы по реализации </a:t>
            </a:r>
            <a:r>
              <a:rPr lang="ru-RU" b="1" dirty="0">
                <a:solidFill>
                  <a:srgbClr val="C00000"/>
                </a:solidFill>
              </a:rPr>
              <a:t>проекта, </a:t>
            </a:r>
            <a:r>
              <a:rPr lang="ru-RU" b="1" dirty="0" smtClean="0">
                <a:solidFill>
                  <a:srgbClr val="C00000"/>
                </a:solidFill>
              </a:rPr>
              <a:t> достигнутых </a:t>
            </a:r>
            <a:r>
              <a:rPr lang="ru-RU" b="1" dirty="0">
                <a:solidFill>
                  <a:srgbClr val="C00000"/>
                </a:solidFill>
              </a:rPr>
              <a:t>результатов (успехи и неудачи)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Защита проекта: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разработка презентации по теме проекта;</a:t>
            </a:r>
            <a:endParaRPr lang="ru-RU" b="1" dirty="0">
              <a:solidFill>
                <a:srgbClr val="C00000"/>
              </a:solidFill>
            </a:endParaRP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представление </a:t>
            </a:r>
            <a:r>
              <a:rPr lang="ru-RU" b="1" dirty="0">
                <a:solidFill>
                  <a:srgbClr val="C00000"/>
                </a:solidFill>
              </a:rPr>
              <a:t>альбома по теме проекта;</a:t>
            </a:r>
          </a:p>
          <a:p>
            <a:pPr lvl="0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      организация </a:t>
            </a:r>
            <a:r>
              <a:rPr lang="ru-RU" b="1" dirty="0">
                <a:solidFill>
                  <a:srgbClr val="C00000"/>
                </a:solidFill>
              </a:rPr>
              <a:t>выставок по теме проекта</a:t>
            </a:r>
            <a:r>
              <a:rPr lang="ru-RU" b="1" dirty="0" smtClean="0">
                <a:solidFill>
                  <a:srgbClr val="C00000"/>
                </a:solidFill>
              </a:rPr>
              <a:t>;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E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982</TotalTime>
  <Words>710</Words>
  <Application>Microsoft Office PowerPoint</Application>
  <PresentationFormat>Экран (4:3)</PresentationFormat>
  <Paragraphs>88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Тематический  проект</vt:lpstr>
      <vt:lpstr>Гипотеза:</vt:lpstr>
      <vt:lpstr>Цель:</vt:lpstr>
      <vt:lpstr>Задачи работы над проектом:</vt:lpstr>
      <vt:lpstr>Ожидаемые результаты:</vt:lpstr>
      <vt:lpstr>Алгоритм разработки проекта «Пейте, дети, молоко»</vt:lpstr>
      <vt:lpstr>2 этап- реализация проекта (практический) </vt:lpstr>
      <vt:lpstr>Слайд 8</vt:lpstr>
      <vt:lpstr>3 этап- заключительный  (оценка результатов и защита проекта)</vt:lpstr>
      <vt:lpstr>План работы над проектом «Пейте, дети, молоко» </vt:lpstr>
      <vt:lpstr>Практическая часть.</vt:lpstr>
      <vt:lpstr>Рассматривание, раскрашивание домашнего животного.</vt:lpstr>
      <vt:lpstr>Молоко – жидкое, вкусное, белое, полезное для здоровья.</vt:lpstr>
      <vt:lpstr>Проведение опытов: Молоко, постояв в тепле загустело, превратилось в простоквашу, сверху отстоялась  сметана.</vt:lpstr>
      <vt:lpstr>Простоквашу сварили – получился творог.</vt:lpstr>
      <vt:lpstr>Творог взбили блендером и добавили ягодного сиропа -  получился йогурт.</vt:lpstr>
      <vt:lpstr>Рассматривание продуктов,  в состав которых входит молоко.</vt:lpstr>
      <vt:lpstr>Пейте, дети, молоко –  будете здоровы!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</cp:lastModifiedBy>
  <cp:revision>97</cp:revision>
  <dcterms:created xsi:type="dcterms:W3CDTF">2013-11-16T09:29:08Z</dcterms:created>
  <dcterms:modified xsi:type="dcterms:W3CDTF">2014-01-15T15:08:31Z</dcterms:modified>
</cp:coreProperties>
</file>