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66" r:id="rId4"/>
    <p:sldId id="267" r:id="rId5"/>
    <p:sldId id="274" r:id="rId6"/>
    <p:sldId id="269" r:id="rId7"/>
    <p:sldId id="268" r:id="rId8"/>
    <p:sldId id="270" r:id="rId9"/>
    <p:sldId id="271" r:id="rId10"/>
    <p:sldId id="272" r:id="rId11"/>
    <p:sldId id="265" r:id="rId12"/>
    <p:sldId id="277" r:id="rId13"/>
    <p:sldId id="261" r:id="rId14"/>
    <p:sldId id="275" r:id="rId15"/>
    <p:sldId id="263" r:id="rId16"/>
    <p:sldId id="276" r:id="rId17"/>
    <p:sldId id="273" r:id="rId18"/>
    <p:sldId id="25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2FEE5-1F24-4666-88A6-FEE155600575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75371-4BD9-41B0-A020-DD8A8D99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dleyphotog.com/templates/Frames/slides/Frame_E_081.jpg" TargetMode="External"/><Relationship Id="rId3" Type="http://schemas.openxmlformats.org/officeDocument/2006/relationships/hyperlink" Target="http://open.az/uploads/posts/2012-10/1351569613_42190114_feather01_artshare.jpeg" TargetMode="External"/><Relationship Id="rId7" Type="http://schemas.openxmlformats.org/officeDocument/2006/relationships/hyperlink" Target="http://www.karusel-toys.ru/images/catalog/image1.php?namephoto=s_70416.JPG" TargetMode="External"/><Relationship Id="rId2" Type="http://schemas.openxmlformats.org/officeDocument/2006/relationships/hyperlink" Target="http://kolyan.net/uploads/posts/2010-02/1266422567_1263918386_1263891788_937970_27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jili-bili.ru/files/labirint/big/20780601lab0opo1253804984.jpg" TargetMode="External"/><Relationship Id="rId5" Type="http://schemas.openxmlformats.org/officeDocument/2006/relationships/hyperlink" Target="http://hiero.ru/pict/05e/2100460.jpg" TargetMode="External"/><Relationship Id="rId4" Type="http://schemas.openxmlformats.org/officeDocument/2006/relationships/hyperlink" Target="http://dreamworlds.ru/uploads/posts/2011-07/1311350678_japanesecrane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ерья - фотоклипарт Feathers HQ images &quot; ALLDAY - народный сайт о дизайне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400000">
            <a:off x="3932548" y="1646549"/>
            <a:ext cx="6858000" cy="3564903"/>
          </a:xfrm>
          <a:prstGeom prst="rect">
            <a:avLst/>
          </a:prstGeom>
          <a:noFill/>
        </p:spPr>
      </p:pic>
      <p:pic>
        <p:nvPicPr>
          <p:cNvPr id="1026" name="Picture 2" descr="В гостях у сказки. (282 шт. JPG) &quot; ALLDAY - народный сайт о дизайне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5940152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7964" y="1340768"/>
            <a:ext cx="5186036" cy="1754326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Журавлиные</a:t>
            </a:r>
          </a:p>
          <a:p>
            <a:pPr algn="ctr"/>
            <a:r>
              <a:rPr lang="ru-RU" sz="5400" b="1" i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перья</a:t>
            </a:r>
            <a:endParaRPr lang="ru-RU" sz="5400" b="1" i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5085184"/>
            <a:ext cx="3516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Баранник</a:t>
            </a:r>
            <a:r>
              <a:rPr lang="ru-RU" dirty="0" smtClean="0"/>
              <a:t>  Ирина Алексеевна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МБОУ СОШ №12                                 г. Белая Калитва п. Коксовый </a:t>
            </a:r>
          </a:p>
          <a:p>
            <a:r>
              <a:rPr lang="ru-RU" dirty="0" smtClean="0"/>
              <a:t>Ростовской области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37977" y="0"/>
            <a:ext cx="42060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Урок литературного чтения</a:t>
            </a:r>
          </a:p>
          <a:p>
            <a:r>
              <a:rPr lang="ru-RU" sz="2400" b="1" i="1" dirty="0" smtClean="0"/>
              <a:t>во 2 классе по программе</a:t>
            </a:r>
          </a:p>
          <a:p>
            <a:r>
              <a:rPr lang="ru-RU" sz="2400" b="1" i="1" dirty="0" smtClean="0"/>
              <a:t>«Начальная школа 21 века»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3068960"/>
            <a:ext cx="37584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Японская народная сказка</a:t>
            </a:r>
          </a:p>
          <a:p>
            <a:endParaRPr lang="ru-RU" dirty="0"/>
          </a:p>
        </p:txBody>
      </p:sp>
      <p:pic>
        <p:nvPicPr>
          <p:cNvPr id="2" name="Picture 2" descr="C:\Documents and Settings\учитель\Рабочий стол\ЖУРУШКА\Изображение 03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68344" y="3500438"/>
            <a:ext cx="1176522" cy="1584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учитель\Рабочий стол\Изображение 034.jpg"/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857232"/>
            <a:ext cx="7572428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928926" y="1214422"/>
            <a:ext cx="1643074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14810" y="3000372"/>
            <a:ext cx="2727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т ор г </a:t>
            </a:r>
            <a:r>
              <a:rPr lang="ru-RU" sz="4000" dirty="0" err="1" smtClean="0"/>
              <a:t>ов</a:t>
            </a:r>
            <a:r>
              <a:rPr lang="ru-RU" sz="4000" dirty="0" smtClean="0"/>
              <a:t> е </a:t>
            </a:r>
            <a:r>
              <a:rPr lang="ru-RU" sz="4000" dirty="0" err="1" smtClean="0"/>
              <a:t>ц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8" y="3857628"/>
            <a:ext cx="2519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err="1" smtClean="0"/>
              <a:t>Жу</a:t>
            </a:r>
            <a:r>
              <a:rPr lang="ru-RU" sz="4000" dirty="0" smtClean="0"/>
              <a:t> </a:t>
            </a:r>
            <a:r>
              <a:rPr lang="ru-RU" sz="4000" dirty="0" err="1" smtClean="0"/>
              <a:t>р</a:t>
            </a:r>
            <a:r>
              <a:rPr lang="ru-RU" sz="4000" dirty="0" smtClean="0"/>
              <a:t> </a:t>
            </a:r>
            <a:r>
              <a:rPr lang="ru-RU" sz="4000" dirty="0" err="1" smtClean="0"/>
              <a:t>ушк</a:t>
            </a:r>
            <a:r>
              <a:rPr lang="ru-RU" sz="4000" dirty="0" smtClean="0"/>
              <a:t> 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5000636"/>
            <a:ext cx="3156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де ре в </a:t>
            </a:r>
            <a:r>
              <a:rPr lang="ru-RU" sz="4000" dirty="0" err="1" smtClean="0"/>
              <a:t>ушк</a:t>
            </a:r>
            <a:r>
              <a:rPr lang="ru-RU" sz="4000" dirty="0" smtClean="0"/>
              <a:t> а</a:t>
            </a:r>
            <a:endParaRPr lang="ru-RU" sz="40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4214810" y="2571744"/>
            <a:ext cx="428628" cy="2708150"/>
            <a:chOff x="4214810" y="2571744"/>
            <a:chExt cx="428628" cy="2708150"/>
          </a:xfrm>
        </p:grpSpPr>
        <p:sp>
          <p:nvSpPr>
            <p:cNvPr id="9" name="TextBox 8"/>
            <p:cNvSpPr txBox="1"/>
            <p:nvPr/>
          </p:nvSpPr>
          <p:spPr>
            <a:xfrm>
              <a:off x="4214810" y="257174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с</a:t>
              </a:r>
              <a:endParaRPr lang="ru-RU" sz="4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14810" y="3357562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а</a:t>
              </a:r>
              <a:endParaRPr lang="ru-RU" sz="4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14810" y="3786190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р</a:t>
              </a:r>
              <a:endParaRPr lang="ru-RU" sz="4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4810" y="421481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у</a:t>
              </a:r>
              <a:endParaRPr lang="ru-RU" sz="4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14810" y="457200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х</a:t>
              </a:r>
              <a:endParaRPr lang="ru-RU" sz="40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857752" y="1714488"/>
            <a:ext cx="428628" cy="2779588"/>
            <a:chOff x="4857752" y="1714488"/>
            <a:chExt cx="428628" cy="2779588"/>
          </a:xfrm>
        </p:grpSpPr>
        <p:sp>
          <p:nvSpPr>
            <p:cNvPr id="16" name="TextBox 15"/>
            <p:cNvSpPr txBox="1"/>
            <p:nvPr/>
          </p:nvSpPr>
          <p:spPr>
            <a:xfrm>
              <a:off x="4857752" y="171448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с</a:t>
              </a:r>
              <a:endParaRPr lang="ru-RU" sz="4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57752" y="2143116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т</a:t>
              </a:r>
              <a:endParaRPr lang="ru-RU" sz="4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57752" y="257174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а</a:t>
              </a:r>
              <a:endParaRPr lang="ru-RU" sz="4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57752" y="3429000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и</a:t>
              </a:r>
              <a:endParaRPr lang="ru-RU" sz="4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57752" y="3786190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к</a:t>
              </a:r>
              <a:endParaRPr lang="ru-RU" sz="40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429388" y="2571744"/>
            <a:ext cx="500066" cy="2350960"/>
            <a:chOff x="6429388" y="2571744"/>
            <a:chExt cx="500066" cy="2350960"/>
          </a:xfrm>
        </p:grpSpPr>
        <p:sp>
          <p:nvSpPr>
            <p:cNvPr id="22" name="TextBox 21"/>
            <p:cNvSpPr txBox="1"/>
            <p:nvPr/>
          </p:nvSpPr>
          <p:spPr>
            <a:xfrm>
              <a:off x="6429388" y="257174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О</a:t>
              </a:r>
              <a:endParaRPr lang="ru-RU" sz="4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00826" y="3357562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у</a:t>
              </a:r>
              <a:endParaRPr lang="ru-RU" sz="4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00826" y="421481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у</a:t>
              </a:r>
              <a:endParaRPr lang="ru-RU" sz="4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2143116"/>
            <a:ext cx="5918159" cy="19389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Рассмотри  иллюстрации.</a:t>
            </a:r>
          </a:p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Какие строки из сказки </a:t>
            </a: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 ним относятся?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6" descr="http://hiero.ru/pict/05e/210046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11960" y="1124744"/>
            <a:ext cx="4073595" cy="475252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99592" y="2060848"/>
            <a:ext cx="3888432" cy="2554545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Глядь, а это журавль попался в силок, бьётся и стонет, видно, на помощь зовёт.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Дневник MsYugao :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27584" y="1196752"/>
            <a:ext cx="3766776" cy="482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707904" y="2132856"/>
            <a:ext cx="4556568" cy="1754326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-Ах ты, бедняга!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Потерпи немного…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Сейчас я тебе помогу.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учитель\Рабочий стол\ЖУРУШКА\Изображение 030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142984"/>
            <a:ext cx="4214842" cy="28575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357290" y="3786190"/>
            <a:ext cx="67151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-Есть на этот раз у нас кое-что получше, господин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Гонта,-отвечает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старуха.-Вот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взгляни-ка. Это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наткала дочка  наша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Журушка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,-  и развернула перед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Гонтой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алую ткань. Золотые журавли словно живые летят.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http://jili-bili.ru/files/labirint/big/20780601lab0opo1253804984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052736"/>
            <a:ext cx="3384376" cy="51845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347864" y="1844824"/>
            <a:ext cx="496855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Широко раскрыла она свои крылья,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выщипы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</a:p>
          <a:p>
            <a:pPr algn="ctr"/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ает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себя клювом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самый нежный мягкий пух и ткёт из него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расивую ткань.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учитель\Рабочий стол\ЖУРУШКА\Изображение 031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142984"/>
            <a:ext cx="3357586" cy="242889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57290" y="3500438"/>
            <a:ext cx="69916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Грустно, грустно, точно прощаясь,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рикнул журавль в последний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 и скрылся в закатном небе.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285860"/>
            <a:ext cx="5631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Чему учит сказка?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1285860"/>
            <a:ext cx="341516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Рефлексия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71538" y="2357430"/>
            <a:ext cx="7712577" cy="2923594"/>
            <a:chOff x="1071538" y="2357430"/>
            <a:chExt cx="7712577" cy="292359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143108" y="2357430"/>
              <a:ext cx="496963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Я узнал новое…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214414" y="3357562"/>
              <a:ext cx="756970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Мне  (не) понравилось…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71538" y="4357694"/>
              <a:ext cx="732508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Для себя я решил, что…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764704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http://kolyan.net/uploads/posts/2010-02/1266422567_1263918386_1263891788_937970_27.jpg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10527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-титульный слайд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84784"/>
            <a:ext cx="6462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http://open.az/uploads/posts/2012-10/1351569613_42190114_feather01_artshare.jpeg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17728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-розовые перья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188640"/>
            <a:ext cx="14409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Источники:</a:t>
            </a:r>
            <a:endParaRPr lang="ru-RU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204864"/>
            <a:ext cx="9649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http://dreamworlds.ru/uploads/posts/2011-07/1311350678_japanesecrane.jpg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12360" y="2204864"/>
            <a:ext cx="113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на руках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2564904"/>
            <a:ext cx="3697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http://hiero.ru/pict/05e/2100460.jpg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26369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на снегу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06896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http://jili-bili.ru/files/labirint/big/20780601lab0opo1253804984.jpg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72200" y="3068960"/>
            <a:ext cx="1101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у станка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429000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http://www.karusel-toys.ru/images/catalog/image1.php?namephoto=s_70416.JPG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156176" y="3717032"/>
            <a:ext cx="172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-обложка книги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43651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8"/>
              </a:rPr>
              <a:t>http://www.bradleyphotog.com/templates/Frames/slides/Frame_E_081.jpg</a:t>
            </a:r>
            <a:r>
              <a:rPr lang="ru-RU" dirty="0" smtClean="0"/>
              <a:t>  - шаблон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log - Metroblo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548680"/>
            <a:ext cx="4320480" cy="576064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4048" y="332656"/>
            <a:ext cx="396282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Знакомство с произведением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1916832"/>
            <a:ext cx="3456384" cy="2308324"/>
          </a:xfrm>
          <a:prstGeom prst="rect">
            <a:avLst/>
          </a:prstGeom>
          <a:ln>
            <a:solidFill>
              <a:srgbClr val="0070C0"/>
            </a:solidFill>
          </a:ln>
          <a:effectLst>
            <a:softEdge rad="127000"/>
          </a:effectLst>
          <a:scene3d>
            <a:camera prst="perspectiveHeroicExtremeRightFacing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Чтение «Учебная хрестоматия»</a:t>
            </a:r>
          </a:p>
          <a:p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стр. 59-69</a:t>
            </a:r>
            <a:endParaRPr lang="ru-RU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4437112"/>
            <a:ext cx="3347864" cy="1200329"/>
          </a:xfrm>
          <a:prstGeom prst="rect">
            <a:avLst/>
          </a:prstGeom>
          <a:effectLst>
            <a:softEdge rad="127000"/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Просмотр мультфильма</a:t>
            </a:r>
            <a:endParaRPr lang="ru-RU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1340768"/>
            <a:ext cx="52995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Моделируем обложку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1916832"/>
            <a:ext cx="2664296" cy="38884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851920" y="2852936"/>
            <a:ext cx="1728192" cy="17281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2852936"/>
            <a:ext cx="1728192" cy="172819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15816" y="1844824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Японская</a:t>
            </a:r>
          </a:p>
          <a:p>
            <a:pPr algn="ctr"/>
            <a:r>
              <a:rPr lang="ru-RU" sz="2000" b="1" dirty="0" smtClean="0"/>
              <a:t>народная</a:t>
            </a:r>
          </a:p>
          <a:p>
            <a:pPr algn="ctr"/>
            <a:r>
              <a:rPr lang="ru-RU" sz="2000" b="1" dirty="0" smtClean="0"/>
              <a:t>сказка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4653136"/>
            <a:ext cx="256448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Журавлиные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перья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2654058">
            <a:off x="1881002" y="1314065"/>
            <a:ext cx="914400" cy="914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1124744"/>
            <a:ext cx="66075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?</a:t>
            </a:r>
            <a:endParaRPr lang="ru-RU" sz="8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2276872"/>
            <a:ext cx="62238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Почему </a:t>
            </a:r>
            <a:r>
              <a:rPr lang="ru-RU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Журушка</a:t>
            </a:r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окинула стариков?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484784"/>
            <a:ext cx="7704855" cy="954107"/>
          </a:xfrm>
          <a:prstGeom prst="rect">
            <a:avLst/>
          </a:prstGeom>
          <a:scene3d>
            <a:camera prst="orthographicFront"/>
            <a:lightRig rig="brightRoom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Назови главных героев и дай им характеристику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708920"/>
            <a:ext cx="316875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Старик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Старуха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Торговец Гонта</a:t>
            </a:r>
          </a:p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Журушка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2348880"/>
            <a:ext cx="45811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Добрые, заботливые, беззащитные, гостеприимные</a:t>
            </a:r>
            <a:endParaRPr lang="ru-RU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3789040"/>
            <a:ext cx="458119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жадный, злой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07904" y="4365104"/>
            <a:ext cx="458119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весёлая, добрая, трудолюбивая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124744"/>
            <a:ext cx="792088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Прочитайте. Какие слова встречаются и в других народных сказках?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73" y="2967335"/>
            <a:ext cx="2890535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Давным-давно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4581128"/>
            <a:ext cx="1847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2996952"/>
            <a:ext cx="29569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одной горной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3573016"/>
            <a:ext cx="21645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деревушке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63888" y="3573016"/>
            <a:ext cx="3634328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старик со старухой.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067944" y="2996952"/>
            <a:ext cx="1162498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жили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4221088"/>
            <a:ext cx="7180940" cy="10772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Очень они печалились, что детей у них</a:t>
            </a:r>
          </a:p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 было.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A4E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A4EC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A4EC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A4EC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84784"/>
            <a:ext cx="792088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Какой запрет есть в этой сказке?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2420888"/>
            <a:ext cx="46374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 одном только прошу: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1979712" y="3068960"/>
            <a:ext cx="6768752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 заглядывайте в комнату, где я</a:t>
            </a:r>
          </a:p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Ткать буду.  Не люблю, когда </a:t>
            </a:r>
          </a:p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Смотрят, как я работаю.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340768"/>
            <a:ext cx="712879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Какая песенка </a:t>
            </a:r>
            <a:r>
              <a:rPr lang="ru-RU" sz="3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Журушки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похожа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ru-RU" sz="3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песенку-закличку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979712" y="2852936"/>
            <a:ext cx="6768752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Дождик,  дождик,  лей  сильней,</a:t>
            </a:r>
          </a:p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Дождик,  лей  среди  полей.</a:t>
            </a:r>
          </a:p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Дольше,  дольше  погости</a:t>
            </a:r>
          </a:p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 грушёвом  дереве.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из п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907704" y="2924944"/>
            <a:ext cx="5544616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340768"/>
            <a:ext cx="712879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Почему сказка озаглавлена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«Журавлиные перья»?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852936"/>
            <a:ext cx="665400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Потому что у стариков жил журавль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573016"/>
            <a:ext cx="6182526" cy="1077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Потому что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Журушка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ткала ткань</a:t>
            </a:r>
          </a:p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 своего  пуха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4725144"/>
            <a:ext cx="5294077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Потому что  на полу лежали 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уравлиные перья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A4E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427</Words>
  <Application>Microsoft Office PowerPoint</Application>
  <PresentationFormat>Экран (4:3)</PresentationFormat>
  <Paragraphs>108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37</cp:revision>
  <dcterms:modified xsi:type="dcterms:W3CDTF">2014-12-12T12:30:20Z</dcterms:modified>
</cp:coreProperties>
</file>