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6" r:id="rId8"/>
    <p:sldId id="272" r:id="rId9"/>
    <p:sldId id="261" r:id="rId10"/>
    <p:sldId id="267" r:id="rId11"/>
    <p:sldId id="273" r:id="rId12"/>
    <p:sldId id="262" r:id="rId13"/>
    <p:sldId id="268" r:id="rId14"/>
    <p:sldId id="274" r:id="rId15"/>
    <p:sldId id="263" r:id="rId16"/>
    <p:sldId id="269" r:id="rId17"/>
    <p:sldId id="275" r:id="rId18"/>
    <p:sldId id="264" r:id="rId19"/>
    <p:sldId id="270" r:id="rId20"/>
    <p:sldId id="276" r:id="rId21"/>
    <p:sldId id="265" r:id="rId22"/>
    <p:sldId id="271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2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46E9A-F574-4AC1-A43C-D0F295C082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F62BD-CC3C-4C5D-B0A9-9CDB74E86B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541F9-810D-4642-90AE-3BD4F88851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0D886-AAD2-417A-B87C-525CA3BD96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6BE9B-C27D-4AF3-9CCC-E7FC57F3C8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7B75D-8EC7-45A8-B553-BC69CBCF31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A9291-0642-4E45-BC27-664E217B1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F160-EBB8-4DA6-B12F-FC0823256C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E5BCD-BA64-4685-957C-A6009140AF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965D5-6441-4A49-BDED-F8583CDCFA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DDB9-9CAA-4DF3-8D3D-88145330F5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98CB13-6CBD-446E-8343-22646C8D9BC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187280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Урок-презентация</a:t>
            </a:r>
          </a:p>
          <a:p>
            <a:pPr algn="ctr">
              <a:buNone/>
            </a:pPr>
            <a:r>
              <a:rPr lang="ru-RU" dirty="0" smtClean="0"/>
              <a:t>Математика 1 – 2 класс</a:t>
            </a:r>
          </a:p>
          <a:p>
            <a:pPr algn="ctr">
              <a:buNone/>
            </a:pPr>
            <a:r>
              <a:rPr lang="ru-RU" smtClean="0"/>
              <a:t>«Выбор </a:t>
            </a:r>
            <a:r>
              <a:rPr lang="ru-RU" dirty="0" smtClean="0"/>
              <a:t>арифметического действия при </a:t>
            </a:r>
            <a:r>
              <a:rPr lang="ru-RU" smtClean="0"/>
              <a:t>решении задач»</a:t>
            </a:r>
            <a:endParaRPr lang="ru-RU" dirty="0" smtClean="0"/>
          </a:p>
          <a:p>
            <a:pPr algn="ctr">
              <a:buNone/>
            </a:pPr>
            <a:r>
              <a:rPr lang="ru-RU" sz="2400" dirty="0" smtClean="0"/>
              <a:t>Разработала</a:t>
            </a:r>
          </a:p>
          <a:p>
            <a:pPr algn="ctr">
              <a:buNone/>
            </a:pPr>
            <a:r>
              <a:rPr lang="ru-RU" sz="2400" dirty="0" smtClean="0"/>
              <a:t>учитель</a:t>
            </a:r>
          </a:p>
          <a:p>
            <a:pPr algn="ctr">
              <a:buNone/>
            </a:pPr>
            <a:r>
              <a:rPr lang="ru-RU" sz="2400" dirty="0" smtClean="0"/>
              <a:t> начальных классов</a:t>
            </a:r>
          </a:p>
          <a:p>
            <a:pPr algn="ctr">
              <a:buNone/>
            </a:pPr>
            <a:r>
              <a:rPr lang="ru-RU" sz="2400" dirty="0" smtClean="0"/>
              <a:t>МБОУ «СОШ»№1</a:t>
            </a:r>
          </a:p>
          <a:p>
            <a:pPr algn="ctr">
              <a:buNone/>
            </a:pPr>
            <a:r>
              <a:rPr lang="ru-RU" b="1" dirty="0" smtClean="0"/>
              <a:t>Тимофеева Ольга Анатольевна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6324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1186294">
            <a:off x="2506663" y="669925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 rot="-1416961">
            <a:off x="6781800" y="990600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 rot="570793">
            <a:off x="8150225" y="969963"/>
            <a:ext cx="3476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pic>
        <p:nvPicPr>
          <p:cNvPr id="13319" name="Picture 7" descr="C:\Program Files\Microsoft Office\Clipart\Pub60Cor\pe0001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1814513" cy="12366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6096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Подумай ещё.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2438400"/>
          </a:xfr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ru-RU" sz="2800">
                <a:solidFill>
                  <a:srgbClr val="CC3300"/>
                </a:solidFill>
                <a:latin typeface="Comic Sans MS" pitchFamily="66" charset="0"/>
              </a:rPr>
              <a:t>В книге 45 сказок. Бабушка уже прочитала 36. Сколько сказок осталось прочитать бабушке?</a:t>
            </a:r>
            <a:br>
              <a:rPr lang="ru-RU" sz="2800">
                <a:solidFill>
                  <a:srgbClr val="CC3300"/>
                </a:solidFill>
                <a:latin typeface="Comic Sans MS" pitchFamily="66" charset="0"/>
              </a:rPr>
            </a:br>
            <a:r>
              <a:rPr lang="ru-RU" sz="2800">
                <a:solidFill>
                  <a:schemeClr val="accent2"/>
                </a:solidFill>
              </a:rPr>
              <a:t>Выбери знак действия.</a:t>
            </a:r>
            <a:endParaRPr lang="ru-RU" sz="2800">
              <a:solidFill>
                <a:srgbClr val="CC3300"/>
              </a:solidFill>
              <a:latin typeface="Comic Sans MS" pitchFamily="66" charset="0"/>
            </a:endParaRPr>
          </a:p>
        </p:txBody>
      </p:sp>
      <p:pic>
        <p:nvPicPr>
          <p:cNvPr id="8196" name="Picture 4" descr="C:\Program Files\Microsoft Office\Clipart\Pub60Cor\pe0228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81400"/>
            <a:ext cx="1638300" cy="1927225"/>
          </a:xfrm>
          <a:prstGeom prst="rect">
            <a:avLst/>
          </a:prstGeom>
          <a:noFill/>
        </p:spPr>
      </p:pic>
      <p:sp>
        <p:nvSpPr>
          <p:cNvPr id="8197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00200" y="3124200"/>
            <a:ext cx="83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+</a:t>
            </a:r>
          </a:p>
        </p:txBody>
      </p:sp>
      <p:sp>
        <p:nvSpPr>
          <p:cNvPr id="8198" name="WordArt 6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24600" y="3352800"/>
            <a:ext cx="90487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8199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90800" y="5334000"/>
            <a:ext cx="5191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*</a:t>
            </a:r>
          </a:p>
        </p:txBody>
      </p:sp>
      <p:sp>
        <p:nvSpPr>
          <p:cNvPr id="8200" name="WordArt 8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96000" y="5334000"/>
            <a:ext cx="428625" cy="661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: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6324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 rot="1186294">
            <a:off x="2506663" y="669925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 rot="-1416961">
            <a:off x="6781800" y="990600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 rot="570793">
            <a:off x="8150225" y="969963"/>
            <a:ext cx="3476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pic>
        <p:nvPicPr>
          <p:cNvPr id="14343" name="Picture 7" descr="C:\Program Files\Microsoft Office\Clipart\Pub60Cor\pe0001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1814513" cy="12366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6096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Подумай ещё.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676400"/>
          </a:xfrm>
          <a:gradFill rotWithShape="0">
            <a:gsLst>
              <a:gs pos="0">
                <a:srgbClr val="FFFFCC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ru-RU" sz="3200">
                <a:solidFill>
                  <a:schemeClr val="accent2"/>
                </a:solidFill>
                <a:latin typeface="Comic Sans MS" pitchFamily="66" charset="0"/>
              </a:rPr>
              <a:t>24 машины распределились на 3 полосы на дороге. По сколько машин едет на каждой полосе дороги?</a:t>
            </a:r>
          </a:p>
        </p:txBody>
      </p:sp>
      <p:pic>
        <p:nvPicPr>
          <p:cNvPr id="9220" name="Picture 4" descr="C:\Program Files\Common Files\Microsoft Shared\Clipart\cagcat50\TN005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667000"/>
            <a:ext cx="4556125" cy="3468688"/>
          </a:xfrm>
          <a:prstGeom prst="rect">
            <a:avLst/>
          </a:prstGeom>
          <a:noFill/>
        </p:spPr>
      </p:pic>
      <p:sp>
        <p:nvSpPr>
          <p:cNvPr id="9221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38200" y="2743200"/>
            <a:ext cx="809625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+</a:t>
            </a:r>
          </a:p>
        </p:txBody>
      </p:sp>
      <p:sp>
        <p:nvSpPr>
          <p:cNvPr id="9222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43800" y="3048000"/>
            <a:ext cx="90487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9223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95400" y="5181600"/>
            <a:ext cx="8239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*</a:t>
            </a:r>
          </a:p>
        </p:txBody>
      </p:sp>
      <p:sp>
        <p:nvSpPr>
          <p:cNvPr id="9224" name="WordArt 8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315200" y="4876800"/>
            <a:ext cx="4286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: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6324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 rot="1186294">
            <a:off x="2506663" y="669925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 rot="-1416961">
            <a:off x="6781800" y="990600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 rot="570793">
            <a:off x="8150225" y="969963"/>
            <a:ext cx="3476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pic>
        <p:nvPicPr>
          <p:cNvPr id="15367" name="Picture 7" descr="C:\Program Files\Microsoft Office\Clipart\Pub60Cor\pe0001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1814513" cy="12366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6096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Подумай ещё.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057400"/>
          </a:xfrm>
          <a:gradFill rotWithShape="0">
            <a:gsLst>
              <a:gs pos="0">
                <a:srgbClr val="CCFFCC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ru-RU" sz="3600">
                <a:solidFill>
                  <a:srgbClr val="FF6600"/>
                </a:solidFill>
                <a:latin typeface="Comic Sans MS" pitchFamily="66" charset="0"/>
              </a:rPr>
              <a:t>На одной полке 15 книг, а на другой на 7 книг больше. Сколько книг на второй полке?</a:t>
            </a:r>
          </a:p>
        </p:txBody>
      </p:sp>
      <p:pic>
        <p:nvPicPr>
          <p:cNvPr id="10244" name="Picture 4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67000"/>
            <a:ext cx="3975100" cy="3468688"/>
          </a:xfrm>
          <a:prstGeom prst="rect">
            <a:avLst/>
          </a:prstGeom>
          <a:noFill/>
        </p:spPr>
      </p:pic>
      <p:sp>
        <p:nvSpPr>
          <p:cNvPr id="10245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77000" y="4953000"/>
            <a:ext cx="1038225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+</a:t>
            </a:r>
          </a:p>
        </p:txBody>
      </p:sp>
      <p:sp>
        <p:nvSpPr>
          <p:cNvPr id="10246" name="WordArt 6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76400" y="5334000"/>
            <a:ext cx="113347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10247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2895600"/>
            <a:ext cx="6715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*</a:t>
            </a:r>
          </a:p>
        </p:txBody>
      </p:sp>
      <p:sp>
        <p:nvSpPr>
          <p:cNvPr id="10248" name="WordArt 8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24800" y="2895600"/>
            <a:ext cx="352425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: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6324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 rot="1186294">
            <a:off x="2506663" y="669925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 rot="-1416961">
            <a:off x="6781800" y="990600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 rot="570793">
            <a:off x="8150225" y="969963"/>
            <a:ext cx="3476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pic>
        <p:nvPicPr>
          <p:cNvPr id="16391" name="Picture 7" descr="C:\Program Files\Microsoft Office\Clipart\Pub60Cor\pe0001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1814513" cy="12366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057400"/>
          </a:xfr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ru-RU">
                <a:solidFill>
                  <a:srgbClr val="FF6600"/>
                </a:solidFill>
                <a:latin typeface="Comic Sans MS" pitchFamily="66" charset="0"/>
              </a:rPr>
              <a:t>Выбор арифметического действия при решении задач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990600"/>
          </a:xfrm>
        </p:spPr>
        <p:txBody>
          <a:bodyPr/>
          <a:lstStyle/>
          <a:p>
            <a:r>
              <a:rPr lang="ru-RU" b="1">
                <a:solidFill>
                  <a:srgbClr val="0066FF"/>
                </a:solidFill>
              </a:rPr>
              <a:t>1 класс</a:t>
            </a:r>
          </a:p>
        </p:txBody>
      </p:sp>
      <p:pic>
        <p:nvPicPr>
          <p:cNvPr id="2052" name="Picture 4" descr="C:\Program Files\Microsoft Office\Clipart\Pub60Cor\tr00232_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3517900" cy="2514600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114800"/>
            <a:ext cx="3429000" cy="2438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6096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Подумай ещё.</a:t>
            </a: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905000"/>
          </a:xfrm>
          <a:gradFill rotWithShape="0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ru-RU" sz="2800">
                <a:solidFill>
                  <a:srgbClr val="FF6600"/>
                </a:solidFill>
                <a:latin typeface="Comic Sans MS" pitchFamily="66" charset="0"/>
              </a:rPr>
              <a:t>Серёжа собирался к бабушке в деревню. В чемодан он положил 12 мягких игрушек и 8 машинок. На сколько машинок Серёжа положил меньше?</a:t>
            </a:r>
          </a:p>
        </p:txBody>
      </p:sp>
      <p:pic>
        <p:nvPicPr>
          <p:cNvPr id="11268" name="Picture 4" descr="C:\Program Files\Microsoft Office\Clipart\Pub60Cor\bd0014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819400"/>
            <a:ext cx="2362200" cy="2009775"/>
          </a:xfrm>
          <a:prstGeom prst="rect">
            <a:avLst/>
          </a:prstGeom>
          <a:noFill/>
        </p:spPr>
      </p:pic>
      <p:sp>
        <p:nvSpPr>
          <p:cNvPr id="11269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543800" y="2819400"/>
            <a:ext cx="55245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+</a:t>
            </a:r>
          </a:p>
        </p:txBody>
      </p:sp>
      <p:sp>
        <p:nvSpPr>
          <p:cNvPr id="11270" name="WordArt 6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438400" y="5105400"/>
            <a:ext cx="98107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11271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 flipH="1">
            <a:off x="762000" y="2971800"/>
            <a:ext cx="54768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*</a:t>
            </a:r>
          </a:p>
        </p:txBody>
      </p:sp>
      <p:sp>
        <p:nvSpPr>
          <p:cNvPr id="11272" name="WordArt 8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019800" y="5029200"/>
            <a:ext cx="304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: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6324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 rot="1186294">
            <a:off x="2506663" y="669925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 rot="-1416961">
            <a:off x="6781800" y="990600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 rot="570793">
            <a:off x="8150225" y="969963"/>
            <a:ext cx="3476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pic>
        <p:nvPicPr>
          <p:cNvPr id="17415" name="Picture 7" descr="C:\Program Files\Microsoft Office\Clipart\Pub60Cor\pe0001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1814513" cy="12366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6096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Подумай ещё.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667000"/>
          </a:xfrm>
          <a:gradFill rotWithShape="0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ru-RU">
                <a:solidFill>
                  <a:srgbClr val="CC3300"/>
                </a:solidFill>
              </a:rPr>
              <a:t>Ты замечательно поработал!</a:t>
            </a:r>
            <a:br>
              <a:rPr lang="ru-RU">
                <a:solidFill>
                  <a:srgbClr val="CC3300"/>
                </a:solidFill>
              </a:rPr>
            </a:br>
            <a:r>
              <a:rPr lang="ru-RU">
                <a:solidFill>
                  <a:schemeClr val="accent2"/>
                </a:solidFill>
                <a:latin typeface="Comic Sans MS" pitchFamily="66" charset="0"/>
              </a:rPr>
              <a:t>Молодец.</a:t>
            </a:r>
            <a:br>
              <a:rPr lang="ru-RU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ru-RU">
                <a:solidFill>
                  <a:srgbClr val="CC3300"/>
                </a:solidFill>
                <a:latin typeface="Arial" charset="0"/>
              </a:rPr>
              <a:t>Тебе в награду рисунок.</a:t>
            </a:r>
            <a:endParaRPr lang="ru-RU">
              <a:solidFill>
                <a:srgbClr val="CC3300"/>
              </a:solidFill>
            </a:endParaRPr>
          </a:p>
        </p:txBody>
      </p:sp>
      <p:pic>
        <p:nvPicPr>
          <p:cNvPr id="24580" name="Picture 4" descr="C:\Program Files\Microsoft Office\Clipart\Pub60Cor\na0136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822700" cy="30083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ru-RU" sz="2800">
                <a:solidFill>
                  <a:srgbClr val="CC3300"/>
                </a:solidFill>
              </a:rPr>
              <a:t>Зайчик в магазине купил 12 оранжевых и 27 синих игрушек на Новогоднюю ёлку.Каким действием узнать сколько всего игрушек купил заяц?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endParaRPr lang="ru-RU"/>
          </a:p>
          <a:p>
            <a:endParaRPr lang="ru-RU"/>
          </a:p>
          <a:p>
            <a:pPr>
              <a:buFontTx/>
              <a:buNone/>
            </a:pPr>
            <a:r>
              <a:rPr lang="ru-RU" sz="4000" b="1"/>
              <a:t>    </a:t>
            </a:r>
            <a:r>
              <a:rPr lang="ru-RU" sz="8000" b="1"/>
              <a:t>    </a:t>
            </a:r>
            <a:r>
              <a:rPr lang="ru-RU" sz="4000" b="1"/>
              <a:t>                      </a:t>
            </a:r>
            <a:endParaRPr lang="ru-RU" sz="8000" b="1"/>
          </a:p>
          <a:p>
            <a:pPr>
              <a:buFontTx/>
              <a:buNone/>
            </a:pPr>
            <a:r>
              <a:rPr lang="ru-RU" sz="8000" b="1"/>
              <a:t>                 </a:t>
            </a:r>
          </a:p>
        </p:txBody>
      </p:sp>
      <p:pic>
        <p:nvPicPr>
          <p:cNvPr id="3076" name="Picture 4" descr="C:\Program Files\Microsoft Office\Clipart\Pub60Cor\so0028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1676400" cy="2190750"/>
          </a:xfrm>
          <a:prstGeom prst="rect">
            <a:avLst/>
          </a:prstGeom>
          <a:noFill/>
        </p:spPr>
      </p:pic>
      <p:sp>
        <p:nvSpPr>
          <p:cNvPr id="3077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371600" y="3200400"/>
            <a:ext cx="1295400" cy="966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+</a:t>
            </a:r>
          </a:p>
        </p:txBody>
      </p:sp>
      <p:sp>
        <p:nvSpPr>
          <p:cNvPr id="3079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600200" y="5029200"/>
            <a:ext cx="136207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3080" name="WordArt 8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524375" y="3048000"/>
            <a:ext cx="3524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3082" name="WordArt 10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00600" y="4800600"/>
            <a:ext cx="5953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*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6324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 rot="1186294">
            <a:off x="2506663" y="669925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 rot="-1416961">
            <a:off x="6781800" y="990600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 rot="570793">
            <a:off x="8150225" y="969963"/>
            <a:ext cx="3476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pic>
        <p:nvPicPr>
          <p:cNvPr id="4106" name="Picture 10" descr="C:\Program Files\Microsoft Office\Clipart\Pub60Cor\pe0001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1814513" cy="12366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6096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Подумай ещё.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2209800"/>
          </a:xfrm>
        </p:spPr>
        <p:txBody>
          <a:bodyPr/>
          <a:lstStyle/>
          <a:p>
            <a:r>
              <a:rPr lang="ru-RU" sz="3600">
                <a:solidFill>
                  <a:srgbClr val="CC3300"/>
                </a:solidFill>
              </a:rPr>
              <a:t>Вовочка получил 3 двойки и 5 пятёрок. На сколько пятёрок получил Вова больше?</a:t>
            </a:r>
            <a:br>
              <a:rPr lang="ru-RU" sz="3600">
                <a:solidFill>
                  <a:srgbClr val="CC3300"/>
                </a:solidFill>
              </a:rPr>
            </a:br>
            <a:r>
              <a:rPr lang="ru-RU" sz="2400">
                <a:solidFill>
                  <a:schemeClr val="accent2"/>
                </a:solidFill>
              </a:rPr>
              <a:t>Выбери действие.</a:t>
            </a:r>
            <a:br>
              <a:rPr lang="ru-RU" sz="2400">
                <a:solidFill>
                  <a:schemeClr val="accent2"/>
                </a:solidFill>
              </a:rPr>
            </a:br>
            <a:endParaRPr lang="ru-RU" sz="3600">
              <a:solidFill>
                <a:srgbClr val="CC3300"/>
              </a:solidFill>
            </a:endParaRPr>
          </a:p>
        </p:txBody>
      </p:sp>
      <p:pic>
        <p:nvPicPr>
          <p:cNvPr id="6148" name="Picture 4" descr="C:\Program Files\Microsoft Office\Clipart\Pub60Cor\bd001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191000"/>
            <a:ext cx="1827213" cy="1812925"/>
          </a:xfrm>
          <a:prstGeom prst="rect">
            <a:avLst/>
          </a:prstGeom>
          <a:noFill/>
        </p:spPr>
      </p:pic>
      <p:sp>
        <p:nvSpPr>
          <p:cNvPr id="6150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2743200"/>
            <a:ext cx="8096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+</a:t>
            </a:r>
          </a:p>
        </p:txBody>
      </p:sp>
      <p:sp>
        <p:nvSpPr>
          <p:cNvPr id="6151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86600" y="2971800"/>
            <a:ext cx="105727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6152" name="WordArt 8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953000" y="2743200"/>
            <a:ext cx="3810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6153" name="WordArt 9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86400" y="4572000"/>
            <a:ext cx="685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*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6324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990600" y="914400"/>
            <a:ext cx="266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1186294">
            <a:off x="2506663" y="669925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 rot="-1416961">
            <a:off x="6781800" y="990600"/>
            <a:ext cx="4191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 rot="570793">
            <a:off x="8150225" y="969963"/>
            <a:ext cx="347663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5</a:t>
            </a:r>
          </a:p>
        </p:txBody>
      </p:sp>
      <p:pic>
        <p:nvPicPr>
          <p:cNvPr id="12295" name="Picture 7" descr="C:\Program Files\Microsoft Office\Clipart\Pub60Cor\pe0001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1814513" cy="12366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7800" y="2438400"/>
            <a:ext cx="6096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Подумай ещё.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</p:spPr>
        <p:txBody>
          <a:bodyPr/>
          <a:lstStyle/>
          <a:p>
            <a:r>
              <a:rPr lang="ru-RU" sz="2400" b="1">
                <a:solidFill>
                  <a:schemeClr val="accent2"/>
                </a:solidFill>
                <a:latin typeface="Comic Sans MS" pitchFamily="66" charset="0"/>
              </a:rPr>
              <a:t>Алёнушка собрала 5 букетов по 3 цветка в каждом. Сколько всего цветов собрала Алёнушка?</a:t>
            </a:r>
            <a:br>
              <a:rPr lang="ru-RU" sz="2400" b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ru-RU" sz="2000" b="1">
                <a:solidFill>
                  <a:srgbClr val="CC3300"/>
                </a:solidFill>
              </a:rPr>
              <a:t>Выбери действие.</a:t>
            </a:r>
            <a:endParaRPr lang="ru-RU" sz="2000" b="1">
              <a:solidFill>
                <a:schemeClr val="accent2"/>
              </a:solidFill>
            </a:endParaRPr>
          </a:p>
        </p:txBody>
      </p:sp>
      <p:pic>
        <p:nvPicPr>
          <p:cNvPr id="7172" name="Picture 4" descr="C:\Program Files\Microsoft Office\Clipart\Pub60Cor\na0135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43200"/>
            <a:ext cx="1752600" cy="2043113"/>
          </a:xfrm>
          <a:prstGeom prst="rect">
            <a:avLst/>
          </a:prstGeom>
          <a:noFill/>
        </p:spPr>
      </p:pic>
      <p:sp>
        <p:nvSpPr>
          <p:cNvPr id="7173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" y="2819400"/>
            <a:ext cx="85725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+</a:t>
            </a:r>
          </a:p>
        </p:txBody>
      </p:sp>
      <p:sp>
        <p:nvSpPr>
          <p:cNvPr id="7174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0400" y="3048000"/>
            <a:ext cx="120967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7175" name="WordArt 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743200" y="5105400"/>
            <a:ext cx="657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*</a:t>
            </a:r>
          </a:p>
        </p:txBody>
      </p:sp>
      <p:sp>
        <p:nvSpPr>
          <p:cNvPr id="7176" name="WordArt 8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791200" y="5029200"/>
            <a:ext cx="352425" cy="661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: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265</Words>
  <Application>Microsoft Office PowerPoint</Application>
  <PresentationFormat>Экран (4:3)</PresentationFormat>
  <Paragraphs>93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Times New Roman</vt:lpstr>
      <vt:lpstr>Comic Sans MS</vt:lpstr>
      <vt:lpstr>Arial</vt:lpstr>
      <vt:lpstr>Impact</vt:lpstr>
      <vt:lpstr>Оформление по умолчанию</vt:lpstr>
      <vt:lpstr>Слайд 1</vt:lpstr>
      <vt:lpstr>Выбор арифметического действия при решении задач</vt:lpstr>
      <vt:lpstr>Зайчик в магазине купил 12 оранжевых и 27 синих игрушек на Новогоднюю ёлку.Каким действием узнать сколько всего игрушек купил заяц?</vt:lpstr>
      <vt:lpstr>Слайд 4</vt:lpstr>
      <vt:lpstr>Слайд 5</vt:lpstr>
      <vt:lpstr>Вовочка получил 3 двойки и 5 пятёрок. На сколько пятёрок получил Вова больше? Выбери действие. </vt:lpstr>
      <vt:lpstr>Слайд 7</vt:lpstr>
      <vt:lpstr>Слайд 8</vt:lpstr>
      <vt:lpstr>Алёнушка собрала 5 букетов по 3 цветка в каждом. Сколько всего цветов собрала Алёнушка? Выбери действие.</vt:lpstr>
      <vt:lpstr>Слайд 10</vt:lpstr>
      <vt:lpstr>Слайд 11</vt:lpstr>
      <vt:lpstr>В книге 45 сказок. Бабушка уже прочитала 36. Сколько сказок осталось прочитать бабушке? Выбери знак действия.</vt:lpstr>
      <vt:lpstr>Слайд 13</vt:lpstr>
      <vt:lpstr>Слайд 14</vt:lpstr>
      <vt:lpstr>24 машины распределились на 3 полосы на дороге. По сколько машин едет на каждой полосе дороги?</vt:lpstr>
      <vt:lpstr>Слайд 16</vt:lpstr>
      <vt:lpstr>Слайд 17</vt:lpstr>
      <vt:lpstr>На одной полке 15 книг, а на другой на 7 книг больше. Сколько книг на второй полке?</vt:lpstr>
      <vt:lpstr>Слайд 19</vt:lpstr>
      <vt:lpstr>Слайд 20</vt:lpstr>
      <vt:lpstr>Серёжа собирался к бабушке в деревню. В чемодан он положил 12 мягких игрушек и 8 машинок. На сколько машинок Серёжа положил меньше?</vt:lpstr>
      <vt:lpstr>Слайд 22</vt:lpstr>
      <vt:lpstr>Слайд 23</vt:lpstr>
      <vt:lpstr>Ты замечательно поработал! Молодец. Тебе в награду рисунок.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арифметического действия при решении задач</dc:title>
  <dc:creator>pc9</dc:creator>
  <cp:lastModifiedBy>Pedagog</cp:lastModifiedBy>
  <cp:revision>17</cp:revision>
  <dcterms:created xsi:type="dcterms:W3CDTF">2007-03-13T12:48:45Z</dcterms:created>
  <dcterms:modified xsi:type="dcterms:W3CDTF">2013-11-05T16:32:23Z</dcterms:modified>
</cp:coreProperties>
</file>