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0" y="-33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20FE01-862F-41BC-9E0A-7B1D7297BAB2}" type="datetimeFigureOut">
              <a:rPr lang="ru-RU" smtClean="0"/>
              <a:t>25.08.2014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89BFC5-4D26-442A-864A-A6F33DDC8E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7587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ru-RU"/>
          </a:p>
        </p:txBody>
      </p:sp>
      <p:sp>
        <p:nvSpPr>
          <p:cNvPr id="67588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 defTabSz="912813"/>
            <a:fld id="{1C3DD72C-8951-451F-85D2-5485660A1A09}" type="slidenum">
              <a:rPr lang="ru-RU" sz="1200">
                <a:latin typeface="Calibri" pitchFamily="34" charset="0"/>
              </a:rPr>
              <a:pPr algn="r" defTabSz="912813"/>
              <a:t>6</a:t>
            </a:fld>
            <a:endParaRPr lang="ru-RU" sz="1200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8/25/2014</a:t>
            </a:fld>
            <a:endParaRPr lang="en-US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slideLayout" Target="../slideLayouts/slideLayout7.xml"/><Relationship Id="rId1" Type="http://schemas.openxmlformats.org/officeDocument/2006/relationships/audio" Target="../media/audio1.wav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91757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Открытый урок </a:t>
            </a:r>
            <a:br>
              <a:rPr lang="ru-RU" dirty="0" smtClean="0"/>
            </a:br>
            <a:r>
              <a:rPr lang="ru-RU" dirty="0" smtClean="0"/>
              <a:t>по литературному чтению в 1классе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77000" cy="2209800"/>
          </a:xfrm>
        </p:spPr>
        <p:txBody>
          <a:bodyPr>
            <a:normAutofit lnSpcReduction="10000"/>
          </a:bodyPr>
          <a:lstStyle/>
          <a:p>
            <a:endParaRPr lang="ru-RU" dirty="0" smtClean="0"/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Учитель высшей категории</a:t>
            </a: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Клишина Наталья Ивановна</a:t>
            </a:r>
          </a:p>
          <a:p>
            <a:endParaRPr lang="ru-RU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2013 г.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0" y="1017799"/>
            <a:ext cx="86868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300000" rev="0"/>
              </a:camera>
              <a:lightRig rig="threePt" dir="t"/>
            </a:scene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r>
              <a:rPr lang="ru-RU" sz="9600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lang="ru-RU" sz="9600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lumMod val="65000"/>
                      <a:alpha val="92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lumMod val="65000"/>
                      <a:alpha val="92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пасибо</a:t>
            </a:r>
            <a:r>
              <a:rPr kumimoji="0" lang="ru-RU" sz="9600" b="0" i="0" u="none" strike="noStrike" cap="none" normalizeH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lumMod val="65000"/>
                      <a:alpha val="92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r>
              <a:rPr lang="ru-RU" sz="9600" dirty="0" smtClean="0"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lumMod val="65000"/>
                      <a:alpha val="92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за </a:t>
            </a:r>
            <a:r>
              <a:rPr kumimoji="0" lang="ru-RU" sz="9600" b="0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>
                  <a:outerShdw blurRad="50800" dist="50800" dir="5400000" algn="ctr" rotWithShape="0">
                    <a:schemeClr val="bg1">
                      <a:lumMod val="65000"/>
                      <a:alpha val="92000"/>
                    </a:scheme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урок!          </a:t>
            </a: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>
                <a:outerShdw blurRad="50800" dist="50800" dir="5400000" algn="ctr" rotWithShape="0">
                  <a:schemeClr val="bg1">
                    <a:lumMod val="65000"/>
                    <a:alpha val="92000"/>
                  </a:scheme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endParaRPr kumimoji="0" lang="ru-RU" sz="9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9" name="Picture 5" descr="http://im0-tub-ru.yandex.net/i?id=0006cb816e6f2f5c08a224c3fe3e172c-14-144&amp;n=2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86200" y="4267200"/>
            <a:ext cx="12763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66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32" presetClass="emph" presetSubtype="0" repeatCount="indefinite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4" dur="2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5" dur="2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" fill="hold"/>
                                        <p:tgtEl>
                                          <p:spTgt spid="266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Natasha\Desktop\cat-wp-102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3581400"/>
            <a:ext cx="3454400" cy="2590800"/>
          </a:xfrm>
          <a:prstGeom prst="rect">
            <a:avLst/>
          </a:prstGeom>
          <a:noFill/>
        </p:spPr>
      </p:pic>
      <p:pic>
        <p:nvPicPr>
          <p:cNvPr id="1027" name="Picture 3" descr="C:\Users\Natasha\Desktop\f_19263328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0" y="381000"/>
            <a:ext cx="2362200" cy="2819400"/>
          </a:xfrm>
          <a:prstGeom prst="rect">
            <a:avLst/>
          </a:prstGeom>
          <a:noFill/>
        </p:spPr>
      </p:pic>
      <p:pic>
        <p:nvPicPr>
          <p:cNvPr id="1029" name="Picture 5" descr="Заготовка крапивы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8200" y="533400"/>
            <a:ext cx="3454400" cy="2590800"/>
          </a:xfrm>
          <a:prstGeom prst="rect">
            <a:avLst/>
          </a:prstGeom>
          <a:noFill/>
        </p:spPr>
      </p:pic>
      <p:pic>
        <p:nvPicPr>
          <p:cNvPr id="1031" name="Picture 7" descr="картофель Розалинд раннеспелый (70-90) сорт фото, выращивание, посадка и уход, купить Розалинд семен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62600" y="3581400"/>
            <a:ext cx="2590799" cy="27400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447800"/>
            <a:ext cx="86868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Склеена, сшита,</a:t>
            </a:r>
          </a:p>
          <a:p>
            <a:pPr>
              <a:buNone/>
            </a:pPr>
            <a:r>
              <a:rPr lang="ru-RU" dirty="0" smtClean="0"/>
              <a:t>Без дверей, а закрыта.</a:t>
            </a:r>
          </a:p>
          <a:p>
            <a:pPr>
              <a:buNone/>
            </a:pPr>
            <a:r>
              <a:rPr lang="ru-RU" dirty="0" smtClean="0"/>
              <a:t>Кто её открывает – </a:t>
            </a:r>
          </a:p>
          <a:p>
            <a:pPr>
              <a:buNone/>
            </a:pPr>
            <a:r>
              <a:rPr lang="ru-RU" dirty="0" smtClean="0"/>
              <a:t>Многое знает.</a:t>
            </a:r>
          </a:p>
          <a:p>
            <a:pPr>
              <a:buNone/>
            </a:pPr>
            <a:r>
              <a:rPr lang="ru-RU" dirty="0" smtClean="0"/>
              <a:t>				Не дерево, а с листьями.</a:t>
            </a:r>
          </a:p>
          <a:p>
            <a:pPr>
              <a:buNone/>
            </a:pPr>
            <a:r>
              <a:rPr lang="ru-RU" dirty="0" smtClean="0"/>
              <a:t>				Не человек, но со словами,</a:t>
            </a:r>
          </a:p>
          <a:p>
            <a:pPr>
              <a:buNone/>
            </a:pPr>
            <a:r>
              <a:rPr lang="ru-RU" dirty="0" smtClean="0"/>
              <a:t>				Не шуба, но со швом.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01" name="Picture 1" descr="C:\Users\Natasha\Desktop\df8cc1b6c096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914400"/>
            <a:ext cx="5225142" cy="5029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1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Тема урока: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57348" name="Picture 4" descr="Приколы на VMir.su - С нами не соскучишься! &quot; Страница 20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81500" y="1219200"/>
            <a:ext cx="4762500" cy="4762500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 rot="21069860">
            <a:off x="971673" y="2431533"/>
            <a:ext cx="4114800" cy="3048000"/>
          </a:xfrm>
          <a:solidFill>
            <a:schemeClr val="bg2"/>
          </a:solidFill>
        </p:spPr>
        <p:txBody>
          <a:bodyPr>
            <a:noAutofit/>
          </a:bodyPr>
          <a:lstStyle/>
          <a:p>
            <a:pPr lvl="3"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«Загадаю</a:t>
            </a:r>
          </a:p>
          <a:p>
            <a:pPr lvl="3">
              <a:buNone/>
            </a:pPr>
            <a:r>
              <a:rPr lang="ru-RU" sz="4400" dirty="0" smtClean="0">
                <a:solidFill>
                  <a:srgbClr val="92D050"/>
                </a:solidFill>
              </a:rPr>
              <a:t>     </a:t>
            </a:r>
            <a:r>
              <a:rPr lang="en-US" sz="4400" dirty="0" smtClean="0">
                <a:solidFill>
                  <a:srgbClr val="92D050"/>
                </a:solidFill>
              </a:rPr>
              <a:t> </a:t>
            </a:r>
            <a:r>
              <a:rPr lang="en-US" sz="4000" dirty="0" smtClean="0">
                <a:solidFill>
                  <a:srgbClr val="92D050"/>
                </a:solidFill>
              </a:rPr>
              <a:t> </a:t>
            </a:r>
            <a:r>
              <a:rPr lang="ru-RU" sz="4400" dirty="0" smtClean="0">
                <a:solidFill>
                  <a:srgbClr val="92D050"/>
                </a:solidFill>
              </a:rPr>
              <a:t>я</a:t>
            </a:r>
          </a:p>
          <a:p>
            <a:pPr lvl="3">
              <a:buNone/>
            </a:pPr>
            <a:r>
              <a:rPr lang="ru-RU" sz="4000" dirty="0" smtClean="0">
                <a:solidFill>
                  <a:srgbClr val="92D050"/>
                </a:solidFill>
              </a:rPr>
              <a:t> </a:t>
            </a:r>
            <a:r>
              <a:rPr lang="ru-RU" sz="4400" dirty="0" smtClean="0">
                <a:solidFill>
                  <a:srgbClr val="92D050"/>
                </a:solidFill>
              </a:rPr>
              <a:t>загадку»</a:t>
            </a:r>
            <a:endParaRPr lang="ru-RU" sz="4400" dirty="0">
              <a:solidFill>
                <a:srgbClr val="92D05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5200" y="457200"/>
            <a:ext cx="3124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96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57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B9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0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B947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BB947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74" name="AutoShape 38"/>
          <p:cNvSpPr>
            <a:spLocks noChangeArrowheads="1"/>
          </p:cNvSpPr>
          <p:nvPr/>
        </p:nvSpPr>
        <p:spPr bwMode="auto">
          <a:xfrm rot="510243">
            <a:off x="465138" y="1665288"/>
            <a:ext cx="2663825" cy="1504950"/>
          </a:xfrm>
          <a:prstGeom prst="cloudCallout">
            <a:avLst>
              <a:gd name="adj1" fmla="val -67384"/>
              <a:gd name="adj2" fmla="val 24345"/>
            </a:avLst>
          </a:prstGeom>
          <a:gradFill flip="none" rotWithShape="1">
            <a:gsLst>
              <a:gs pos="50000">
                <a:schemeClr val="tx2">
                  <a:lumMod val="60000"/>
                  <a:lumOff val="40000"/>
                </a:schemeClr>
              </a:gs>
              <a:gs pos="100000">
                <a:schemeClr val="accent1">
                  <a:lumMod val="75000"/>
                  <a:shade val="100000"/>
                  <a:satMod val="115000"/>
                </a:schemeClr>
              </a:gs>
            </a:gsLst>
            <a:path path="circle">
              <a:fillToRect r="100000" b="100000"/>
            </a:path>
            <a:tileRect l="-100000" t="-100000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9141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76" name="AutoShape 40"/>
          <p:cNvSpPr>
            <a:spLocks noChangeArrowheads="1"/>
          </p:cNvSpPr>
          <p:nvPr/>
        </p:nvSpPr>
        <p:spPr bwMode="auto">
          <a:xfrm rot="510243">
            <a:off x="2389188" y="4357688"/>
            <a:ext cx="3024187" cy="1612900"/>
          </a:xfrm>
          <a:prstGeom prst="cloudCallout">
            <a:avLst>
              <a:gd name="adj1" fmla="val -91597"/>
              <a:gd name="adj2" fmla="val 44644"/>
            </a:avLst>
          </a:prstGeom>
          <a:gradFill flip="none" rotWithShape="1">
            <a:gsLst>
              <a:gs pos="0">
                <a:schemeClr val="tx2">
                  <a:lumMod val="60000"/>
                  <a:lumOff val="40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9141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49" name="AutoShape 13"/>
          <p:cNvSpPr>
            <a:spLocks noChangeArrowheads="1"/>
          </p:cNvSpPr>
          <p:nvPr/>
        </p:nvSpPr>
        <p:spPr bwMode="auto">
          <a:xfrm>
            <a:off x="9685338" y="260350"/>
            <a:ext cx="2951162" cy="1873250"/>
          </a:xfrm>
          <a:prstGeom prst="cloudCallout">
            <a:avLst>
              <a:gd name="adj1" fmla="val -51722"/>
              <a:gd name="adj2" fmla="val 28981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912813"/>
            <a:endParaRPr lang="ru-RU">
              <a:latin typeface="Calibri" pitchFamily="34" charset="0"/>
            </a:endParaRPr>
          </a:p>
        </p:txBody>
      </p:sp>
      <p:pic>
        <p:nvPicPr>
          <p:cNvPr id="14358" name="Picture 22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35938" y="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59" name="Picture 23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98107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0" name="Picture 24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2060575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1" name="Picture 25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7538" y="2997200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2" name="Picture 26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6600" y="3860800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3" name="Picture 27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150" y="4797425"/>
            <a:ext cx="1008063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4" name="Picture 28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5" name="Picture 29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859607">
            <a:off x="8135938" y="584993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6" name="Picture 30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049210">
            <a:off x="6732588" y="4941888"/>
            <a:ext cx="1008062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7" name="Picture 31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205796">
            <a:off x="5364162" y="3860801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8" name="Picture 32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361115">
            <a:off x="4284662" y="29241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69" name="Picture 33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181524">
            <a:off x="2916237" y="2060576"/>
            <a:ext cx="1008063" cy="1008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0" name="Picture 34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026024">
            <a:off x="1619251" y="1125537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71" name="Picture 35" descr="j04339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4625289">
            <a:off x="323851" y="188912"/>
            <a:ext cx="10080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72" name="AutoShape 36"/>
          <p:cNvSpPr>
            <a:spLocks noChangeArrowheads="1"/>
          </p:cNvSpPr>
          <p:nvPr/>
        </p:nvSpPr>
        <p:spPr bwMode="auto">
          <a:xfrm>
            <a:off x="-2700338" y="4149725"/>
            <a:ext cx="2374900" cy="1800225"/>
          </a:xfrm>
          <a:prstGeom prst="cloudCallout">
            <a:avLst>
              <a:gd name="adj1" fmla="val -67648"/>
              <a:gd name="adj2" fmla="val 31833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27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912813"/>
            <a:endParaRPr lang="ru-RU">
              <a:latin typeface="Calibri" pitchFamily="34" charset="0"/>
            </a:endParaRPr>
          </a:p>
        </p:txBody>
      </p:sp>
      <p:sp>
        <p:nvSpPr>
          <p:cNvPr id="14375" name="AutoShape 39"/>
          <p:cNvSpPr>
            <a:spLocks noChangeArrowheads="1"/>
          </p:cNvSpPr>
          <p:nvPr/>
        </p:nvSpPr>
        <p:spPr bwMode="auto">
          <a:xfrm rot="510243">
            <a:off x="3665538" y="230188"/>
            <a:ext cx="2736850" cy="1504950"/>
          </a:xfrm>
          <a:prstGeom prst="cloudCallout">
            <a:avLst>
              <a:gd name="adj1" fmla="val -103481"/>
              <a:gd name="adj2" fmla="val -1704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27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9141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sp>
        <p:nvSpPr>
          <p:cNvPr id="14377" name="AutoShape 41"/>
          <p:cNvSpPr>
            <a:spLocks noChangeArrowheads="1"/>
          </p:cNvSpPr>
          <p:nvPr/>
        </p:nvSpPr>
        <p:spPr bwMode="auto">
          <a:xfrm rot="510243">
            <a:off x="5797550" y="2738438"/>
            <a:ext cx="2376488" cy="1144587"/>
          </a:xfrm>
          <a:prstGeom prst="cloudCallout">
            <a:avLst>
              <a:gd name="adj1" fmla="val -127273"/>
              <a:gd name="adj2" fmla="val 42097"/>
            </a:avLst>
          </a:prstGeom>
          <a:gradFill rotWithShape="1">
            <a:gsLst>
              <a:gs pos="0">
                <a:schemeClr val="accent1"/>
              </a:gs>
              <a:gs pos="100000">
                <a:schemeClr val="bg1"/>
              </a:gs>
            </a:gsLst>
            <a:lin ang="1620000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912813"/>
            <a:endParaRPr lang="ru-RU">
              <a:latin typeface="Calibri" pitchFamily="34" charset="0"/>
            </a:endParaRPr>
          </a:p>
        </p:txBody>
      </p:sp>
      <p:sp>
        <p:nvSpPr>
          <p:cNvPr id="14350" name="Oval 14"/>
          <p:cNvSpPr>
            <a:spLocks noChangeArrowheads="1"/>
          </p:cNvSpPr>
          <p:nvPr/>
        </p:nvSpPr>
        <p:spPr bwMode="auto">
          <a:xfrm>
            <a:off x="6804025" y="476250"/>
            <a:ext cx="1657350" cy="1655763"/>
          </a:xfrm>
          <a:prstGeom prst="ellipse">
            <a:avLst/>
          </a:prstGeom>
          <a:solidFill>
            <a:srgbClr val="FFFF00">
              <a:alpha val="94901"/>
            </a:srgbClr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2813"/>
            <a:endParaRPr lang="ru-RU">
              <a:latin typeface="Calibri" pitchFamily="34" charset="0"/>
            </a:endParaRPr>
          </a:p>
        </p:txBody>
      </p:sp>
      <p:sp>
        <p:nvSpPr>
          <p:cNvPr id="14351" name="Oval 15"/>
          <p:cNvSpPr>
            <a:spLocks noChangeArrowheads="1"/>
          </p:cNvSpPr>
          <p:nvPr/>
        </p:nvSpPr>
        <p:spPr bwMode="auto">
          <a:xfrm>
            <a:off x="3779838" y="2420938"/>
            <a:ext cx="1728787" cy="1727200"/>
          </a:xfrm>
          <a:prstGeom prst="ellipse">
            <a:avLst/>
          </a:prstGeom>
          <a:gradFill rotWithShape="1">
            <a:gsLst>
              <a:gs pos="0">
                <a:srgbClr val="FF0066"/>
              </a:gs>
              <a:gs pos="100000">
                <a:srgbClr val="FF0000"/>
              </a:gs>
            </a:gsLst>
            <a:path path="shape">
              <a:fillToRect l="50000" t="50000" r="50000" b="50000"/>
            </a:path>
          </a:gra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912813"/>
            <a:endParaRPr lang="ru-RU">
              <a:latin typeface="Calibri" pitchFamily="34" charset="0"/>
            </a:endParaRPr>
          </a:p>
        </p:txBody>
      </p:sp>
      <p:pic>
        <p:nvPicPr>
          <p:cNvPr id="14381" name="Picture 45" descr="ме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339388" y="260350"/>
            <a:ext cx="16192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2" name="Picture 46" descr="ёж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>
            <a:off x="-1981200" y="4149725"/>
            <a:ext cx="1341437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84" name="AutoShape 48"/>
          <p:cNvSpPr>
            <a:spLocks noChangeArrowheads="1"/>
          </p:cNvSpPr>
          <p:nvPr/>
        </p:nvSpPr>
        <p:spPr bwMode="auto">
          <a:xfrm>
            <a:off x="3071813" y="1785938"/>
            <a:ext cx="4764087" cy="2876550"/>
          </a:xfrm>
          <a:prstGeom prst="cloudCallout">
            <a:avLst>
              <a:gd name="adj1" fmla="val -95833"/>
              <a:gd name="adj2" fmla="val 23255"/>
            </a:avLst>
          </a:prstGeom>
          <a:gradFill flip="none" rotWithShape="1">
            <a:gsLst>
              <a:gs pos="0">
                <a:schemeClr val="accent1">
                  <a:lumMod val="75000"/>
                </a:schemeClr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10800000" scaled="1"/>
            <a:tileRect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pPr algn="ctr" defTabSz="914116" fontAlgn="auto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latin typeface="+mn-lt"/>
            </a:endParaRPr>
          </a:p>
        </p:txBody>
      </p:sp>
      <p:pic>
        <p:nvPicPr>
          <p:cNvPr id="14383" name="Picture 47" descr="ёж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  <a:lum bright="-6000"/>
          </a:blip>
          <a:srcRect/>
          <a:stretch>
            <a:fillRect/>
          </a:stretch>
        </p:blipFill>
        <p:spPr bwMode="auto">
          <a:xfrm rot="-483351">
            <a:off x="3492500" y="2781300"/>
            <a:ext cx="1341438" cy="1698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5" name="Picture 49" descr="мед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00563" y="2357438"/>
            <a:ext cx="1955800" cy="208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86" name="Picture 50">
            <a:hlinkClick r:id="" action="ppaction://media"/>
          </p:cNvPr>
          <p:cNvPicPr>
            <a:picLocks noRot="1" noChangeAspect="1" noChangeArrowheads="1"/>
          </p:cNvPicPr>
          <p:nvPr>
            <a:wavAudioFile r:embed="rId1" name="обл.wav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092950" y="63817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3" name="Picture 57" descr="2493def5ff67"/>
          <p:cNvPicPr>
            <a:picLocks noChangeAspect="1" noChangeArrowheads="1"/>
          </p:cNvPicPr>
          <p:nvPr/>
        </p:nvPicPr>
        <p:blipFill>
          <a:blip r:embed="rId8" cstate="print"/>
          <a:srcRect b="14920"/>
          <a:stretch>
            <a:fillRect/>
          </a:stretch>
        </p:blipFill>
        <p:spPr bwMode="auto">
          <a:xfrm rot="-1167255">
            <a:off x="2413000" y="2401888"/>
            <a:ext cx="2176463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4" name="Picture 58" descr="2493def5ff67"/>
          <p:cNvPicPr>
            <a:picLocks noChangeAspect="1" noChangeArrowheads="1"/>
          </p:cNvPicPr>
          <p:nvPr/>
        </p:nvPicPr>
        <p:blipFill>
          <a:blip r:embed="rId9" cstate="print"/>
          <a:srcRect b="15352"/>
          <a:stretch>
            <a:fillRect/>
          </a:stretch>
        </p:blipFill>
        <p:spPr bwMode="auto">
          <a:xfrm rot="-1167255">
            <a:off x="3135313" y="4232275"/>
            <a:ext cx="164465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5" name="Picture 59" descr="2493def5ff67"/>
          <p:cNvPicPr>
            <a:picLocks noChangeAspect="1" noChangeArrowheads="1"/>
          </p:cNvPicPr>
          <p:nvPr/>
        </p:nvPicPr>
        <p:blipFill>
          <a:blip r:embed="rId10" cstate="print"/>
          <a:srcRect b="12643"/>
          <a:stretch>
            <a:fillRect/>
          </a:stretch>
        </p:blipFill>
        <p:spPr bwMode="auto">
          <a:xfrm rot="1368888" flipH="1">
            <a:off x="4059238" y="4233863"/>
            <a:ext cx="1714500" cy="230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7" name="Picture 61" descr="2493def5ff67"/>
          <p:cNvPicPr>
            <a:picLocks noChangeAspect="1" noChangeArrowheads="1"/>
          </p:cNvPicPr>
          <p:nvPr/>
        </p:nvPicPr>
        <p:blipFill>
          <a:blip r:embed="rId11" cstate="print"/>
          <a:srcRect b="7747"/>
          <a:stretch>
            <a:fillRect/>
          </a:stretch>
        </p:blipFill>
        <p:spPr bwMode="auto">
          <a:xfrm rot="538294">
            <a:off x="5662613" y="4437063"/>
            <a:ext cx="1265237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8" name="Picture 62" descr="2493def5ff67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-856815">
            <a:off x="4284663" y="1844675"/>
            <a:ext cx="1265237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96" name="Picture 60" descr="2493def5ff67"/>
          <p:cNvPicPr>
            <a:picLocks noChangeAspect="1" noChangeArrowheads="1"/>
          </p:cNvPicPr>
          <p:nvPr/>
        </p:nvPicPr>
        <p:blipFill>
          <a:blip r:embed="rId12" cstate="print"/>
          <a:srcRect b="12990"/>
          <a:stretch>
            <a:fillRect/>
          </a:stretch>
        </p:blipFill>
        <p:spPr bwMode="auto">
          <a:xfrm rot="1491115">
            <a:off x="6048375" y="2660650"/>
            <a:ext cx="2476500" cy="345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438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43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143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43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43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143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500"/>
                            </p:stCondLst>
                            <p:childTnLst>
                              <p:par>
                                <p:cTn id="5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43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3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43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000"/>
                            </p:stCondLst>
                            <p:childTnLst>
                              <p:par>
                                <p:cTn id="7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8500"/>
                            </p:stCondLst>
                            <p:childTnLst>
                              <p:par>
                                <p:cTn id="7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143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000"/>
                            </p:stCondLst>
                            <p:childTnLst>
                              <p:par>
                                <p:cTn id="7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9500"/>
                            </p:stCondLst>
                            <p:childTnLst>
                              <p:par>
                                <p:cTn id="83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143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0000"/>
                            </p:stCondLst>
                            <p:childTnLst>
                              <p:par>
                                <p:cTn id="8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0500"/>
                            </p:stCondLst>
                            <p:childTnLst>
                              <p:par>
                                <p:cTn id="9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43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10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143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/>
                                        <p:tgtEl>
                                          <p:spTgt spid="143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3500"/>
                            </p:stCondLst>
                            <p:childTnLst>
                              <p:par>
                                <p:cTn id="11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/>
                                        <p:tgtEl>
                                          <p:spTgt spid="143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0" presetClass="entr" presetSubtype="0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10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2" presetID="7" presetClass="path" presetSubtype="0" repeatCount="300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5E-6 0.54537 L -0.63369 0.54537 L -0.63369 -3.7037E-6 L 5E-6 -3.7037E-6 Z " pathEditMode="relative" rAng="5400000" ptsTypes="FFFFF">
                                      <p:cBhvr>
                                        <p:cTn id="123" dur="2000" fill="hold"/>
                                        <p:tgtEl>
                                          <p:spTgt spid="143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700" y="2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22500"/>
                            </p:stCondLst>
                            <p:childTnLst>
                              <p:par>
                                <p:cTn id="125" presetID="10" presetClass="exit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23000"/>
                            </p:stCondLst>
                            <p:childTnLst>
                              <p:par>
                                <p:cTn id="129" presetID="35" presetClass="entr" presetSubtype="0" repeatCount="3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2000"/>
                                        <p:tgtEl>
                                          <p:spTgt spid="143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9000"/>
                            </p:stCondLst>
                            <p:childTnLst>
                              <p:par>
                                <p:cTn id="136" presetID="44" presetClass="path" presetSubtype="0" accel="50000" decel="5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7239 0.33587 L -0.17396 -0.06227 C -0.11093 -0.15186 -0.01701 -0.19954 0.08056 -0.19954 C 0.19236 -0.19954 0.28177 -0.15186 0.34479 -0.06227 L 0.64584 0.33587 " pathEditMode="relative" rAng="0" ptsTypes="FffFF">
                                      <p:cBhvr>
                                        <p:cTn id="137" dur="3000" fill="hold"/>
                                        <p:tgtEl>
                                          <p:spTgt spid="1435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5900" y="-268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32000"/>
                            </p:stCondLst>
                            <p:childTnLst>
                              <p:par>
                                <p:cTn id="13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1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2" dur="5000" fill="hold"/>
                                        <p:tgtEl>
                                          <p:spTgt spid="143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5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6" dur="5000" fill="hold"/>
                                        <p:tgtEl>
                                          <p:spTgt spid="14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7000"/>
                            </p:stCondLst>
                            <p:childTnLst>
                              <p:par>
                                <p:cTn id="14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0" fill="hold"/>
                                        <p:tgtEl>
                                          <p:spTgt spid="14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0" fill="hold"/>
                                        <p:tgtEl>
                                          <p:spTgt spid="14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42000"/>
                            </p:stCondLst>
                            <p:childTnLst>
                              <p:par>
                                <p:cTn id="157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49 -0.02871 L 0.13264 -0.01667 C 0.15799 -0.01482 0.18681 0.00162 0.21215 0.02778 C 0.2408 0.05741 0.25886 0.08935 0.26615 0.12153 L 0.30417 0.26898 " pathEditMode="relative" rAng="2270933" ptsTypes="FffFF">
                                      <p:cBhvr>
                                        <p:cTn id="158" dur="2000" fill="hold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000" y="10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44000"/>
                            </p:stCondLst>
                            <p:childTnLst>
                              <p:par>
                                <p:cTn id="160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49 0.01065 L -0.03125 0.15347 C -0.04149 0.18333 -0.06441 0.2169 -0.09184 0.24305 C -0.12326 0.27338 -0.15243 0.28842 -0.17812 0.2919 L -0.29635 0.31088 " pathEditMode="relative" rAng="8679121" ptsTypes="FffFF">
                                      <p:cBhvr>
                                        <p:cTn id="161" dur="2000" fill="hold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600" y="19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46000"/>
                            </p:stCondLst>
                            <p:childTnLst>
                              <p:par>
                                <p:cTn id="163" presetID="44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38 0.01343 L -0.09878 -0.025 C -0.11875 -0.03264 -0.14028 -0.05324 -0.15885 -0.08078 C -0.18003 -0.11203 -0.19184 -0.1412 -0.19566 -0.16898 L -0.21319 -0.29629 " pathEditMode="relative" rAng="2888534" ptsTypes="FffFF">
                                      <p:cBhvr>
                                        <p:cTn id="164" dur="2000" fill="hold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90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48000"/>
                            </p:stCondLst>
                            <p:childTnLst>
                              <p:par>
                                <p:cTn id="166" presetID="44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2.96296E-6 L 0.04566 -0.1199 C 0.05521 -0.14652 0.07482 -0.17268 0.09896 -0.19236 C 0.12639 -0.21481 0.15191 -0.22546 0.17361 -0.22477 L 0.27448 -0.22662 " pathEditMode="relative" rAng="-1901190" ptsTypes="FffFF">
                                      <p:cBhvr>
                                        <p:cTn id="167" dur="2000" fill="hold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900" y="-15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50000"/>
                            </p:stCondLst>
                            <p:childTnLst>
                              <p:par>
                                <p:cTn id="169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0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2000"/>
                                        <p:tgtEl>
                                          <p:spTgt spid="14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52000"/>
                            </p:stCondLst>
                            <p:childTnLst>
                              <p:par>
                                <p:cTn id="174" presetID="2" presetClass="exit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5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1000"/>
                                        <p:tgtEl>
                                          <p:spTgt spid="14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53000"/>
                            </p:stCondLst>
                            <p:childTnLst>
                              <p:par>
                                <p:cTn id="179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3000"/>
                                        <p:tgtEl>
                                          <p:spTgt spid="14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56000"/>
                            </p:stCondLst>
                            <p:childTnLst>
                              <p:par>
                                <p:cTn id="184" presetID="2" presetClass="exit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5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6" dur="3000"/>
                                        <p:tgtEl>
                                          <p:spTgt spid="14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14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59000"/>
                            </p:stCondLst>
                            <p:childTnLst>
                              <p:par>
                                <p:cTn id="1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500"/>
                                        <p:tgtEl>
                                          <p:spTgt spid="14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59500"/>
                            </p:stCondLst>
                            <p:childTnLst>
                              <p:par>
                                <p:cTn id="19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5" dur="500"/>
                                        <p:tgtEl>
                                          <p:spTgt spid="14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8" dur="1000"/>
                                        <p:tgtEl>
                                          <p:spTgt spid="14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14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60500"/>
                            </p:stCondLst>
                            <p:childTnLst>
                              <p:par>
                                <p:cTn id="203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1000" fill="hold"/>
                                        <p:tgtEl>
                                          <p:spTgt spid="14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9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0" dur="1000" fill="hold"/>
                                        <p:tgtEl>
                                          <p:spTgt spid="1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4" dur="1000" fill="hold"/>
                                        <p:tgtEl>
                                          <p:spTgt spid="14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61500"/>
                            </p:stCondLst>
                            <p:childTnLst>
                              <p:par>
                                <p:cTn id="21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8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9" dur="500" fill="hold"/>
                                        <p:tgtEl>
                                          <p:spTgt spid="1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62000"/>
                            </p:stCondLst>
                            <p:childTnLst>
                              <p:par>
                                <p:cTn id="221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3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4" dur="500" fill="hold"/>
                                        <p:tgtEl>
                                          <p:spTgt spid="14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4386"/>
                </p:tgtEl>
              </p:cMediaNode>
            </p:audio>
          </p:childTnLst>
        </p:cTn>
      </p:par>
    </p:tnLst>
    <p:bldLst>
      <p:bldP spid="14376" grpId="0" animBg="1"/>
      <p:bldP spid="14376" grpId="1" animBg="1"/>
      <p:bldP spid="14349" grpId="0" animBg="1"/>
      <p:bldP spid="14372" grpId="0" animBg="1"/>
      <p:bldP spid="14375" grpId="0" animBg="1"/>
      <p:bldP spid="14375" grpId="1" animBg="1"/>
      <p:bldP spid="14377" grpId="0" animBg="1"/>
      <p:bldP spid="14377" grpId="1" animBg="1"/>
      <p:bldP spid="14350" grpId="0" animBg="1"/>
      <p:bldP spid="14350" grpId="1" animBg="1"/>
      <p:bldP spid="14350" grpId="2" animBg="1"/>
      <p:bldP spid="14351" grpId="0" animBg="1"/>
      <p:bldP spid="14351" grpId="1" animBg="1"/>
      <p:bldP spid="1438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Арбуз оптом 2011. Доска объявлений Кривого Рог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000" y="609600"/>
            <a:ext cx="5334000" cy="5334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Фото - мыши - guri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6915630" cy="6172200"/>
          </a:xfrm>
          <a:prstGeom prst="rect">
            <a:avLst/>
          </a:prstGeom>
          <a:noFill/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 rot="21321898">
            <a:off x="5432728" y="838654"/>
            <a:ext cx="3711272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 рост,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…………хвост,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…………шубка,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…………зубки. 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0" i="0" u="none" strike="noStrike" cap="none" normalizeH="0" baseline="0" dirty="0" smtClean="0">
                <a:ln>
                  <a:noFill/>
                </a:ln>
                <a:solidFill>
                  <a:srgbClr val="00B0F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ru-RU" sz="3600" b="0" i="0" u="none" strike="noStrike" cap="none" normalizeH="0" baseline="0" dirty="0" smtClean="0">
              <a:ln>
                <a:noFill/>
              </a:ln>
              <a:solidFill>
                <a:srgbClr val="00B0F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4" descr="Потому что заяц летом серо-бурый, аВ л е с у. Много у зайцев - 6 Февраля 2014 - Blog - Raiseve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05400" y="1066800"/>
            <a:ext cx="3800475" cy="4762500"/>
          </a:xfrm>
          <a:prstGeom prst="rect">
            <a:avLst/>
          </a:prstGeom>
          <a:noFill/>
        </p:spPr>
      </p:pic>
      <p:sp>
        <p:nvSpPr>
          <p:cNvPr id="24581" name="Rectangle 5"/>
          <p:cNvSpPr>
            <a:spLocks noChangeArrowheads="1"/>
          </p:cNvSpPr>
          <p:nvPr/>
        </p:nvSpPr>
        <p:spPr bwMode="auto">
          <a:xfrm rot="441526">
            <a:off x="0" y="1754088"/>
            <a:ext cx="6477000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r>
              <a:rPr kumimoji="0" lang="en-US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что за зверь  ………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Встал, как столбик, под сосной?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И стоит среди травы – 		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	Уши больше   …………. .</a:t>
            </a:r>
            <a:endParaRPr kumimoji="0" lang="en-US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en-US" sz="2800" dirty="0" smtClean="0">
                <a:solidFill>
                  <a:srgbClr val="00B05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(Е. Трутнева)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l"/>
                <a:tab pos="898525" algn="l"/>
                <a:tab pos="1349375" algn="l"/>
                <a:tab pos="1798638" algn="l"/>
                <a:tab pos="2247900" algn="l"/>
                <a:tab pos="2697163" algn="l"/>
                <a:tab pos="2984500" algn="l"/>
              </a:tabLst>
            </a:pP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120</TotalTime>
  <Words>63</Words>
  <Application>Microsoft Office PowerPoint</Application>
  <PresentationFormat>Экран (4:3)</PresentationFormat>
  <Paragraphs>33</Paragraphs>
  <Slides>10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Трек</vt:lpstr>
      <vt:lpstr>Открытый урок  по литературному чтению в 1классе</vt:lpstr>
      <vt:lpstr>Слайд 2</vt:lpstr>
      <vt:lpstr>Слайд 3</vt:lpstr>
      <vt:lpstr>Слайд 4</vt:lpstr>
      <vt:lpstr>Тема урока: </vt:lpstr>
      <vt:lpstr>Слайд 6</vt:lpstr>
      <vt:lpstr>Слайд 7</vt:lpstr>
      <vt:lpstr>Слайд 8</vt:lpstr>
      <vt:lpstr>Слайд 9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</dc:creator>
  <cp:lastModifiedBy>Наташа</cp:lastModifiedBy>
  <cp:revision>14</cp:revision>
  <dcterms:created xsi:type="dcterms:W3CDTF">2014-08-25T15:08:53Z</dcterms:created>
  <dcterms:modified xsi:type="dcterms:W3CDTF">2014-08-25T17:20:10Z</dcterms:modified>
</cp:coreProperties>
</file>