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5" r:id="rId4"/>
    <p:sldId id="261" r:id="rId5"/>
    <p:sldId id="262" r:id="rId6"/>
    <p:sldId id="263" r:id="rId7"/>
    <p:sldId id="264" r:id="rId8"/>
    <p:sldId id="266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15.12.2014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15.12.2014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E808C-F454-4329-A1A5-4C5B0554E97D}" type="datetime1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40763-EF93-4F91-B40B-1C6BFDF2A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15.12.2014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15.12.2014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15.12.2014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15.12.2014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15.12.2014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15.12.2014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15.12.2014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 userDrawn="1"/>
        </p:nvGrpSpPr>
        <p:grpSpPr>
          <a:xfrm>
            <a:off x="0" y="0"/>
            <a:ext cx="1060616" cy="6858000"/>
            <a:chOff x="0" y="0"/>
            <a:chExt cx="1060616" cy="6858000"/>
          </a:xfrm>
          <a:effectLst/>
        </p:grpSpPr>
        <p:sp>
          <p:nvSpPr>
            <p:cNvPr id="10" name="Прямоугольник 9"/>
            <p:cNvSpPr/>
            <p:nvPr userDrawn="1"/>
          </p:nvSpPr>
          <p:spPr>
            <a:xfrm>
              <a:off x="0" y="0"/>
              <a:ext cx="10001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Рисунок 8" descr="0_78010_a8a74fc9_M.png"/>
            <p:cNvPicPr>
              <a:picLocks noChangeAspect="1"/>
            </p:cNvPicPr>
            <p:nvPr userDrawn="1"/>
          </p:nvPicPr>
          <p:blipFill>
            <a:blip r:embed="rId1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060616" cy="1828649"/>
            </a:xfrm>
            <a:prstGeom prst="rect">
              <a:avLst/>
            </a:prstGeom>
          </p:spPr>
        </p:pic>
        <p:pic>
          <p:nvPicPr>
            <p:cNvPr id="11" name="Рисунок 10" descr="0_78010_a8a74fc9_M.png"/>
            <p:cNvPicPr>
              <a:picLocks noChangeAspect="1"/>
            </p:cNvPicPr>
            <p:nvPr userDrawn="1"/>
          </p:nvPicPr>
          <p:blipFill>
            <a:blip r:embed="rId1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V="1">
              <a:off x="0" y="1785926"/>
              <a:ext cx="1060616" cy="1828649"/>
            </a:xfrm>
            <a:prstGeom prst="rect">
              <a:avLst/>
            </a:prstGeom>
          </p:spPr>
        </p:pic>
        <p:pic>
          <p:nvPicPr>
            <p:cNvPr id="12" name="Рисунок 11" descr="0_78010_a8a74fc9_M.png"/>
            <p:cNvPicPr>
              <a:picLocks noChangeAspect="1"/>
            </p:cNvPicPr>
            <p:nvPr userDrawn="1"/>
          </p:nvPicPr>
          <p:blipFill>
            <a:blip r:embed="rId1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3571876"/>
              <a:ext cx="1060616" cy="1828649"/>
            </a:xfrm>
            <a:prstGeom prst="rect">
              <a:avLst/>
            </a:prstGeom>
          </p:spPr>
        </p:pic>
        <p:pic>
          <p:nvPicPr>
            <p:cNvPr id="13" name="Рисунок 12" descr="0_78010_a8a74fc9_M.png"/>
            <p:cNvPicPr>
              <a:picLocks noChangeAspect="1"/>
            </p:cNvPicPr>
            <p:nvPr userDrawn="1"/>
          </p:nvPicPr>
          <p:blipFill>
            <a:blip r:embed="rId1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t="17963"/>
            <a:stretch>
              <a:fillRect/>
            </a:stretch>
          </p:blipFill>
          <p:spPr>
            <a:xfrm flipV="1">
              <a:off x="0" y="5357826"/>
              <a:ext cx="1060616" cy="1500174"/>
            </a:xfrm>
            <a:prstGeom prst="rect">
              <a:avLst/>
            </a:prstGeom>
          </p:spPr>
        </p:pic>
      </p:grpSp>
      <p:cxnSp>
        <p:nvCxnSpPr>
          <p:cNvPr id="18" name="Прямая соединительная линия 17"/>
          <p:cNvCxnSpPr/>
          <p:nvPr userDrawn="1"/>
        </p:nvCxnSpPr>
        <p:spPr>
          <a:xfrm rot="5400000">
            <a:off x="-2428900" y="3429000"/>
            <a:ext cx="6858000" cy="0"/>
          </a:xfrm>
          <a:prstGeom prst="line">
            <a:avLst/>
          </a:prstGeom>
          <a:ln w="127000" cap="sq" cmpd="thickThin">
            <a:solidFill>
              <a:schemeClr val="accent3">
                <a:lumMod val="75000"/>
              </a:schemeClr>
            </a:solidFill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sq" cmpd="thickThin">
            <a:solidFill>
              <a:schemeClr val="accent3">
                <a:lumMod val="75000"/>
              </a:schemeClr>
            </a:solidFill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0" y="6572272"/>
            <a:ext cx="12858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0_6a837_8225efc1_L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928662" y="0"/>
            <a:ext cx="8215338" cy="68580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6520/16969765.99/0_6a837_8225efc1_L.png" TargetMode="External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mg-fotki.yandex.ru/get/9217/16969765.148/0_78010_a8a74fc9_M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71538" y="428604"/>
            <a:ext cx="7858180" cy="5026071"/>
            <a:chOff x="1115616" y="68555"/>
            <a:chExt cx="7165477" cy="541450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68555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Речевая разминка.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85918" y="1571613"/>
            <a:ext cx="585791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же, как ручей журчит,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Наша речь всегда звучит.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прекрасна! Как жива!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Слышим мы ее слова: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Мама, дом, семья, отец,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Мячик, солнышко, скворец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главное наследство,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 должны беречь мы с детства.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Будем мы родную речь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Изучать, любить, беречь.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Documents and Settings\Ольга.6885F0A7C10843D\Мои документы\Downloads\95239006_0_688a2_a9f09ba_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714488"/>
            <a:ext cx="4032448" cy="4857783"/>
          </a:xfrm>
          <a:prstGeom prst="rect">
            <a:avLst/>
          </a:prstGeom>
          <a:noFill/>
        </p:spPr>
      </p:pic>
      <p:pic>
        <p:nvPicPr>
          <p:cNvPr id="29702" name="Picture 6" descr="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17813" y="404813"/>
            <a:ext cx="30607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9467850" y="2205038"/>
            <a:ext cx="7200900" cy="169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Молодцы!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642918"/>
            <a:ext cx="6357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Кквн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Дрнк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Мрнк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кзлк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40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Семейное положение.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Внешность.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3.Характер.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4. Чем занимается.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26 0.01064 L -0.93924 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" y="-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85 -0.01897 L -0.93698 -0.0189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П.П.Бажов «Серебряное копытце».</a:t>
            </a:r>
            <a:r>
              <a:rPr lang="ru-RU" sz="3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43570" y="2214554"/>
            <a:ext cx="2309813" cy="271462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8630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>
              <a:solidFill>
                <a:srgbClr val="0070C0"/>
              </a:solidFill>
              <a:latin typeface="Century Schoolbook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ru-RU" sz="1800" dirty="0">
              <a:solidFill>
                <a:srgbClr val="0070C0"/>
              </a:solidFill>
              <a:latin typeface="Century Schoolbook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>
              <a:solidFill>
                <a:srgbClr val="0070C0"/>
              </a:solidFill>
              <a:latin typeface="Century Schoolbook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ru-RU" sz="1800" dirty="0">
              <a:solidFill>
                <a:srgbClr val="0070C0"/>
              </a:solidFill>
              <a:latin typeface="Century Schoolbook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>
              <a:solidFill>
                <a:srgbClr val="0070C0"/>
              </a:solidFill>
              <a:latin typeface="Century Schoolbook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ru-RU" sz="1800" dirty="0">
              <a:solidFill>
                <a:srgbClr val="0070C0"/>
              </a:solidFill>
              <a:latin typeface="Century Schoolbook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>
              <a:solidFill>
                <a:srgbClr val="7030A0"/>
              </a:solidFill>
              <a:latin typeface="Century Schoolbook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>
              <a:solidFill>
                <a:srgbClr val="7030A0"/>
              </a:solidFill>
              <a:latin typeface="Century Schoolbook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6" name="Рисунок 5" descr="978-5-18-001126-8_larg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571625"/>
            <a:ext cx="2786063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План.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600200"/>
            <a:ext cx="7186634" cy="4525963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1 Семейное положение.</a:t>
            </a:r>
          </a:p>
          <a:p>
            <a:r>
              <a:rPr lang="ru-RU" sz="4400" b="1" dirty="0" smtClean="0">
                <a:solidFill>
                  <a:srgbClr val="0070C0"/>
                </a:solidFill>
              </a:rPr>
              <a:t> 2 Внешность.</a:t>
            </a:r>
          </a:p>
          <a:p>
            <a:r>
              <a:rPr lang="ru-RU" sz="4400" b="1" dirty="0" smtClean="0">
                <a:solidFill>
                  <a:srgbClr val="0070C0"/>
                </a:solidFill>
              </a:rPr>
              <a:t>3.Характер.</a:t>
            </a:r>
          </a:p>
          <a:p>
            <a:r>
              <a:rPr lang="ru-RU" sz="4400" b="1" dirty="0" smtClean="0">
                <a:solidFill>
                  <a:srgbClr val="0070C0"/>
                </a:solidFill>
              </a:rPr>
              <a:t> 4. Чем занимается.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Характеристика </a:t>
            </a:r>
            <a:r>
              <a:rPr lang="ru-RU" dirty="0" err="1" smtClean="0">
                <a:solidFill>
                  <a:srgbClr val="FF0000"/>
                </a:solidFill>
              </a:rPr>
              <a:t>Дарёнки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00200"/>
            <a:ext cx="7543824" cy="4525963"/>
          </a:xfrm>
        </p:spPr>
        <p:txBody>
          <a:bodyPr/>
          <a:lstStyle/>
          <a:p>
            <a:r>
              <a:rPr lang="ru-RU" b="1" dirty="0" err="1" smtClean="0"/>
              <a:t>Дарёнка</a:t>
            </a:r>
            <a:r>
              <a:rPr lang="ru-RU" dirty="0" smtClean="0"/>
              <a:t>: сирота, по 6 году, носишко пуговкой, маленькая, любопытная, весёлая, смелая, ласковая, трудолюбивая. Любит природу, ценит красоту, в избе прибирала, похлёбку да </a:t>
            </a:r>
            <a:r>
              <a:rPr lang="ru-RU" dirty="0" err="1" smtClean="0"/>
              <a:t>кашуварила</a:t>
            </a:r>
            <a:r>
              <a:rPr lang="ru-RU" dirty="0" smtClean="0"/>
              <a:t>, кукле платье шила. Любила сказки слушать.</a:t>
            </a:r>
          </a:p>
          <a:p>
            <a:endParaRPr lang="ru-RU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Характеристика </a:t>
            </a:r>
            <a:r>
              <a:rPr lang="ru-RU" dirty="0" err="1" smtClean="0">
                <a:solidFill>
                  <a:srgbClr val="FF0000"/>
                </a:solidFill>
              </a:rPr>
              <a:t>Коковани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600200"/>
            <a:ext cx="7615262" cy="4525963"/>
          </a:xfrm>
        </p:spPr>
        <p:txBody>
          <a:bodyPr/>
          <a:lstStyle/>
          <a:p>
            <a:r>
              <a:rPr lang="ru-RU" b="1" dirty="0" err="1" smtClean="0"/>
              <a:t>Кокованя</a:t>
            </a:r>
            <a:r>
              <a:rPr lang="ru-RU" dirty="0" smtClean="0"/>
              <a:t>: одинокий, старик большой да бородатый, весёлый, ласковый, добрый, трудолюбивый, любознательный, </a:t>
            </a:r>
            <a:r>
              <a:rPr lang="ru-RU" dirty="0" err="1" smtClean="0"/>
              <a:t>дюбит</a:t>
            </a:r>
            <a:r>
              <a:rPr lang="ru-RU" dirty="0" smtClean="0"/>
              <a:t> природу, ценит красоту, охотник, летом пески промывает, золото добывает, зимой по лесам за козлом бегает, мастер сказки сказывать.</a:t>
            </a:r>
          </a:p>
          <a:p>
            <a:endParaRPr lang="ru-RU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Подумай!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600200"/>
            <a:ext cx="7143800" cy="4525963"/>
          </a:xfrm>
        </p:spPr>
        <p:txBody>
          <a:bodyPr/>
          <a:lstStyle/>
          <a:p>
            <a:r>
              <a:rPr lang="ru-RU" b="1" dirty="0" smtClean="0"/>
              <a:t>1) Каждый из героев верил в сказки и хотел увидеть чудо.</a:t>
            </a:r>
          </a:p>
          <a:p>
            <a:r>
              <a:rPr lang="ru-RU" b="1" dirty="0" smtClean="0"/>
              <a:t> 2)Герои были бедными, надеялись продать драгоценные камни и зажить богато.</a:t>
            </a:r>
            <a:endParaRPr lang="ru-RU" b="1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600200"/>
            <a:ext cx="7615262" cy="4525963"/>
          </a:xfrm>
        </p:spPr>
        <p:txBody>
          <a:bodyPr/>
          <a:lstStyle/>
          <a:p>
            <a:r>
              <a:rPr lang="ru-RU" b="1" dirty="0" smtClean="0"/>
              <a:t>Дал бы дружку пирожка, да у самого ни куска.</a:t>
            </a:r>
          </a:p>
          <a:p>
            <a:r>
              <a:rPr lang="ru-RU" b="1" dirty="0" smtClean="0"/>
              <a:t>Черствое сердце не знает благодарности. </a:t>
            </a:r>
          </a:p>
          <a:p>
            <a:r>
              <a:rPr lang="ru-RU" b="1" dirty="0" smtClean="0"/>
              <a:t>В благополучии человек сам себя забывает. </a:t>
            </a:r>
          </a:p>
          <a:p>
            <a:r>
              <a:rPr lang="ru-RU" b="1" dirty="0" smtClean="0"/>
              <a:t>Добра себе желаешь — делай добро. </a:t>
            </a:r>
          </a:p>
          <a:p>
            <a:endParaRPr lang="ru-RU" b="1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71538" y="1916832"/>
            <a:ext cx="7786742" cy="4353957"/>
            <a:chOff x="539750" y="1344094"/>
            <a:chExt cx="7993063" cy="5189402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527418"/>
              <a:chOff x="539552" y="-815361"/>
              <a:chExt cx="7992888" cy="5659512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539552" y="-815361"/>
                <a:ext cx="7992888" cy="4448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dirty="0" smtClean="0">
                    <a:solidFill>
                      <a:prstClr val="black"/>
                    </a:solidFill>
                    <a:latin typeface="Monotype Corsiva" pitchFamily="66" charset="0"/>
                  </a:rPr>
                  <a:t>Вы можете использовать </a:t>
                </a:r>
              </a:p>
              <a:p>
                <a:pPr algn="ctr">
                  <a:defRPr/>
                </a:pPr>
                <a:r>
                  <a:rPr lang="ru-RU" dirty="0" smtClean="0">
                    <a:solidFill>
                      <a:prstClr val="black"/>
                    </a:solidFill>
                    <a:latin typeface="Monotype Corsiva" pitchFamily="66" charset="0"/>
                  </a:rPr>
                  <a:t>данное оформление </a:t>
                </a:r>
              </a:p>
              <a:p>
                <a:pPr algn="ctr">
                  <a:defRPr/>
                </a:pPr>
                <a:r>
                  <a:rPr lang="ru-RU" dirty="0" smtClean="0">
                    <a:solidFill>
                      <a:prstClr val="black"/>
                    </a:solidFill>
                    <a:latin typeface="Monotype Corsiva" pitchFamily="66" charset="0"/>
                  </a:rPr>
                  <a:t>для создания своих презентаций, </a:t>
                </a:r>
              </a:p>
              <a:p>
                <a:pPr algn="ctr">
                  <a:defRPr/>
                </a:pPr>
                <a:r>
                  <a:rPr lang="ru-RU" dirty="0" smtClean="0">
                    <a:solidFill>
                      <a:prstClr val="black"/>
                    </a:solidFill>
                    <a:latin typeface="Monotype Corsiva" pitchFamily="66" charset="0"/>
                  </a:rPr>
                  <a:t>но в своей презентации вы должны указать </a:t>
                </a:r>
              </a:p>
              <a:p>
                <a:pPr algn="ctr">
                  <a:defRPr/>
                </a:pPr>
                <a:r>
                  <a:rPr lang="ru-RU" dirty="0" smtClean="0">
                    <a:solidFill>
                      <a:prstClr val="black"/>
                    </a:solidFill>
                    <a:latin typeface="Monotype Corsiva" pitchFamily="66" charset="0"/>
                  </a:rPr>
                  <a:t>источник шаблона: </a:t>
                </a:r>
              </a:p>
              <a:p>
                <a:pPr algn="ctr">
                  <a:defRPr/>
                </a:pPr>
                <a:endParaRPr lang="ru-RU" sz="800" dirty="0" smtClean="0">
                  <a:solidFill>
                    <a:prstClr val="black"/>
                  </a:solidFill>
                  <a:latin typeface="Monotype Corsiva" pitchFamily="66" charset="0"/>
                </a:endParaRPr>
              </a:p>
              <a:p>
                <a:pPr algn="ctr">
                  <a:defRPr/>
                </a:pPr>
                <a:r>
                  <a:rPr lang="ru-RU" dirty="0" smtClean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Фокина Лидия Петровна</a:t>
                </a:r>
              </a:p>
              <a:p>
                <a:pPr algn="ctr">
                  <a:defRPr/>
                </a:pPr>
                <a:r>
                  <a:rPr lang="ru-RU" dirty="0" smtClean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учитель начальных классов</a:t>
                </a:r>
              </a:p>
              <a:p>
                <a:pPr algn="ctr">
                  <a:defRPr/>
                </a:pPr>
                <a:r>
                  <a:rPr lang="ru-RU" dirty="0" smtClean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МКОУ «СОШ ст. Евсино»</a:t>
                </a:r>
              </a:p>
              <a:p>
                <a:pPr algn="ctr">
                  <a:defRPr/>
                </a:pPr>
                <a:r>
                  <a:rPr lang="ru-RU" dirty="0" err="1" smtClean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Искитимского</a:t>
                </a:r>
                <a:r>
                  <a:rPr lang="ru-RU" dirty="0" smtClean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 района</a:t>
                </a:r>
              </a:p>
              <a:p>
                <a:pPr algn="ctr">
                  <a:defRPr/>
                </a:pPr>
                <a:r>
                  <a:rPr lang="ru-RU" dirty="0" smtClean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Новосибирской области</a:t>
                </a:r>
                <a:endParaRPr lang="ru-RU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647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prstClr val="black"/>
                    </a:solidFill>
                    <a:latin typeface="Monotype Corsiva" pitchFamily="66" charset="0"/>
                  </a:rPr>
                  <a:t>Сайт </a:t>
                </a:r>
                <a:r>
                  <a:rPr lang="en-US" sz="2000" b="1" dirty="0">
                    <a:solidFill>
                      <a:prstClr val="black"/>
                    </a:solidFill>
                    <a:latin typeface="Monotype Corsiva" pitchFamily="66" charset="0"/>
                    <a:hlinkClick r:id="rId2"/>
                  </a:rPr>
                  <a:t>http://linda6035.ucoz.ru/</a:t>
                </a:r>
                <a:r>
                  <a:rPr lang="ru-RU" sz="2000" b="1" dirty="0">
                    <a:solidFill>
                      <a:prstClr val="black"/>
                    </a:solidFill>
                    <a:latin typeface="Monotype Corsiva" pitchFamily="66" charset="0"/>
                  </a:rPr>
                  <a:t>    </a:t>
                </a:r>
                <a:r>
                  <a:rPr lang="ru-RU" sz="2000" b="1" i="1" dirty="0">
                    <a:solidFill>
                      <a:prstClr val="black"/>
                    </a:solidFill>
                    <a:latin typeface="Monotype Corsiva" pitchFamily="66" charset="0"/>
                  </a:rPr>
                  <a:t>  </a:t>
                </a:r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411760" y="6093296"/>
              <a:ext cx="4481068" cy="440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accent3">
                      <a:lumMod val="50000"/>
                    </a:schemeClr>
                  </a:solidFill>
                </a:rPr>
                <a:t>СПАСИБО АВТОРАМ ФОНОВ И КАРТИНОК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071539" y="214290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Интернет-ресурсы: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Рамка нежная 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http://img-fotki.yandex.ru/get/6520/16969765.99/0_6a837_8225efc1_L.png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Линия  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http://img-fotki.yandex.ru/get/9217/16969765.148/0_78010_a8a74fc9_M.png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4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00B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328</Words>
  <Application>Microsoft Office PowerPoint</Application>
  <PresentationFormat>Экран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1_Тема Office</vt:lpstr>
      <vt:lpstr>Слайд 1</vt:lpstr>
      <vt:lpstr>Слайд 2</vt:lpstr>
      <vt:lpstr> П.П.Бажов «Серебряное копытце». </vt:lpstr>
      <vt:lpstr>План.</vt:lpstr>
      <vt:lpstr>Характеристика Дарёнки.</vt:lpstr>
      <vt:lpstr>Характеристика Коковани.</vt:lpstr>
      <vt:lpstr>Подумай!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</cp:revision>
  <dcterms:created xsi:type="dcterms:W3CDTF">2014-06-13T18:01:42Z</dcterms:created>
  <dcterms:modified xsi:type="dcterms:W3CDTF">2014-12-14T21:06:19Z</dcterms:modified>
</cp:coreProperties>
</file>