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38" autoAdjust="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D64D0F5-86B3-40C9-B23B-182AB7F2461C}" type="datetimeFigureOut">
              <a:rPr lang="ru-RU" smtClean="0"/>
              <a:pPr/>
              <a:t>28.01.2015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DE6C05-3FA0-4E5F-9CB1-6ECE7BB50CC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4D0F5-86B3-40C9-B23B-182AB7F2461C}" type="datetimeFigureOut">
              <a:rPr lang="ru-RU" smtClean="0"/>
              <a:pPr/>
              <a:t>28.01.2015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E6C05-3FA0-4E5F-9CB1-6ECE7BB50CC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ru.wikipedia.org/wiki/" TargetMode="External"/><Relationship Id="rId2" Type="http://schemas.openxmlformats.org/officeDocument/2006/relationships/hyperlink" Target="http://www.playroom.ru/content/view/2065/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ru.wikipedia.org/wiki/1959" TargetMode="External"/><Relationship Id="rId13" Type="http://schemas.openxmlformats.org/officeDocument/2006/relationships/hyperlink" Target="https://ru.wikipedia.org/wiki/%D0%9D%D0%B5%D0%B2%D0%B7%D0%B3%D0%BB%D1%8F%D0%B4%D0%BE%D0%B2%D0%B0,_%D0%95%D0%BB%D0%B5%D0%BD%D0%B0_%D0%92%D1%81%D0%B5%D0%B2%D0%BE%D0%BB%D0%BE%D0%B4%D0%BE%D0%B2%D0%BD%D0%B0" TargetMode="External"/><Relationship Id="rId3" Type="http://schemas.openxmlformats.org/officeDocument/2006/relationships/hyperlink" Target="https://ru.wikipedia.org/wiki/1936" TargetMode="External"/><Relationship Id="rId7" Type="http://schemas.openxmlformats.org/officeDocument/2006/relationships/hyperlink" Target="https://ru.wikipedia.org/wiki/%D0%A0%D0%BE%D1%81%D1%81%D0%B8%D0%B9%D1%81%D0%BA%D0%B8%D0%B9_%D0%B3%D0%BE%D1%81%D1%83%D0%B4%D0%B0%D1%80%D1%81%D1%82%D0%B2%D0%B5%D0%BD%D0%BD%D1%8B%D0%B9_%D0%BF%D0%B5%D0%B4%D0%B0%D0%B3%D0%BE%D0%B3%D0%B8%D1%87%D0%B5%D1%81%D0%BA%D0%B8%D0%B9_%D1%83%D0%BD%D0%B8%D0%B2%D0%B5%D1%80%D1%81%D0%B8%D1%82%D0%B5%D1%82_%D0%B8%D0%BC%D0%B5%D0%BD%D0%B8_%D0%90._%D0%98._%D0%93%D0%B5%D1%80%D1%86%D0%B5%D0%BD%D0%B0" TargetMode="External"/><Relationship Id="rId12" Type="http://schemas.openxmlformats.org/officeDocument/2006/relationships/hyperlink" Target="https://ru.wikipedia.org/wiki/%D0%9F%D0%B8%D1%81%D1%8C%D0%BC%D0%BE_%D1%81%D0%BE%D1%80%D0%BE%D0%BA%D0%B0_%D0%B4%D0%B2%D1%83%D1%85" TargetMode="External"/><Relationship Id="rId2" Type="http://schemas.openxmlformats.org/officeDocument/2006/relationships/hyperlink" Target="https://ru.wikipedia.org/wiki/14_%D1%81%D0%B5%D0%BD%D1%82%D1%8F%D0%B1%D1%80%D1%8F" TargetMode="External"/><Relationship Id="rId1" Type="http://schemas.openxmlformats.org/officeDocument/2006/relationships/slideLayout" Target="../slideLayouts/slideLayout4.xml"/><Relationship Id="rId6" Type="http://schemas.openxmlformats.org/officeDocument/2006/relationships/hyperlink" Target="https://ru.wikipedia.org/wiki/%D0%9F%D0%BE%D1%8D%D1%82" TargetMode="External"/><Relationship Id="rId11" Type="http://schemas.openxmlformats.org/officeDocument/2006/relationships/hyperlink" Target="https://ru.wikipedia.org/wiki/1993_%D0%B3%D0%BE%D0%B4" TargetMode="External"/><Relationship Id="rId5" Type="http://schemas.openxmlformats.org/officeDocument/2006/relationships/hyperlink" Target="https://ru.wikipedia.org/wiki/%D0%A0%D1%83%D1%81%D1%81%D0%BA%D0%B8%D0%B9_%D1%8F%D0%B7%D1%8B%D0%BA" TargetMode="External"/><Relationship Id="rId15" Type="http://schemas.openxmlformats.org/officeDocument/2006/relationships/image" Target="../media/image4.jpeg"/><Relationship Id="rId10" Type="http://schemas.openxmlformats.org/officeDocument/2006/relationships/hyperlink" Target="https://ru.wikipedia.org/wiki/1960-%D0%B5" TargetMode="External"/><Relationship Id="rId4" Type="http://schemas.openxmlformats.org/officeDocument/2006/relationships/hyperlink" Target="https://ru.wikipedia.org/wiki/%D0%9B%D0%B5%D0%BD%D0%B8%D0%BD%D0%B3%D1%80%D0%B0%D0%B4" TargetMode="External"/><Relationship Id="rId9" Type="http://schemas.openxmlformats.org/officeDocument/2006/relationships/hyperlink" Target="https://ru.wikipedia.org/wiki/1969" TargetMode="External"/><Relationship Id="rId14" Type="http://schemas.openxmlformats.org/officeDocument/2006/relationships/hyperlink" Target="https://ru.wikipedia.org/wiki/%D0%98%D0%B7%D1%80%D0%B0%D0%B8%D0%BB%D1%8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allforchildren.ru/poetry/author2-marshak.php" TargetMode="External"/><Relationship Id="rId2" Type="http://schemas.openxmlformats.org/officeDocument/2006/relationships/hyperlink" Target="http://allforchildren.ru/poetry/author5-chukovsky.p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cafe.ru/days/bio/10/067.php" TargetMode="External"/><Relationship Id="rId2" Type="http://schemas.openxmlformats.org/officeDocument/2006/relationships/hyperlink" Target="http://www.c-cafe.ru/days/bio/10/088.php" TargetMode="External"/><Relationship Id="rId1" Type="http://schemas.openxmlformats.org/officeDocument/2006/relationships/slideLayout" Target="../slideLayouts/slideLayout4.xml"/><Relationship Id="rId6" Type="http://schemas.openxmlformats.org/officeDocument/2006/relationships/image" Target="../media/image6.gif"/><Relationship Id="rId5" Type="http://schemas.openxmlformats.org/officeDocument/2006/relationships/hyperlink" Target="http://www.c-cafe.ru/words/110/10924.php" TargetMode="External"/><Relationship Id="rId4" Type="http://schemas.openxmlformats.org/officeDocument/2006/relationships/hyperlink" Target="http://www.c-cafe.ru/words/116/11479.ph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a:t>Александр Александрович Шибаев (</a:t>
            </a:r>
            <a:r>
              <a:rPr lang="ru-RU" b="1" dirty="0">
                <a:solidFill>
                  <a:schemeClr val="accent4">
                    <a:lumMod val="50000"/>
                  </a:schemeClr>
                </a:solidFill>
              </a:rPr>
              <a:t>1923-1979</a:t>
            </a:r>
            <a:r>
              <a:rPr lang="ru-RU" b="1" dirty="0"/>
              <a:t>)</a:t>
            </a:r>
            <a:endParaRPr lang="ru-RU" dirty="0"/>
          </a:p>
        </p:txBody>
      </p:sp>
      <p:sp>
        <p:nvSpPr>
          <p:cNvPr id="5" name="Содержимое 4"/>
          <p:cNvSpPr>
            <a:spLocks noGrp="1"/>
          </p:cNvSpPr>
          <p:nvPr>
            <p:ph sz="half" idx="1"/>
          </p:nvPr>
        </p:nvSpPr>
        <p:spPr>
          <a:xfrm>
            <a:off x="457200" y="1412776"/>
            <a:ext cx="4038600" cy="4713387"/>
          </a:xfrm>
        </p:spPr>
        <p:txBody>
          <a:bodyPr>
            <a:noAutofit/>
          </a:bodyPr>
          <a:lstStyle/>
          <a:p>
            <a:r>
              <a:rPr lang="ru-RU" sz="1400" dirty="0">
                <a:solidFill>
                  <a:schemeClr val="tx2">
                    <a:lumMod val="50000"/>
                  </a:schemeClr>
                </a:solidFill>
              </a:rPr>
              <a:t>Александр Александрович Шибаев (1923 – 1979), уроженец Волхова, – разделил судьбу своего поколения: он воевал на ленинградском фронте, был тяжело ранен, долгие годы боролся с болезнями… И сочинял веселые, радостные детские стихи. Две его «толстые» книги – «Взялись за руки, друзья» (1977) и «Язык родной, дружи со мной» (1981) – по своему значению и художественной ценности перевесят многочисленные переиздания некоторых нынешних растиражированных стихотворцев. Две эти книги оказались «томов премногих тяжелей», как говорил один великий русский поэт XIX века про другого. Были еще и тонкие книжки, публикации в периодике, в различных сборниках и хрестоматиях, так что стихи Шибаева дошли до адресата, то есть до детей, и это главное. Человек редкостной скромности и деликатности, по свидетельству хорошо знавших его людей, поэт не стремился быть на виду, просто очень хорошо делал любимое дело, не изменяя своему таланту.</a:t>
            </a:r>
          </a:p>
        </p:txBody>
      </p:sp>
      <p:pic>
        <p:nvPicPr>
          <p:cNvPr id="7" name="Содержимое 6" descr="1.jpg"/>
          <p:cNvPicPr>
            <a:picLocks noGrp="1" noChangeAspect="1"/>
          </p:cNvPicPr>
          <p:nvPr>
            <p:ph sz="half" idx="2"/>
          </p:nvPr>
        </p:nvPicPr>
        <p:blipFill>
          <a:blip r:embed="rId2" cstate="print"/>
          <a:stretch>
            <a:fillRect/>
          </a:stretch>
        </p:blipFill>
        <p:spPr>
          <a:xfrm>
            <a:off x="4932040" y="1700808"/>
            <a:ext cx="3726414" cy="4968552"/>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57200" y="274638"/>
            <a:ext cx="8229600" cy="490066"/>
          </a:xfrm>
        </p:spPr>
        <p:txBody>
          <a:bodyPr>
            <a:normAutofit/>
          </a:bodyPr>
          <a:lstStyle/>
          <a:p>
            <a:r>
              <a:rPr lang="ru-RU" sz="1600" dirty="0" smtClean="0">
                <a:solidFill>
                  <a:schemeClr val="accent2">
                    <a:lumMod val="50000"/>
                  </a:schemeClr>
                </a:solidFill>
              </a:rPr>
              <a:t>Он был хорошим учителем. Ему прочили удачную педагогическую и научную карьеру</a:t>
            </a:r>
            <a:r>
              <a:rPr lang="ru-RU" sz="1600" dirty="0" smtClean="0"/>
              <a:t>.</a:t>
            </a:r>
            <a:endParaRPr lang="ru-RU" sz="1600" dirty="0"/>
          </a:p>
        </p:txBody>
      </p:sp>
      <p:sp>
        <p:nvSpPr>
          <p:cNvPr id="6" name="Содержимое 5"/>
          <p:cNvSpPr>
            <a:spLocks noGrp="1"/>
          </p:cNvSpPr>
          <p:nvPr>
            <p:ph idx="1"/>
          </p:nvPr>
        </p:nvSpPr>
        <p:spPr>
          <a:xfrm>
            <a:off x="0" y="620688"/>
            <a:ext cx="8964488" cy="5904656"/>
          </a:xfrm>
        </p:spPr>
        <p:txBody>
          <a:bodyPr>
            <a:noAutofit/>
          </a:bodyPr>
          <a:lstStyle/>
          <a:p>
            <a:pPr>
              <a:buNone/>
            </a:pPr>
            <a:r>
              <a:rPr lang="ru-RU" sz="1200" dirty="0" smtClean="0">
                <a:solidFill>
                  <a:schemeClr val="accent6">
                    <a:lumMod val="50000"/>
                  </a:schemeClr>
                </a:solidFill>
              </a:rPr>
              <a:t>Им </a:t>
            </a:r>
            <a:r>
              <a:rPr lang="ru-RU" sz="1200" dirty="0">
                <a:solidFill>
                  <a:schemeClr val="accent6">
                    <a:lumMod val="50000"/>
                  </a:schemeClr>
                </a:solidFill>
              </a:rPr>
              <a:t>была подготовлена кандидатская диссертация на тему: «Научно-художественная литература для детей (творчество писателей-анималистов)», в которой он анализировал преемственные связи в творчестве В.Бианки, </a:t>
            </a:r>
            <a:r>
              <a:rPr lang="ru-RU" sz="1200" dirty="0" err="1">
                <a:solidFill>
                  <a:schemeClr val="accent6">
                    <a:lumMod val="50000"/>
                  </a:schemeClr>
                </a:solidFill>
              </a:rPr>
              <a:t>Н.Плавильщикова</a:t>
            </a:r>
            <a:r>
              <a:rPr lang="ru-RU" sz="1200" dirty="0">
                <a:solidFill>
                  <a:schemeClr val="accent6">
                    <a:lumMod val="50000"/>
                  </a:schemeClr>
                </a:solidFill>
              </a:rPr>
              <a:t>, М.Зверева, </a:t>
            </a:r>
            <a:r>
              <a:rPr lang="ru-RU" sz="1200" dirty="0" err="1">
                <a:solidFill>
                  <a:schemeClr val="accent6">
                    <a:lumMod val="50000"/>
                  </a:schemeClr>
                </a:solidFill>
              </a:rPr>
              <a:t>Е.Чарушина</a:t>
            </a:r>
            <a:r>
              <a:rPr lang="ru-RU" sz="1200" dirty="0">
                <a:solidFill>
                  <a:schemeClr val="accent6">
                    <a:lumMod val="50000"/>
                  </a:schemeClr>
                </a:solidFill>
              </a:rPr>
              <a:t>, </a:t>
            </a:r>
            <a:r>
              <a:rPr lang="ru-RU" sz="1200" dirty="0" err="1">
                <a:solidFill>
                  <a:schemeClr val="accent6">
                    <a:lumMod val="50000"/>
                  </a:schemeClr>
                </a:solidFill>
              </a:rPr>
              <a:t>В.Чаплиной</a:t>
            </a:r>
            <a:r>
              <a:rPr lang="ru-RU" sz="1200" dirty="0">
                <a:solidFill>
                  <a:schemeClr val="accent6">
                    <a:lumMod val="50000"/>
                  </a:schemeClr>
                </a:solidFill>
              </a:rPr>
              <a:t>. И это было не случайно. Может, в самом выборе темы отразилось подспудное желание молодого филолога продолжить этот ряд, принять эстафету у писателей – натуралистов, на книгах которых выросло и воспитывалось не одно поколение людей, любящих природу России</a:t>
            </a:r>
            <a:r>
              <a:rPr lang="ru-RU" sz="1200" dirty="0" smtClean="0">
                <a:solidFill>
                  <a:schemeClr val="accent6">
                    <a:lumMod val="50000"/>
                  </a:schemeClr>
                </a:solidFill>
              </a:rPr>
              <a:t>.</a:t>
            </a:r>
            <a:r>
              <a:rPr lang="ru-RU" sz="1200" dirty="0">
                <a:solidFill>
                  <a:schemeClr val="accent6">
                    <a:lumMod val="50000"/>
                  </a:schemeClr>
                </a:solidFill>
              </a:rPr>
              <a:t> </a:t>
            </a:r>
          </a:p>
          <a:p>
            <a:pPr>
              <a:buNone/>
            </a:pPr>
            <a:r>
              <a:rPr lang="ru-RU" sz="1200" dirty="0">
                <a:solidFill>
                  <a:schemeClr val="accent6">
                    <a:lumMod val="50000"/>
                  </a:schemeClr>
                </a:solidFill>
              </a:rPr>
              <a:t>В 1957 г. вышла в свет первая повесть Юрия Дмитриева – «Зелёный патруль».</a:t>
            </a:r>
          </a:p>
          <a:p>
            <a:pPr>
              <a:buNone/>
            </a:pPr>
            <a:r>
              <a:rPr lang="ru-RU" sz="1200" dirty="0">
                <a:solidFill>
                  <a:schemeClr val="accent6">
                    <a:lumMod val="50000"/>
                  </a:schemeClr>
                </a:solidFill>
              </a:rPr>
              <a:t> </a:t>
            </a:r>
            <a:r>
              <a:rPr lang="ru-RU" sz="1200" dirty="0" smtClean="0">
                <a:solidFill>
                  <a:schemeClr val="accent6">
                    <a:lumMod val="50000"/>
                  </a:schemeClr>
                </a:solidFill>
              </a:rPr>
              <a:t>«</a:t>
            </a:r>
            <a:r>
              <a:rPr lang="ru-RU" sz="1200" dirty="0">
                <a:solidFill>
                  <a:schemeClr val="accent6">
                    <a:lumMod val="50000"/>
                  </a:schemeClr>
                </a:solidFill>
              </a:rPr>
              <a:t>Произошла удивительная вещь, - писали позже критики, - подобно тому, как со страниц повести Аркадия Гайдара сошли тимуровцы, и возникло знаменитое тимуровское движение, так и герои повести Юрия Дмитриева дали реальную жизнь «зелёным патрулям», движению молодёжи всей страны по защите природы</a:t>
            </a:r>
            <a:r>
              <a:rPr lang="ru-RU" sz="1200" dirty="0" smtClean="0">
                <a:solidFill>
                  <a:schemeClr val="accent6">
                    <a:lumMod val="50000"/>
                  </a:schemeClr>
                </a:solidFill>
              </a:rPr>
              <a:t>».</a:t>
            </a:r>
            <a:r>
              <a:rPr lang="ru-RU" sz="1200" dirty="0">
                <a:solidFill>
                  <a:schemeClr val="accent6">
                    <a:lumMod val="50000"/>
                  </a:schemeClr>
                </a:solidFill>
              </a:rPr>
              <a:t> </a:t>
            </a:r>
          </a:p>
          <a:p>
            <a:pPr>
              <a:buNone/>
            </a:pPr>
            <a:r>
              <a:rPr lang="ru-RU" sz="1200" dirty="0">
                <a:solidFill>
                  <a:schemeClr val="accent6">
                    <a:lumMod val="50000"/>
                  </a:schemeClr>
                </a:solidFill>
              </a:rPr>
              <a:t>Избранной теме – защите природы, воспитанию у детей разного возраста интереса к миру живого, бережного отношения к нему – Юрий Дмитриев остался верен на всю жизнь.</a:t>
            </a:r>
          </a:p>
          <a:p>
            <a:pPr>
              <a:buNone/>
            </a:pPr>
            <a:r>
              <a:rPr lang="ru-RU" sz="1200" dirty="0">
                <a:solidFill>
                  <a:schemeClr val="accent6">
                    <a:lumMod val="50000"/>
                  </a:schemeClr>
                </a:solidFill>
              </a:rPr>
              <a:t> </a:t>
            </a:r>
            <a:r>
              <a:rPr lang="ru-RU" sz="1200" dirty="0" smtClean="0">
                <a:solidFill>
                  <a:schemeClr val="accent6">
                    <a:lumMod val="50000"/>
                  </a:schemeClr>
                </a:solidFill>
              </a:rPr>
              <a:t>Энциклопедия </a:t>
            </a:r>
            <a:r>
              <a:rPr lang="ru-RU" sz="1200" dirty="0">
                <a:solidFill>
                  <a:schemeClr val="accent6">
                    <a:lumMod val="50000"/>
                  </a:schemeClr>
                </a:solidFill>
              </a:rPr>
              <a:t>для дошколят «Кто в лесу живёт и что в лесу растёт» (1965г.), «Большая книга леса» (1974 г.), «Земля у нас только одна» (1979 г.), двухтомник «Человек и животные» (1973, 1975 гг.), «О природе для больших и маленьких» (1981 г.), «Тропинка в лесу» (1981 г.), пятитомная энциклопедия «Соседи по планете</a:t>
            </a:r>
            <a:r>
              <a:rPr lang="ru-RU" sz="1200" dirty="0" smtClean="0">
                <a:solidFill>
                  <a:schemeClr val="accent6">
                    <a:lumMod val="50000"/>
                  </a:schemeClr>
                </a:solidFill>
              </a:rPr>
              <a:t>»…</a:t>
            </a:r>
            <a:r>
              <a:rPr lang="ru-RU" sz="1200" dirty="0">
                <a:solidFill>
                  <a:schemeClr val="accent6">
                    <a:lumMod val="50000"/>
                  </a:schemeClr>
                </a:solidFill>
              </a:rPr>
              <a:t> </a:t>
            </a:r>
          </a:p>
          <a:p>
            <a:pPr>
              <a:buNone/>
            </a:pPr>
            <a:r>
              <a:rPr lang="ru-RU" sz="1200" dirty="0">
                <a:solidFill>
                  <a:schemeClr val="accent6">
                    <a:lumMod val="50000"/>
                  </a:schemeClr>
                </a:solidFill>
              </a:rPr>
              <a:t>«Если бы ежеминутно радио …передавало бы одну страницу из книг Юрия Дмитриева, это было бы гимном любви», - писала в 1991 г. на страницах журнала «Детская литература» (№№ 9-10) литературный критик Алла Попова. – Пять томов со скромным названием «Соседи по планете» тихим стотысячным тиражом вошли в детскую литературу в середине восьмидесятых. Трудно определить их жанр: или это энциклопедия или сага о судьбе животных. Это книга нашей совместной жизни: с её проблемами узнавания, познания, спасения</a:t>
            </a:r>
            <a:r>
              <a:rPr lang="ru-RU" sz="1200" dirty="0" smtClean="0">
                <a:solidFill>
                  <a:schemeClr val="accent6">
                    <a:lumMod val="50000"/>
                  </a:schemeClr>
                </a:solidFill>
              </a:rPr>
              <a:t>…»</a:t>
            </a:r>
            <a:endParaRPr lang="ru-RU" sz="1200" dirty="0">
              <a:solidFill>
                <a:schemeClr val="accent6">
                  <a:lumMod val="50000"/>
                </a:schemeClr>
              </a:solidFill>
            </a:endParaRPr>
          </a:p>
          <a:p>
            <a:pPr>
              <a:buNone/>
            </a:pPr>
            <a:r>
              <a:rPr lang="ru-RU" sz="1200" dirty="0">
                <a:solidFill>
                  <a:schemeClr val="accent6">
                    <a:lumMod val="50000"/>
                  </a:schemeClr>
                </a:solidFill>
              </a:rPr>
              <a:t>«Соседям по планете» в 1982 г. была присуждена Международная Европейская премия</a:t>
            </a:r>
            <a:r>
              <a:rPr lang="ru-RU" sz="1200" dirty="0" smtClean="0">
                <a:solidFill>
                  <a:schemeClr val="accent6">
                    <a:lumMod val="50000"/>
                  </a:schemeClr>
                </a:solidFill>
              </a:rPr>
              <a:t>.</a:t>
            </a:r>
            <a:r>
              <a:rPr lang="ru-RU" sz="1200" dirty="0">
                <a:solidFill>
                  <a:schemeClr val="accent6">
                    <a:lumMod val="50000"/>
                  </a:schemeClr>
                </a:solidFill>
              </a:rPr>
              <a:t> </a:t>
            </a:r>
          </a:p>
          <a:p>
            <a:pPr>
              <a:buNone/>
            </a:pPr>
            <a:r>
              <a:rPr lang="ru-RU" sz="1200" dirty="0">
                <a:solidFill>
                  <a:schemeClr val="accent6">
                    <a:lumMod val="50000"/>
                  </a:schemeClr>
                </a:solidFill>
              </a:rPr>
              <a:t>Уже после смерти писателя вышла в свет «Книга природы» (1990 г.). Она написана в соавторстве с другими писателями, но задумана именно Юрием Дмитриевым, он написал для неё большую часть рассказов, он твёрдой и опытной редакторской рукой придал книге именно тот аспект, который </a:t>
            </a:r>
            <a:r>
              <a:rPr lang="ru-RU" sz="1200" dirty="0" err="1" smtClean="0">
                <a:solidFill>
                  <a:schemeClr val="accent6">
                    <a:lumMod val="50000"/>
                  </a:schemeClr>
                </a:solidFill>
              </a:rPr>
              <a:t>виделсяему</a:t>
            </a:r>
            <a:r>
              <a:rPr lang="ru-RU" sz="1200" dirty="0" smtClean="0">
                <a:solidFill>
                  <a:schemeClr val="accent6">
                    <a:lumMod val="50000"/>
                  </a:schemeClr>
                </a:solidFill>
              </a:rPr>
              <a:t>.</a:t>
            </a:r>
            <a:r>
              <a:rPr lang="ru-RU" sz="1200" dirty="0">
                <a:solidFill>
                  <a:schemeClr val="accent6">
                    <a:lumMod val="50000"/>
                  </a:schemeClr>
                </a:solidFill>
              </a:rPr>
              <a:t> </a:t>
            </a:r>
          </a:p>
          <a:p>
            <a:pPr>
              <a:buNone/>
            </a:pPr>
            <a:r>
              <a:rPr lang="ru-RU" sz="1200" dirty="0">
                <a:solidFill>
                  <a:schemeClr val="accent6">
                    <a:lumMod val="50000"/>
                  </a:schemeClr>
                </a:solidFill>
              </a:rPr>
              <a:t>«Книга природы» - по сути завещание писателя: земля у нас только одна, помните об этом, люди. И пусть во взаимоотношениях каждого человека с каждым представителем окружающего мира природы всегда действует пароль: «Пусть живёт</a:t>
            </a:r>
            <a:r>
              <a:rPr lang="ru-RU" sz="1200" dirty="0" smtClean="0">
                <a:solidFill>
                  <a:schemeClr val="accent6">
                    <a:lumMod val="50000"/>
                  </a:schemeClr>
                </a:solidFill>
              </a:rPr>
              <a:t>!».</a:t>
            </a:r>
            <a:r>
              <a:rPr lang="ru-RU" sz="1200" dirty="0">
                <a:solidFill>
                  <a:schemeClr val="accent6">
                    <a:lumMod val="50000"/>
                  </a:schemeClr>
                </a:solidFill>
              </a:rPr>
              <a:t> </a:t>
            </a:r>
          </a:p>
          <a:p>
            <a:pPr>
              <a:buNone/>
            </a:pPr>
            <a:r>
              <a:rPr lang="ru-RU" sz="1200" dirty="0">
                <a:solidFill>
                  <a:schemeClr val="accent6">
                    <a:lumMod val="50000"/>
                  </a:schemeClr>
                </a:solidFill>
              </a:rPr>
              <a:t>Творчество Юрия Дмитриева удостоено высокой награды: ему был присуждён Почётный диплом имени Г.-Х.Андерсена. Диплом этот международная организация </a:t>
            </a:r>
            <a:r>
              <a:rPr lang="ru-RU" sz="1200" dirty="0" err="1">
                <a:solidFill>
                  <a:schemeClr val="accent6">
                    <a:lumMod val="50000"/>
                  </a:schemeClr>
                </a:solidFill>
              </a:rPr>
              <a:t>Ай-Би-Би-Ай</a:t>
            </a:r>
            <a:r>
              <a:rPr lang="ru-RU" sz="1200" dirty="0">
                <a:solidFill>
                  <a:schemeClr val="accent6">
                    <a:lumMod val="50000"/>
                  </a:schemeClr>
                </a:solidFill>
              </a:rPr>
              <a:t>, отслеживающая и оценивающая лучшие произведения в мировой литературе, адресованные детям, присудила Юрию Дмитриеву в 1989 г. за книгу «Тринадцать чёрных кошек». Но по сути – это награда за всю творческую деятельность писателя.</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u-RU" b="1" dirty="0">
                <a:solidFill>
                  <a:schemeClr val="bg2">
                    <a:lumMod val="25000"/>
                  </a:schemeClr>
                </a:solidFill>
              </a:rPr>
              <a:t>Геннадий Яковлевич Снегирев</a:t>
            </a:r>
            <a:r>
              <a:rPr lang="ru-RU" dirty="0">
                <a:solidFill>
                  <a:schemeClr val="bg2">
                    <a:lumMod val="25000"/>
                  </a:schemeClr>
                </a:solidFill>
              </a:rPr>
              <a:t> - москвич, родился 20 марта 1933 г.</a:t>
            </a:r>
          </a:p>
        </p:txBody>
      </p:sp>
      <p:sp>
        <p:nvSpPr>
          <p:cNvPr id="8" name="Содержимое 7"/>
          <p:cNvSpPr>
            <a:spLocks noGrp="1"/>
          </p:cNvSpPr>
          <p:nvPr>
            <p:ph idx="1"/>
          </p:nvPr>
        </p:nvSpPr>
        <p:spPr/>
        <p:txBody>
          <a:bodyPr>
            <a:noAutofit/>
          </a:bodyPr>
          <a:lstStyle/>
          <a:p>
            <a:pPr>
              <a:buNone/>
            </a:pPr>
            <a:r>
              <a:rPr lang="ru-RU" sz="1200" dirty="0">
                <a:solidFill>
                  <a:schemeClr val="tx2">
                    <a:lumMod val="50000"/>
                  </a:schemeClr>
                </a:solidFill>
              </a:rPr>
              <a:t>Отец его погиб в сталинских лагерях, мама работала библиотекарем при паровозном депо </a:t>
            </a:r>
            <a:r>
              <a:rPr lang="ru-RU" sz="1200" dirty="0" smtClean="0">
                <a:solidFill>
                  <a:schemeClr val="tx2">
                    <a:lumMod val="50000"/>
                  </a:schemeClr>
                </a:solidFill>
              </a:rPr>
              <a:t>Октябрьской</a:t>
            </a:r>
          </a:p>
          <a:p>
            <a:pPr>
              <a:buNone/>
            </a:pPr>
            <a:r>
              <a:rPr lang="ru-RU" sz="1200" dirty="0" smtClean="0">
                <a:solidFill>
                  <a:schemeClr val="tx2">
                    <a:lumMod val="50000"/>
                  </a:schemeClr>
                </a:solidFill>
              </a:rPr>
              <a:t>железной </a:t>
            </a:r>
            <a:r>
              <a:rPr lang="ru-RU" sz="1200" dirty="0">
                <a:solidFill>
                  <a:schemeClr val="tx2">
                    <a:lumMod val="50000"/>
                  </a:schemeClr>
                </a:solidFill>
              </a:rPr>
              <a:t>дороги. Мальчик с детства узнал, что такое нужда и голод. После начальной школы учился </a:t>
            </a:r>
            <a:r>
              <a:rPr lang="ru-RU" sz="1200" dirty="0" smtClean="0">
                <a:solidFill>
                  <a:schemeClr val="tx2">
                    <a:lumMod val="50000"/>
                  </a:schemeClr>
                </a:solidFill>
              </a:rPr>
              <a:t>в</a:t>
            </a:r>
          </a:p>
          <a:p>
            <a:pPr>
              <a:buNone/>
            </a:pPr>
            <a:r>
              <a:rPr lang="ru-RU" sz="1200" dirty="0" smtClean="0">
                <a:solidFill>
                  <a:schemeClr val="tx2">
                    <a:lumMod val="50000"/>
                  </a:schemeClr>
                </a:solidFill>
              </a:rPr>
              <a:t>ремесленном </a:t>
            </a:r>
            <a:r>
              <a:rPr lang="ru-RU" sz="1200" dirty="0">
                <a:solidFill>
                  <a:schemeClr val="tx2">
                    <a:lumMod val="50000"/>
                  </a:schemeClr>
                </a:solidFill>
              </a:rPr>
              <a:t>училище (были тогда такие учебные заведения, где подростков обучали </a:t>
            </a:r>
            <a:r>
              <a:rPr lang="ru-RU" sz="1200" dirty="0" smtClean="0">
                <a:solidFill>
                  <a:schemeClr val="tx2">
                    <a:lumMod val="50000"/>
                  </a:schemeClr>
                </a:solidFill>
              </a:rPr>
              <a:t>рабочим</a:t>
            </a:r>
          </a:p>
          <a:p>
            <a:pPr>
              <a:buNone/>
            </a:pPr>
            <a:r>
              <a:rPr lang="ru-RU" sz="1200" dirty="0" smtClean="0">
                <a:solidFill>
                  <a:schemeClr val="tx2">
                    <a:lumMod val="50000"/>
                  </a:schemeClr>
                </a:solidFill>
              </a:rPr>
              <a:t>профессиям</a:t>
            </a:r>
            <a:r>
              <a:rPr lang="ru-RU" sz="1200" dirty="0">
                <a:solidFill>
                  <a:schemeClr val="tx2">
                    <a:lumMod val="50000"/>
                  </a:schemeClr>
                </a:solidFill>
              </a:rPr>
              <a:t>). </a:t>
            </a:r>
            <a:r>
              <a:rPr lang="ru-RU" sz="1200" dirty="0" smtClean="0">
                <a:solidFill>
                  <a:schemeClr val="tx2">
                    <a:lumMod val="50000"/>
                  </a:schemeClr>
                </a:solidFill>
              </a:rPr>
              <a:t>Но и </a:t>
            </a:r>
            <a:r>
              <a:rPr lang="ru-RU" sz="1200" dirty="0">
                <a:solidFill>
                  <a:schemeClr val="tx2">
                    <a:lumMod val="50000"/>
                  </a:schemeClr>
                </a:solidFill>
              </a:rPr>
              <a:t>ремесленное училище закончить не пришлось: надо было зарабатывать на </a:t>
            </a:r>
            <a:r>
              <a:rPr lang="ru-RU" sz="1200" dirty="0" smtClean="0">
                <a:solidFill>
                  <a:schemeClr val="tx2">
                    <a:lumMod val="50000"/>
                  </a:schemeClr>
                </a:solidFill>
              </a:rPr>
              <a:t>жизнь. В </a:t>
            </a:r>
            <a:r>
              <a:rPr lang="ru-RU" sz="1200" dirty="0">
                <a:solidFill>
                  <a:schemeClr val="tx2">
                    <a:lumMod val="50000"/>
                  </a:schemeClr>
                </a:solidFill>
              </a:rPr>
              <a:t>тринадцать лет </a:t>
            </a:r>
            <a:endParaRPr lang="ru-RU" sz="1200" dirty="0" smtClean="0">
              <a:solidFill>
                <a:schemeClr val="tx2">
                  <a:lumMod val="50000"/>
                </a:schemeClr>
              </a:solidFill>
            </a:endParaRPr>
          </a:p>
          <a:p>
            <a:pPr>
              <a:buNone/>
            </a:pPr>
            <a:r>
              <a:rPr lang="ru-RU" sz="1200" dirty="0" smtClean="0">
                <a:solidFill>
                  <a:schemeClr val="tx2">
                    <a:lumMod val="50000"/>
                  </a:schemeClr>
                </a:solidFill>
              </a:rPr>
              <a:t>писатель </a:t>
            </a:r>
            <a:r>
              <a:rPr lang="ru-RU" sz="1200" dirty="0">
                <a:solidFill>
                  <a:schemeClr val="tx2">
                    <a:lumMod val="50000"/>
                  </a:schemeClr>
                </a:solidFill>
              </a:rPr>
              <a:t>начинает работать учеником препаратора на кафедре ихтиологии Московского </a:t>
            </a:r>
            <a:r>
              <a:rPr lang="ru-RU" sz="1200" dirty="0" smtClean="0">
                <a:solidFill>
                  <a:schemeClr val="tx2">
                    <a:lumMod val="50000"/>
                  </a:schemeClr>
                </a:solidFill>
              </a:rPr>
              <a:t>будущий университета</a:t>
            </a:r>
            <a:r>
              <a:rPr lang="ru-RU" sz="1200" dirty="0">
                <a:solidFill>
                  <a:schemeClr val="tx2">
                    <a:lumMod val="50000"/>
                  </a:schemeClr>
                </a:solidFill>
              </a:rPr>
              <a:t>. И </a:t>
            </a:r>
            <a:r>
              <a:rPr lang="ru-RU" sz="1200" dirty="0" smtClean="0">
                <a:solidFill>
                  <a:schemeClr val="tx2">
                    <a:lumMod val="50000"/>
                  </a:schemeClr>
                </a:solidFill>
              </a:rPr>
              <a:t>здесь ему </a:t>
            </a:r>
            <a:r>
              <a:rPr lang="ru-RU" sz="1200" dirty="0">
                <a:solidFill>
                  <a:schemeClr val="tx2">
                    <a:lumMod val="50000"/>
                  </a:schemeClr>
                </a:solidFill>
              </a:rPr>
              <a:t>встретился человек, заменивший отца, - ученый Лебедев Владимир </a:t>
            </a:r>
            <a:r>
              <a:rPr lang="ru-RU" sz="1200" dirty="0" smtClean="0">
                <a:solidFill>
                  <a:schemeClr val="tx2">
                    <a:lumMod val="50000"/>
                  </a:schemeClr>
                </a:solidFill>
              </a:rPr>
              <a:t>Дмитриевич.</a:t>
            </a:r>
            <a:r>
              <a:rPr lang="ru-RU" sz="1200" dirty="0" smtClean="0">
                <a:solidFill>
                  <a:schemeClr val="tx2">
                    <a:lumMod val="50000"/>
                  </a:schemeClr>
                </a:solidFill>
              </a:rPr>
              <a:t> </a:t>
            </a:r>
            <a:r>
              <a:rPr lang="ru-RU" sz="1200" dirty="0" smtClean="0">
                <a:solidFill>
                  <a:schemeClr val="tx2">
                    <a:lumMod val="50000"/>
                  </a:schemeClr>
                </a:solidFill>
              </a:rPr>
              <a:t>Вместе </a:t>
            </a:r>
            <a:r>
              <a:rPr lang="ru-RU" sz="1200" dirty="0">
                <a:solidFill>
                  <a:schemeClr val="tx2">
                    <a:lumMod val="50000"/>
                  </a:schemeClr>
                </a:solidFill>
              </a:rPr>
              <a:t>- учитель и ученик - лечили рыб, делали раскопки на Чудском озере, на месте проживания </a:t>
            </a:r>
            <a:r>
              <a:rPr lang="ru-RU" sz="1200" dirty="0" err="1">
                <a:solidFill>
                  <a:schemeClr val="tx2">
                    <a:lumMod val="50000"/>
                  </a:schemeClr>
                </a:solidFill>
              </a:rPr>
              <a:t>племен-рыбоедов</a:t>
            </a:r>
            <a:r>
              <a:rPr lang="ru-RU" sz="1200" dirty="0">
                <a:solidFill>
                  <a:schemeClr val="tx2">
                    <a:lumMod val="50000"/>
                  </a:schemeClr>
                </a:solidFill>
              </a:rPr>
              <a:t> четвертичного периода, изучали рыбьи кости и чешую (оказывается, по чешуе, как по срезу дерева, можно определить, сколько лет рыбе). Однажды в отсутствие учителя ученик впервые вывел в аквариуме дальневосточную креветку и амурскую рыбку бычка. Здесь же, в университете, Г.Снегирев начал заниматься боксом (мальчишкам надо уметь постоять за себя), и хотя был худым, если не сказать тощим, небольшого роста, стал чемпионом Москвы среди юношей наилегчайшего веса. Но, видимо, сказались недоедание и большие физические нагрузки - в шестнадцать лет у него обнаружился порок сердца. Врачи сказали: лежать. Лежал год, потом решил: лучше пойти в ледовое плаванье, куда мало кто шел, и направился с ихтиологическим отрядом на экспедиционном судне «Витязь» зимой 1951/52 г. из Владивостока через незамерзающий </a:t>
            </a:r>
            <a:r>
              <a:rPr lang="ru-RU" sz="1200" dirty="0" err="1">
                <a:solidFill>
                  <a:schemeClr val="tx2">
                    <a:lumMod val="50000"/>
                  </a:schemeClr>
                </a:solidFill>
              </a:rPr>
              <a:t>Сонгарский</a:t>
            </a:r>
            <a:r>
              <a:rPr lang="ru-RU" sz="1200" dirty="0">
                <a:solidFill>
                  <a:schemeClr val="tx2">
                    <a:lumMod val="50000"/>
                  </a:schemeClr>
                </a:solidFill>
              </a:rPr>
              <a:t> пролив в </a:t>
            </a:r>
            <a:r>
              <a:rPr lang="ru-RU" sz="1200" dirty="0" smtClean="0">
                <a:solidFill>
                  <a:schemeClr val="tx2">
                    <a:lumMod val="50000"/>
                  </a:schemeClr>
                </a:solidFill>
              </a:rPr>
              <a:t>Тихом </a:t>
            </a:r>
            <a:r>
              <a:rPr lang="ru-RU" sz="1200" dirty="0">
                <a:solidFill>
                  <a:schemeClr val="tx2">
                    <a:lumMod val="50000"/>
                  </a:schemeClr>
                </a:solidFill>
              </a:rPr>
              <a:t>океане к берегам Чукотки. Экспедиция изучала глубоководных рыб Охотского и Берингова морей. Из экспедиции юный исследователь вернулся здоровым. Теперь его заинтересовали бобры. Целый год он ловил этих удивительных зверьков в глухих болотах Белоруссии и в товарных вагонах перевозил их для акклиматизации на приток Иртыша, реку </a:t>
            </a:r>
            <a:r>
              <a:rPr lang="ru-RU" sz="1200" dirty="0" err="1">
                <a:solidFill>
                  <a:schemeClr val="tx2">
                    <a:lumMod val="50000"/>
                  </a:schemeClr>
                </a:solidFill>
              </a:rPr>
              <a:t>Назым</a:t>
            </a:r>
            <a:r>
              <a:rPr lang="ru-RU" sz="1200" dirty="0">
                <a:solidFill>
                  <a:schemeClr val="tx2">
                    <a:lumMod val="50000"/>
                  </a:schemeClr>
                </a:solidFill>
              </a:rPr>
              <a:t>. Наблюдал, как они расселяются, живут, и позже описал в цикле рассказов «Бобровая хатка», «Бобровый сторож», «Бобренок». А когда увидел результаты своего труда, отправился с геологической экспедицией в Центральные Саяны, в Туву.</a:t>
            </a:r>
            <a:r>
              <a:rPr lang="ru-RU" sz="1200" dirty="0" smtClean="0">
                <a:solidFill>
                  <a:schemeClr val="tx2">
                    <a:lumMod val="50000"/>
                  </a:schemeClr>
                </a:solidFill>
              </a:rPr>
              <a:t/>
            </a:r>
            <a:br>
              <a:rPr lang="ru-RU" sz="1200" dirty="0" smtClean="0">
                <a:solidFill>
                  <a:schemeClr val="tx2">
                    <a:lumMod val="50000"/>
                  </a:schemeClr>
                </a:solidFill>
              </a:rPr>
            </a:br>
            <a:r>
              <a:rPr lang="ru-RU" sz="1200" dirty="0">
                <a:solidFill>
                  <a:schemeClr val="tx2">
                    <a:lumMod val="50000"/>
                  </a:schemeClr>
                </a:solidFill>
              </a:rPr>
              <a:t>В 1964 г. вместе со своим учителем, теперь уже профессором Лебедевым, Снегирев отбыл в необыкновенную экспедицию - на спасательной шлюпке, без мотора, под парусом, без запаса продуктов, имея при себе лишь соль, сахар, спиннинг для ловли рыбы и карабин для охоты.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a:solidFill>
                  <a:schemeClr val="tx2">
                    <a:lumMod val="50000"/>
                  </a:schemeClr>
                </a:solidFill>
              </a:rPr>
              <a:t>Родился: </a:t>
            </a:r>
            <a:r>
              <a:rPr lang="ru-RU" dirty="0">
                <a:solidFill>
                  <a:schemeClr val="tx2">
                    <a:lumMod val="50000"/>
                  </a:schemeClr>
                </a:solidFill>
              </a:rPr>
              <a:t>20 марта 1933 г., Москва</a:t>
            </a:r>
            <a:r>
              <a:rPr lang="ru-RU" dirty="0" smtClean="0">
                <a:solidFill>
                  <a:schemeClr val="tx2">
                    <a:lumMod val="50000"/>
                  </a:schemeClr>
                </a:solidFill>
              </a:rPr>
              <a:t/>
            </a:r>
            <a:br>
              <a:rPr lang="ru-RU" dirty="0" smtClean="0">
                <a:solidFill>
                  <a:schemeClr val="tx2">
                    <a:lumMod val="50000"/>
                  </a:schemeClr>
                </a:solidFill>
              </a:rPr>
            </a:br>
            <a:r>
              <a:rPr lang="ru-RU" b="1" dirty="0">
                <a:solidFill>
                  <a:schemeClr val="tx2">
                    <a:lumMod val="50000"/>
                  </a:schemeClr>
                </a:solidFill>
              </a:rPr>
              <a:t>Умер: </a:t>
            </a:r>
            <a:r>
              <a:rPr lang="ru-RU" dirty="0">
                <a:solidFill>
                  <a:schemeClr val="tx2">
                    <a:lumMod val="50000"/>
                  </a:schemeClr>
                </a:solidFill>
              </a:rPr>
              <a:t>14 января 2004 г., Москва</a:t>
            </a:r>
          </a:p>
        </p:txBody>
      </p:sp>
      <p:sp>
        <p:nvSpPr>
          <p:cNvPr id="3" name="Содержимое 2"/>
          <p:cNvSpPr>
            <a:spLocks noGrp="1"/>
          </p:cNvSpPr>
          <p:nvPr>
            <p:ph sz="half" idx="1"/>
          </p:nvPr>
        </p:nvSpPr>
        <p:spPr/>
        <p:txBody>
          <a:bodyPr>
            <a:normAutofit fontScale="85000" lnSpcReduction="20000"/>
          </a:bodyPr>
          <a:lstStyle/>
          <a:p>
            <a:r>
              <a:rPr lang="ru-RU" dirty="0">
                <a:solidFill>
                  <a:schemeClr val="accent3">
                    <a:lumMod val="50000"/>
                  </a:schemeClr>
                </a:solidFill>
              </a:rPr>
              <a:t>Геннадий Яковлевич Снегирёв, писатель, классик детской литературы, автор 150 книг, изданных пятидесятимиллионным тиражом — в Советском Союзе и в России, в Японии и во Франции, в Германии и в Америке, в Италии и в Польше, и там и сям. По его рассказам, напечатанным в букварях, хрестоматиях и учебниках, учатся дети.</a:t>
            </a:r>
          </a:p>
        </p:txBody>
      </p:sp>
      <p:pic>
        <p:nvPicPr>
          <p:cNvPr id="6" name="Содержимое 5" descr="Gennadij_Snegirev.jpg"/>
          <p:cNvPicPr>
            <a:picLocks noGrp="1" noChangeAspect="1"/>
          </p:cNvPicPr>
          <p:nvPr>
            <p:ph sz="half" idx="2"/>
          </p:nvPr>
        </p:nvPicPr>
        <p:blipFill>
          <a:blip r:embed="rId2" cstate="print"/>
          <a:stretch>
            <a:fillRect/>
          </a:stretch>
        </p:blipFill>
        <p:spPr>
          <a:xfrm>
            <a:off x="4572000" y="1628800"/>
            <a:ext cx="3960440" cy="468052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000" dirty="0">
                <a:solidFill>
                  <a:schemeClr val="accent4">
                    <a:lumMod val="50000"/>
                  </a:schemeClr>
                </a:solidFill>
              </a:rPr>
              <a:t>Морис Карем (1899—1978) — бельгийский франкоязычный поэт</a:t>
            </a:r>
            <a:r>
              <a:rPr lang="ru-RU" sz="2000" dirty="0"/>
              <a:t>. </a:t>
            </a:r>
          </a:p>
        </p:txBody>
      </p:sp>
      <p:sp>
        <p:nvSpPr>
          <p:cNvPr id="3" name="Содержимое 2"/>
          <p:cNvSpPr>
            <a:spLocks noGrp="1"/>
          </p:cNvSpPr>
          <p:nvPr>
            <p:ph sz="half" idx="1"/>
          </p:nvPr>
        </p:nvSpPr>
        <p:spPr>
          <a:xfrm>
            <a:off x="323528" y="620688"/>
            <a:ext cx="4038600" cy="5976664"/>
          </a:xfrm>
        </p:spPr>
        <p:txBody>
          <a:bodyPr>
            <a:noAutofit/>
          </a:bodyPr>
          <a:lstStyle/>
          <a:p>
            <a:pPr>
              <a:buNone/>
            </a:pPr>
            <a:r>
              <a:rPr lang="ru-RU" sz="1400" dirty="0" smtClean="0">
                <a:solidFill>
                  <a:srgbClr val="C00000"/>
                </a:solidFill>
              </a:rPr>
              <a:t>Родился в </a:t>
            </a:r>
            <a:r>
              <a:rPr lang="ru-RU" sz="1400" dirty="0">
                <a:solidFill>
                  <a:srgbClr val="C00000"/>
                </a:solidFill>
              </a:rPr>
              <a:t>семье художника и </a:t>
            </a:r>
            <a:r>
              <a:rPr lang="ru-RU" sz="1400" dirty="0" err="1">
                <a:solidFill>
                  <a:srgbClr val="C00000"/>
                </a:solidFill>
              </a:rPr>
              <a:t>бакалейщицы</a:t>
            </a:r>
            <a:r>
              <a:rPr lang="ru-RU" sz="1400" dirty="0">
                <a:solidFill>
                  <a:srgbClr val="C00000"/>
                </a:solidFill>
              </a:rPr>
              <a:t>. </a:t>
            </a:r>
            <a:r>
              <a:rPr lang="ru-RU" sz="1400" dirty="0" smtClean="0">
                <a:solidFill>
                  <a:srgbClr val="C00000"/>
                </a:solidFill>
              </a:rPr>
              <a:t>У</a:t>
            </a:r>
          </a:p>
          <a:p>
            <a:pPr>
              <a:buNone/>
            </a:pPr>
            <a:r>
              <a:rPr lang="ru-RU" sz="1400" dirty="0" smtClean="0">
                <a:solidFill>
                  <a:srgbClr val="C00000"/>
                </a:solidFill>
              </a:rPr>
              <a:t>него </a:t>
            </a:r>
            <a:r>
              <a:rPr lang="ru-RU" sz="1400" dirty="0">
                <a:solidFill>
                  <a:srgbClr val="C00000"/>
                </a:solidFill>
              </a:rPr>
              <a:t>было две сестры (одна умерла в возрасте </a:t>
            </a:r>
            <a:r>
              <a:rPr lang="ru-RU" sz="1400" dirty="0" smtClean="0">
                <a:solidFill>
                  <a:srgbClr val="C00000"/>
                </a:solidFill>
              </a:rPr>
              <a:t>до</a:t>
            </a:r>
          </a:p>
          <a:p>
            <a:pPr>
              <a:buNone/>
            </a:pPr>
            <a:r>
              <a:rPr lang="ru-RU" sz="1400" dirty="0" smtClean="0">
                <a:solidFill>
                  <a:srgbClr val="C00000"/>
                </a:solidFill>
              </a:rPr>
              <a:t>одного </a:t>
            </a:r>
            <a:r>
              <a:rPr lang="ru-RU" sz="1400" dirty="0">
                <a:solidFill>
                  <a:srgbClr val="C00000"/>
                </a:solidFill>
              </a:rPr>
              <a:t>дня) и два брата (один из них умер </a:t>
            </a:r>
            <a:r>
              <a:rPr lang="ru-RU" sz="1400" dirty="0" smtClean="0">
                <a:solidFill>
                  <a:srgbClr val="C00000"/>
                </a:solidFill>
              </a:rPr>
              <a:t>в</a:t>
            </a:r>
          </a:p>
          <a:p>
            <a:pPr>
              <a:buNone/>
            </a:pPr>
            <a:r>
              <a:rPr lang="ru-RU" sz="1400" dirty="0" smtClean="0">
                <a:solidFill>
                  <a:srgbClr val="C00000"/>
                </a:solidFill>
              </a:rPr>
              <a:t>восемь </a:t>
            </a:r>
            <a:r>
              <a:rPr lang="ru-RU" sz="1400" dirty="0">
                <a:solidFill>
                  <a:srgbClr val="C00000"/>
                </a:solidFill>
              </a:rPr>
              <a:t>месяцев). Он провел свое детство </a:t>
            </a:r>
            <a:r>
              <a:rPr lang="ru-RU" sz="1400" dirty="0" smtClean="0">
                <a:solidFill>
                  <a:srgbClr val="C00000"/>
                </a:solidFill>
              </a:rPr>
              <a:t>и</a:t>
            </a:r>
          </a:p>
          <a:p>
            <a:pPr>
              <a:buNone/>
            </a:pPr>
            <a:r>
              <a:rPr lang="ru-RU" sz="1400" dirty="0" smtClean="0">
                <a:solidFill>
                  <a:srgbClr val="C00000"/>
                </a:solidFill>
              </a:rPr>
              <a:t>юность </a:t>
            </a:r>
            <a:r>
              <a:rPr lang="ru-RU" sz="1400" dirty="0">
                <a:solidFill>
                  <a:srgbClr val="C00000"/>
                </a:solidFill>
              </a:rPr>
              <a:t>в </a:t>
            </a:r>
            <a:r>
              <a:rPr lang="ru-RU" sz="1400" dirty="0" err="1">
                <a:solidFill>
                  <a:srgbClr val="C00000"/>
                </a:solidFill>
              </a:rPr>
              <a:t>Вавре</a:t>
            </a:r>
            <a:r>
              <a:rPr lang="ru-RU" sz="1400" dirty="0">
                <a:solidFill>
                  <a:srgbClr val="C00000"/>
                </a:solidFill>
              </a:rPr>
              <a:t>. В 15 лет он написал свои </a:t>
            </a:r>
            <a:r>
              <a:rPr lang="ru-RU" sz="1400" dirty="0" smtClean="0">
                <a:solidFill>
                  <a:srgbClr val="C00000"/>
                </a:solidFill>
              </a:rPr>
              <a:t>первые</a:t>
            </a:r>
          </a:p>
          <a:p>
            <a:pPr>
              <a:buNone/>
            </a:pPr>
            <a:r>
              <a:rPr lang="ru-RU" sz="1400" dirty="0" smtClean="0">
                <a:solidFill>
                  <a:srgbClr val="C00000"/>
                </a:solidFill>
              </a:rPr>
              <a:t>стихи вдохновленные </a:t>
            </a:r>
            <a:r>
              <a:rPr lang="ru-RU" sz="1400" dirty="0">
                <a:solidFill>
                  <a:srgbClr val="C00000"/>
                </a:solidFill>
              </a:rPr>
              <a:t>другом </a:t>
            </a:r>
            <a:r>
              <a:rPr lang="ru-RU" sz="1400" dirty="0" smtClean="0">
                <a:solidFill>
                  <a:srgbClr val="C00000"/>
                </a:solidFill>
              </a:rPr>
              <a:t>детства.</a:t>
            </a:r>
          </a:p>
          <a:p>
            <a:pPr>
              <a:buNone/>
            </a:pPr>
            <a:r>
              <a:rPr lang="ru-RU" sz="1400" dirty="0">
                <a:solidFill>
                  <a:srgbClr val="C00000"/>
                </a:solidFill>
              </a:rPr>
              <a:t>Основным направлением творчества </a:t>
            </a:r>
            <a:r>
              <a:rPr lang="ru-RU" sz="1400" dirty="0" err="1" smtClean="0">
                <a:solidFill>
                  <a:srgbClr val="C00000"/>
                </a:solidFill>
              </a:rPr>
              <a:t>Карема</a:t>
            </a:r>
            <a:endParaRPr lang="ru-RU" sz="1400" dirty="0" smtClean="0">
              <a:solidFill>
                <a:srgbClr val="C00000"/>
              </a:solidFill>
            </a:endParaRPr>
          </a:p>
          <a:p>
            <a:pPr>
              <a:buNone/>
            </a:pPr>
            <a:r>
              <a:rPr lang="ru-RU" sz="1400" dirty="0" smtClean="0">
                <a:solidFill>
                  <a:srgbClr val="C00000"/>
                </a:solidFill>
              </a:rPr>
              <a:t>были </a:t>
            </a:r>
            <a:r>
              <a:rPr lang="ru-RU" sz="1400" dirty="0">
                <a:solidFill>
                  <a:srgbClr val="C00000"/>
                </a:solidFill>
              </a:rPr>
              <a:t>детские стихи, а сборник «Сказок </a:t>
            </a:r>
            <a:r>
              <a:rPr lang="ru-RU" sz="1400" dirty="0" smtClean="0">
                <a:solidFill>
                  <a:srgbClr val="C00000"/>
                </a:solidFill>
              </a:rPr>
              <a:t>для</a:t>
            </a:r>
          </a:p>
          <a:p>
            <a:pPr>
              <a:buNone/>
            </a:pPr>
            <a:r>
              <a:rPr lang="ru-RU" sz="1400" dirty="0" err="1" smtClean="0">
                <a:solidFill>
                  <a:srgbClr val="C00000"/>
                </a:solidFill>
              </a:rPr>
              <a:t>Каприны</a:t>
            </a:r>
            <a:r>
              <a:rPr lang="ru-RU" sz="1400" dirty="0">
                <a:solidFill>
                  <a:srgbClr val="C00000"/>
                </a:solidFill>
              </a:rPr>
              <a:t>» Карем посвятил своей жене </a:t>
            </a:r>
            <a:r>
              <a:rPr lang="ru-RU" sz="1400" dirty="0" err="1" smtClean="0">
                <a:solidFill>
                  <a:srgbClr val="C00000"/>
                </a:solidFill>
              </a:rPr>
              <a:t>Андрэ</a:t>
            </a:r>
            <a:endParaRPr lang="ru-RU" sz="1400" dirty="0" smtClean="0">
              <a:solidFill>
                <a:srgbClr val="C00000"/>
              </a:solidFill>
            </a:endParaRPr>
          </a:p>
          <a:p>
            <a:pPr>
              <a:buNone/>
            </a:pPr>
            <a:r>
              <a:rPr lang="ru-RU" sz="1400" dirty="0" err="1" smtClean="0">
                <a:solidFill>
                  <a:srgbClr val="C00000"/>
                </a:solidFill>
              </a:rPr>
              <a:t>Горбон</a:t>
            </a:r>
            <a:r>
              <a:rPr lang="ru-RU" sz="1400" dirty="0" smtClean="0">
                <a:solidFill>
                  <a:srgbClr val="C00000"/>
                </a:solidFill>
              </a:rPr>
              <a:t>.</a:t>
            </a:r>
          </a:p>
          <a:p>
            <a:pPr>
              <a:buNone/>
            </a:pPr>
            <a:r>
              <a:rPr lang="ru-RU" sz="1400" dirty="0" smtClean="0">
                <a:solidFill>
                  <a:srgbClr val="C00000"/>
                </a:solidFill>
              </a:rPr>
              <a:t>Карем </a:t>
            </a:r>
            <a:r>
              <a:rPr lang="ru-RU" sz="1400" dirty="0">
                <a:solidFill>
                  <a:srgbClr val="C00000"/>
                </a:solidFill>
              </a:rPr>
              <a:t>уже при жизни стал классиком </a:t>
            </a:r>
            <a:r>
              <a:rPr lang="ru-RU" sz="1400" dirty="0" smtClean="0">
                <a:solidFill>
                  <a:srgbClr val="C00000"/>
                </a:solidFill>
              </a:rPr>
              <a:t>детской</a:t>
            </a:r>
          </a:p>
          <a:p>
            <a:pPr>
              <a:buNone/>
            </a:pPr>
            <a:r>
              <a:rPr lang="ru-RU" sz="1400" dirty="0" smtClean="0">
                <a:solidFill>
                  <a:srgbClr val="C00000"/>
                </a:solidFill>
              </a:rPr>
              <a:t>поэзии</a:t>
            </a:r>
            <a:r>
              <a:rPr lang="ru-RU" sz="1400" dirty="0">
                <a:solidFill>
                  <a:srgbClr val="C00000"/>
                </a:solidFill>
              </a:rPr>
              <a:t>. Можно сказать, что все детские </a:t>
            </a:r>
            <a:r>
              <a:rPr lang="ru-RU" sz="1400" dirty="0" smtClean="0">
                <a:solidFill>
                  <a:srgbClr val="C00000"/>
                </a:solidFill>
              </a:rPr>
              <a:t>поэты</a:t>
            </a:r>
          </a:p>
          <a:p>
            <a:pPr>
              <a:buNone/>
            </a:pPr>
            <a:r>
              <a:rPr lang="ru-RU" sz="1400" dirty="0" smtClean="0">
                <a:solidFill>
                  <a:srgbClr val="C00000"/>
                </a:solidFill>
              </a:rPr>
              <a:t>современной </a:t>
            </a:r>
            <a:r>
              <a:rPr lang="ru-RU" sz="1400" dirty="0">
                <a:solidFill>
                  <a:srgbClr val="C00000"/>
                </a:solidFill>
              </a:rPr>
              <a:t>Франции так или иначе с </a:t>
            </a:r>
            <a:r>
              <a:rPr lang="ru-RU" sz="1400" dirty="0" smtClean="0">
                <a:solidFill>
                  <a:srgbClr val="C00000"/>
                </a:solidFill>
              </a:rPr>
              <a:t>ним</a:t>
            </a:r>
          </a:p>
          <a:p>
            <a:pPr>
              <a:buNone/>
            </a:pPr>
            <a:r>
              <a:rPr lang="ru-RU" sz="1400" dirty="0" smtClean="0">
                <a:solidFill>
                  <a:srgbClr val="C00000"/>
                </a:solidFill>
              </a:rPr>
              <a:t>связаны</a:t>
            </a:r>
            <a:r>
              <a:rPr lang="ru-RU" sz="1400" dirty="0">
                <a:solidFill>
                  <a:srgbClr val="C00000"/>
                </a:solidFill>
              </a:rPr>
              <a:t>, - многие с ним дружили, многие у </a:t>
            </a:r>
            <a:r>
              <a:rPr lang="ru-RU" sz="1400" dirty="0" smtClean="0">
                <a:solidFill>
                  <a:srgbClr val="C00000"/>
                </a:solidFill>
              </a:rPr>
              <a:t>него</a:t>
            </a:r>
          </a:p>
          <a:p>
            <a:pPr>
              <a:buNone/>
            </a:pPr>
            <a:r>
              <a:rPr lang="ru-RU" sz="1400" dirty="0" smtClean="0">
                <a:solidFill>
                  <a:srgbClr val="C00000"/>
                </a:solidFill>
              </a:rPr>
              <a:t>учились</a:t>
            </a:r>
            <a:r>
              <a:rPr lang="ru-RU" sz="1400" dirty="0">
                <a:solidFill>
                  <a:srgbClr val="C00000"/>
                </a:solidFill>
              </a:rPr>
              <a:t>. Четверть века преподавал он в </a:t>
            </a:r>
            <a:r>
              <a:rPr lang="ru-RU" sz="1400" dirty="0" smtClean="0">
                <a:solidFill>
                  <a:srgbClr val="C00000"/>
                </a:solidFill>
              </a:rPr>
              <a:t>младших</a:t>
            </a:r>
          </a:p>
          <a:p>
            <a:pPr>
              <a:buNone/>
            </a:pPr>
            <a:r>
              <a:rPr lang="ru-RU" sz="1400" dirty="0" smtClean="0">
                <a:solidFill>
                  <a:srgbClr val="C00000"/>
                </a:solidFill>
              </a:rPr>
              <a:t>классах </a:t>
            </a:r>
            <a:r>
              <a:rPr lang="ru-RU" sz="1400" dirty="0">
                <a:solidFill>
                  <a:srgbClr val="C00000"/>
                </a:solidFill>
              </a:rPr>
              <a:t>своей родной Бельгии. И хотя ещё в </a:t>
            </a:r>
            <a:r>
              <a:rPr lang="ru-RU" sz="1400" dirty="0" smtClean="0">
                <a:solidFill>
                  <a:srgbClr val="C00000"/>
                </a:solidFill>
              </a:rPr>
              <a:t>1926</a:t>
            </a:r>
          </a:p>
          <a:p>
            <a:pPr>
              <a:buNone/>
            </a:pPr>
            <a:r>
              <a:rPr lang="ru-RU" sz="1400" dirty="0" smtClean="0">
                <a:solidFill>
                  <a:srgbClr val="C00000"/>
                </a:solidFill>
              </a:rPr>
              <a:t>году </a:t>
            </a:r>
            <a:r>
              <a:rPr lang="ru-RU" sz="1400" dirty="0">
                <a:solidFill>
                  <a:srgbClr val="C00000"/>
                </a:solidFill>
              </a:rPr>
              <a:t>получил первую литературную премию, </a:t>
            </a:r>
            <a:r>
              <a:rPr lang="ru-RU" sz="1400" dirty="0" smtClean="0">
                <a:solidFill>
                  <a:srgbClr val="C00000"/>
                </a:solidFill>
              </a:rPr>
              <a:t>но</a:t>
            </a:r>
          </a:p>
          <a:p>
            <a:pPr>
              <a:buNone/>
            </a:pPr>
            <a:r>
              <a:rPr lang="ru-RU" sz="1400" dirty="0" smtClean="0">
                <a:solidFill>
                  <a:srgbClr val="C00000"/>
                </a:solidFill>
              </a:rPr>
              <a:t>только </a:t>
            </a:r>
            <a:r>
              <a:rPr lang="ru-RU" sz="1400" dirty="0">
                <a:solidFill>
                  <a:srgbClr val="C00000"/>
                </a:solidFill>
              </a:rPr>
              <a:t>в разгар второй мировой войны </a:t>
            </a:r>
            <a:r>
              <a:rPr lang="ru-RU" sz="1400" dirty="0" smtClean="0">
                <a:solidFill>
                  <a:srgbClr val="C00000"/>
                </a:solidFill>
              </a:rPr>
              <a:t>решил</a:t>
            </a:r>
          </a:p>
          <a:p>
            <a:pPr>
              <a:buNone/>
            </a:pPr>
            <a:r>
              <a:rPr lang="ru-RU" sz="1400" dirty="0" smtClean="0">
                <a:solidFill>
                  <a:srgbClr val="C00000"/>
                </a:solidFill>
              </a:rPr>
              <a:t>целиком </a:t>
            </a:r>
            <a:r>
              <a:rPr lang="ru-RU" sz="1400" dirty="0">
                <a:solidFill>
                  <a:srgbClr val="C00000"/>
                </a:solidFill>
              </a:rPr>
              <a:t>посвятить себя литературе. Он </a:t>
            </a:r>
            <a:r>
              <a:rPr lang="ru-RU" sz="1400" dirty="0" smtClean="0">
                <a:solidFill>
                  <a:srgbClr val="C00000"/>
                </a:solidFill>
              </a:rPr>
              <a:t>полагал,</a:t>
            </a:r>
          </a:p>
          <a:p>
            <a:pPr>
              <a:buNone/>
            </a:pPr>
            <a:r>
              <a:rPr lang="ru-RU" sz="1400" dirty="0" smtClean="0">
                <a:solidFill>
                  <a:srgbClr val="C00000"/>
                </a:solidFill>
              </a:rPr>
              <a:t>что </a:t>
            </a:r>
            <a:r>
              <a:rPr lang="ru-RU" sz="1400" dirty="0">
                <a:solidFill>
                  <a:srgbClr val="C00000"/>
                </a:solidFill>
              </a:rPr>
              <a:t>юный читатель должен узнать и </a:t>
            </a:r>
            <a:r>
              <a:rPr lang="ru-RU" sz="1400" dirty="0" smtClean="0">
                <a:solidFill>
                  <a:srgbClr val="C00000"/>
                </a:solidFill>
              </a:rPr>
              <a:t>полюбить</a:t>
            </a:r>
          </a:p>
          <a:p>
            <a:pPr>
              <a:buNone/>
            </a:pPr>
            <a:r>
              <a:rPr lang="ru-RU" sz="1400" dirty="0" smtClean="0">
                <a:solidFill>
                  <a:srgbClr val="C00000"/>
                </a:solidFill>
              </a:rPr>
              <a:t>Много добрых</a:t>
            </a:r>
            <a:r>
              <a:rPr lang="ru-RU" sz="1400" dirty="0">
                <a:solidFill>
                  <a:srgbClr val="C00000"/>
                </a:solidFill>
              </a:rPr>
              <a:t>, светлых и весёлых стихов, - тогда </a:t>
            </a:r>
            <a:r>
              <a:rPr lang="ru-RU" sz="1400" dirty="0" smtClean="0">
                <a:solidFill>
                  <a:srgbClr val="C00000"/>
                </a:solidFill>
              </a:rPr>
              <a:t>и</a:t>
            </a:r>
          </a:p>
          <a:p>
            <a:pPr>
              <a:buNone/>
            </a:pPr>
            <a:r>
              <a:rPr lang="ru-RU" sz="1400" dirty="0" smtClean="0">
                <a:solidFill>
                  <a:srgbClr val="C00000"/>
                </a:solidFill>
              </a:rPr>
              <a:t>в жизни он </a:t>
            </a:r>
            <a:r>
              <a:rPr lang="ru-RU" sz="1400" dirty="0">
                <a:solidFill>
                  <a:srgbClr val="C00000"/>
                </a:solidFill>
              </a:rPr>
              <a:t>будет добрым и светлым человеком</a:t>
            </a:r>
            <a:r>
              <a:rPr lang="ru-RU" sz="1400" dirty="0"/>
              <a:t>. </a:t>
            </a:r>
          </a:p>
        </p:txBody>
      </p:sp>
      <p:pic>
        <p:nvPicPr>
          <p:cNvPr id="5" name="Содержимое 4" descr="8.jpg"/>
          <p:cNvPicPr>
            <a:picLocks noGrp="1" noChangeAspect="1"/>
          </p:cNvPicPr>
          <p:nvPr>
            <p:ph sz="half" idx="2"/>
          </p:nvPr>
        </p:nvPicPr>
        <p:blipFill>
          <a:blip r:embed="rId2" cstate="print"/>
          <a:stretch>
            <a:fillRect/>
          </a:stretch>
        </p:blipFill>
        <p:spPr>
          <a:xfrm>
            <a:off x="4499991" y="673733"/>
            <a:ext cx="4295082" cy="5563579"/>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lumMod val="85000"/>
                    <a:lumOff val="15000"/>
                  </a:schemeClr>
                </a:solidFill>
              </a:rPr>
              <a:t>Виктор Юзефович </a:t>
            </a:r>
            <a:r>
              <a:rPr lang="ru-RU" dirty="0" smtClean="0">
                <a:solidFill>
                  <a:schemeClr val="tx1">
                    <a:lumMod val="85000"/>
                    <a:lumOff val="15000"/>
                  </a:schemeClr>
                </a:solidFill>
              </a:rPr>
              <a:t>Драгунский</a:t>
            </a:r>
            <a:br>
              <a:rPr lang="ru-RU" dirty="0" smtClean="0">
                <a:solidFill>
                  <a:schemeClr val="tx1">
                    <a:lumMod val="85000"/>
                    <a:lumOff val="15000"/>
                  </a:schemeClr>
                </a:solidFill>
              </a:rPr>
            </a:br>
            <a:r>
              <a:rPr lang="ru-RU" sz="3100" dirty="0" smtClean="0">
                <a:solidFill>
                  <a:schemeClr val="tx1">
                    <a:lumMod val="85000"/>
                    <a:lumOff val="15000"/>
                  </a:schemeClr>
                </a:solidFill>
              </a:rPr>
              <a:t> </a:t>
            </a:r>
            <a:r>
              <a:rPr lang="ru-RU" sz="3100" dirty="0">
                <a:solidFill>
                  <a:schemeClr val="tx1">
                    <a:lumMod val="85000"/>
                    <a:lumOff val="15000"/>
                  </a:schemeClr>
                </a:solidFill>
              </a:rPr>
              <a:t>(1913 — 1972) – писатель-прозаик.</a:t>
            </a:r>
          </a:p>
        </p:txBody>
      </p:sp>
      <p:sp>
        <p:nvSpPr>
          <p:cNvPr id="3" name="Содержимое 2"/>
          <p:cNvSpPr>
            <a:spLocks noGrp="1"/>
          </p:cNvSpPr>
          <p:nvPr>
            <p:ph idx="1"/>
          </p:nvPr>
        </p:nvSpPr>
        <p:spPr>
          <a:xfrm>
            <a:off x="457200" y="1988839"/>
            <a:ext cx="4402832" cy="3960441"/>
          </a:xfrm>
        </p:spPr>
        <p:txBody>
          <a:bodyPr>
            <a:normAutofit/>
          </a:bodyPr>
          <a:lstStyle/>
          <a:p>
            <a:r>
              <a:rPr lang="ru-RU" sz="2000" dirty="0">
                <a:solidFill>
                  <a:schemeClr val="tx2">
                    <a:lumMod val="75000"/>
                  </a:schemeClr>
                </a:solidFill>
              </a:rPr>
              <a:t>Родился Виктор в Нью-Йорке 1 декабря 1913 года. Его родители были белорусскими эмигрантами. В Америке жизнь не сложилась и в 1914 году в биографии Виктора Драгунского состоялся переезд в Гомель. После смерти отца воспитывался матерью и отчимом. Семья (вместе со вторым отчимом) в 1925 году переехала в Москву.</a:t>
            </a:r>
          </a:p>
        </p:txBody>
      </p:sp>
      <p:sp>
        <p:nvSpPr>
          <p:cNvPr id="4" name="Содержимое 3"/>
          <p:cNvSpPr>
            <a:spLocks noGrp="1"/>
          </p:cNvSpPr>
          <p:nvPr>
            <p:ph sz="half" idx="4294967295"/>
          </p:nvPr>
        </p:nvSpPr>
        <p:spPr>
          <a:xfrm>
            <a:off x="5105400" y="1600200"/>
            <a:ext cx="4038600" cy="4525963"/>
          </a:xfrm>
        </p:spPr>
        <p:txBody>
          <a:bodyPr>
            <a:noAutofit/>
          </a:bodyPr>
          <a:lstStyle/>
          <a:p>
            <a:pPr>
              <a:buNone/>
            </a:pPr>
            <a:r>
              <a:rPr lang="ru-RU" sz="1800" dirty="0">
                <a:solidFill>
                  <a:srgbClr val="C00000"/>
                </a:solidFill>
              </a:rPr>
              <a:t>Из-за нехватки денег Виктор рано пошел на работу. Но не смотря на это, всегда увлекался литературной деятельностью. </a:t>
            </a:r>
            <a:endParaRPr lang="ru-RU" sz="1800" dirty="0" smtClean="0">
              <a:solidFill>
                <a:srgbClr val="C00000"/>
              </a:solidFill>
            </a:endParaRPr>
          </a:p>
          <a:p>
            <a:pPr>
              <a:buNone/>
            </a:pPr>
            <a:r>
              <a:rPr lang="ru-RU" sz="1800" dirty="0">
                <a:solidFill>
                  <a:srgbClr val="C00000"/>
                </a:solidFill>
              </a:rPr>
              <a:t>Затем, когда началась Великая Отечественная война, Драгунский вступил в ряды ополченцев. Но не перестал писать. В те годы Драгунский печатал множество юмористических рассказов. А в 1949 начал публиковать произведения из серии «Денискины рассказы». Большая популярность пришла к автору именно благодаря этим рассказам. Многие из них были экранизированы. </a:t>
            </a:r>
            <a:endParaRPr lang="ru-RU" sz="1800" dirty="0" smtClean="0">
              <a:solidFill>
                <a:srgbClr val="C00000"/>
              </a:solidFill>
            </a:endParaRPr>
          </a:p>
          <a:p>
            <a:pPr>
              <a:buNone/>
            </a:pPr>
            <a:r>
              <a:rPr lang="ru-RU" sz="1800" dirty="0">
                <a:solidFill>
                  <a:srgbClr val="C00000"/>
                </a:solidFill>
              </a:rPr>
              <a:t>Скончался писатель 6 мая 1972 года.</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Виктор Юзефович Драгунский</a:t>
            </a:r>
          </a:p>
        </p:txBody>
      </p:sp>
      <p:pic>
        <p:nvPicPr>
          <p:cNvPr id="4" name="Содержимое 3" descr="Dragynskiy-Viktor.jpg"/>
          <p:cNvPicPr>
            <a:picLocks noGrp="1" noChangeAspect="1"/>
          </p:cNvPicPr>
          <p:nvPr>
            <p:ph idx="1"/>
          </p:nvPr>
        </p:nvPicPr>
        <p:blipFill>
          <a:blip r:embed="rId2" cstate="print"/>
          <a:stretch>
            <a:fillRect/>
          </a:stretch>
        </p:blipFill>
        <p:spPr>
          <a:xfrm>
            <a:off x="1763688" y="1268761"/>
            <a:ext cx="5904656" cy="5546748"/>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fontScale="90000"/>
          </a:bodyPr>
          <a:lstStyle/>
          <a:p>
            <a:r>
              <a:rPr lang="ru-RU" dirty="0">
                <a:solidFill>
                  <a:schemeClr val="accent3">
                    <a:lumMod val="50000"/>
                  </a:schemeClr>
                </a:solidFill>
              </a:rPr>
              <a:t>Николай Николаевич </a:t>
            </a:r>
            <a:r>
              <a:rPr lang="ru-RU" dirty="0" smtClean="0">
                <a:solidFill>
                  <a:schemeClr val="accent3">
                    <a:lumMod val="50000"/>
                  </a:schemeClr>
                </a:solidFill>
              </a:rPr>
              <a:t>Носов</a:t>
            </a:r>
            <a:br>
              <a:rPr lang="ru-RU" dirty="0" smtClean="0">
                <a:solidFill>
                  <a:schemeClr val="accent3">
                    <a:lumMod val="50000"/>
                  </a:schemeClr>
                </a:solidFill>
              </a:rPr>
            </a:br>
            <a:r>
              <a:rPr lang="ru-RU" dirty="0" smtClean="0">
                <a:solidFill>
                  <a:schemeClr val="accent3">
                    <a:lumMod val="50000"/>
                  </a:schemeClr>
                </a:solidFill>
              </a:rPr>
              <a:t> </a:t>
            </a:r>
            <a:r>
              <a:rPr lang="ru-RU" sz="2200" dirty="0">
                <a:solidFill>
                  <a:schemeClr val="accent3">
                    <a:lumMod val="50000"/>
                  </a:schemeClr>
                </a:solidFill>
              </a:rPr>
              <a:t>(1908 — 1976) – писатель, драматург.</a:t>
            </a:r>
          </a:p>
        </p:txBody>
      </p:sp>
      <p:sp>
        <p:nvSpPr>
          <p:cNvPr id="3" name="Содержимое 2"/>
          <p:cNvSpPr>
            <a:spLocks noGrp="1"/>
          </p:cNvSpPr>
          <p:nvPr>
            <p:ph idx="1"/>
          </p:nvPr>
        </p:nvSpPr>
        <p:spPr/>
        <p:txBody>
          <a:bodyPr>
            <a:normAutofit/>
          </a:bodyPr>
          <a:lstStyle/>
          <a:p>
            <a:r>
              <a:rPr lang="ru-RU" sz="2000" dirty="0">
                <a:solidFill>
                  <a:schemeClr val="accent5">
                    <a:lumMod val="50000"/>
                  </a:schemeClr>
                </a:solidFill>
              </a:rPr>
              <a:t>Родился Николай 10 ноября 1908 года в Киеве в семье актера. Высшее образование в биографии Носова было начато в художественном институте Киева. Но в 1929 году он перешел в другой институт – кинематографии, в Москве. Посвящать свое творчество детям Носов стал сразу после окончания обучения – он стал режиссёром и постановщиком мультфильмов, а также учебных кинолент</a:t>
            </a:r>
            <a:r>
              <a:rPr lang="ru-RU" sz="2000" dirty="0" smtClean="0">
                <a:solidFill>
                  <a:schemeClr val="accent5">
                    <a:lumMod val="50000"/>
                  </a:schemeClr>
                </a:solidFill>
              </a:rPr>
              <a:t>.</a:t>
            </a:r>
          </a:p>
          <a:p>
            <a:r>
              <a:rPr lang="ru-RU" sz="2000" dirty="0">
                <a:solidFill>
                  <a:schemeClr val="accent5">
                    <a:lumMod val="50000"/>
                  </a:schemeClr>
                </a:solidFill>
              </a:rPr>
              <a:t>Однако самыми популярными историями в биографии писателя Н. Носова стали, несомненно, рассказы о Незнайке. После первой сказки («Винтик, </a:t>
            </a:r>
            <a:r>
              <a:rPr lang="ru-RU" sz="2000" dirty="0" err="1">
                <a:solidFill>
                  <a:schemeClr val="accent5">
                    <a:lumMod val="50000"/>
                  </a:schemeClr>
                </a:solidFill>
              </a:rPr>
              <a:t>Шпунтик</a:t>
            </a:r>
            <a:r>
              <a:rPr lang="ru-RU" sz="2000" dirty="0">
                <a:solidFill>
                  <a:schemeClr val="accent5">
                    <a:lumMod val="50000"/>
                  </a:schemeClr>
                </a:solidFill>
              </a:rPr>
              <a:t> и пылесос»), Носов издал трилогию о своем маленьком, непоседливом, комичном и любознательном герое. Так сказки «Приключения Незнайки и его друзей», «Незнайка в Солнечном городе», «Незнайка на Луне» стали очень популярными, а автор получил Государственную премию Крупской.</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solidFill>
                  <a:schemeClr val="accent2">
                    <a:lumMod val="75000"/>
                  </a:schemeClr>
                </a:solidFill>
              </a:rPr>
              <a:t>Николай Николаевич Носов</a:t>
            </a:r>
            <a:endParaRPr lang="ru-RU" dirty="0">
              <a:solidFill>
                <a:schemeClr val="accent2">
                  <a:lumMod val="75000"/>
                </a:schemeClr>
              </a:solidFill>
            </a:endParaRPr>
          </a:p>
        </p:txBody>
      </p:sp>
      <p:pic>
        <p:nvPicPr>
          <p:cNvPr id="9" name="Содержимое 8" descr="Nosov-Nikolaiy-Nikolaevich.jpg"/>
          <p:cNvPicPr>
            <a:picLocks noGrp="1" noChangeAspect="1"/>
          </p:cNvPicPr>
          <p:nvPr>
            <p:ph idx="1"/>
          </p:nvPr>
        </p:nvPicPr>
        <p:blipFill>
          <a:blip r:embed="rId2" cstate="print"/>
          <a:stretch>
            <a:fillRect/>
          </a:stretch>
        </p:blipFill>
        <p:spPr>
          <a:xfrm>
            <a:off x="2051720" y="1484784"/>
            <a:ext cx="5472608" cy="4968551"/>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a:solidFill>
                  <a:schemeClr val="bg2">
                    <a:lumMod val="25000"/>
                  </a:schemeClr>
                </a:solidFill>
              </a:rPr>
              <a:t>Овсей</a:t>
            </a:r>
            <a:r>
              <a:rPr lang="ru-RU" dirty="0">
                <a:solidFill>
                  <a:schemeClr val="bg2">
                    <a:lumMod val="25000"/>
                  </a:schemeClr>
                </a:solidFill>
              </a:rPr>
              <a:t> </a:t>
            </a:r>
            <a:r>
              <a:rPr lang="ru-RU" dirty="0" err="1">
                <a:solidFill>
                  <a:schemeClr val="bg2">
                    <a:lumMod val="25000"/>
                  </a:schemeClr>
                </a:solidFill>
              </a:rPr>
              <a:t>Овсеевич</a:t>
            </a:r>
            <a:r>
              <a:rPr lang="ru-RU" dirty="0">
                <a:solidFill>
                  <a:schemeClr val="bg2">
                    <a:lumMod val="25000"/>
                  </a:schemeClr>
                </a:solidFill>
              </a:rPr>
              <a:t> (Шике) </a:t>
            </a:r>
            <a:r>
              <a:rPr lang="ru-RU" dirty="0" err="1">
                <a:solidFill>
                  <a:schemeClr val="bg2">
                    <a:lumMod val="25000"/>
                  </a:schemeClr>
                </a:solidFill>
              </a:rPr>
              <a:t>Дриз</a:t>
            </a:r>
            <a:r>
              <a:rPr lang="ru-RU" dirty="0">
                <a:solidFill>
                  <a:schemeClr val="bg2">
                    <a:lumMod val="25000"/>
                  </a:schemeClr>
                </a:solidFill>
              </a:rPr>
              <a:t> </a:t>
            </a:r>
            <a:r>
              <a:rPr lang="ru-RU" dirty="0" smtClean="0">
                <a:solidFill>
                  <a:schemeClr val="bg2">
                    <a:lumMod val="25000"/>
                  </a:schemeClr>
                </a:solidFill>
              </a:rPr>
              <a:t/>
            </a:r>
            <a:br>
              <a:rPr lang="ru-RU" dirty="0" smtClean="0">
                <a:solidFill>
                  <a:schemeClr val="bg2">
                    <a:lumMod val="25000"/>
                  </a:schemeClr>
                </a:solidFill>
              </a:rPr>
            </a:br>
            <a:r>
              <a:rPr lang="ru-RU" sz="2200" dirty="0" smtClean="0">
                <a:solidFill>
                  <a:schemeClr val="bg2">
                    <a:lumMod val="25000"/>
                  </a:schemeClr>
                </a:solidFill>
              </a:rPr>
              <a:t>(</a:t>
            </a:r>
            <a:r>
              <a:rPr lang="ru-RU" sz="2200" dirty="0">
                <a:solidFill>
                  <a:schemeClr val="bg2">
                    <a:lumMod val="25000"/>
                  </a:schemeClr>
                </a:solidFill>
              </a:rPr>
              <a:t>1908-1971) - еврейский советский поэт, писавший на языке идиш.</a:t>
            </a:r>
          </a:p>
        </p:txBody>
      </p:sp>
      <p:sp>
        <p:nvSpPr>
          <p:cNvPr id="3" name="Содержимое 2"/>
          <p:cNvSpPr>
            <a:spLocks noGrp="1"/>
          </p:cNvSpPr>
          <p:nvPr>
            <p:ph idx="1"/>
          </p:nvPr>
        </p:nvSpPr>
        <p:spPr/>
        <p:txBody>
          <a:bodyPr>
            <a:normAutofit fontScale="70000" lnSpcReduction="20000"/>
          </a:bodyPr>
          <a:lstStyle/>
          <a:p>
            <a:pPr>
              <a:buNone/>
            </a:pPr>
            <a:r>
              <a:rPr lang="ru-RU" dirty="0">
                <a:solidFill>
                  <a:schemeClr val="accent3">
                    <a:lumMod val="50000"/>
                  </a:schemeClr>
                </a:solidFill>
              </a:rPr>
              <a:t>Родился 16 мая 1908 года. Рос сиротой. Его отец Шика </a:t>
            </a:r>
            <a:r>
              <a:rPr lang="ru-RU" dirty="0" err="1">
                <a:solidFill>
                  <a:schemeClr val="accent3">
                    <a:lumMod val="50000"/>
                  </a:schemeClr>
                </a:solidFill>
              </a:rPr>
              <a:t>Дриз</a:t>
            </a:r>
            <a:r>
              <a:rPr lang="ru-RU" dirty="0">
                <a:solidFill>
                  <a:schemeClr val="accent3">
                    <a:lumMod val="50000"/>
                  </a:schemeClr>
                </a:solidFill>
              </a:rPr>
              <a:t>, почти сразу после свадьбы отправился за океан в поисках заработка и в пути скоропостижно скончался. Молодая вдова со временем вторично вышла замуж. И детство Шике </a:t>
            </a:r>
            <a:r>
              <a:rPr lang="ru-RU" dirty="0" err="1">
                <a:solidFill>
                  <a:schemeClr val="accent3">
                    <a:lumMod val="50000"/>
                  </a:schemeClr>
                </a:solidFill>
              </a:rPr>
              <a:t>Дриза-младшего</a:t>
            </a:r>
            <a:r>
              <a:rPr lang="ru-RU" dirty="0">
                <a:solidFill>
                  <a:schemeClr val="accent3">
                    <a:lumMod val="50000"/>
                  </a:schemeClr>
                </a:solidFill>
              </a:rPr>
              <a:t> прошло в доме деда — лудильщика в местечке Красное под Винницей. К деду часто заглядывали “на огонек” его соседи — такие же ремесленники, мастеровые, которые всегда тяжело работали, но никогда не теряли чувства юмора. Любили острое словцо, веселую песню. </a:t>
            </a:r>
          </a:p>
          <a:p>
            <a:pPr>
              <a:buNone/>
            </a:pPr>
            <a:r>
              <a:rPr lang="ru-RU" dirty="0" smtClean="0">
                <a:solidFill>
                  <a:schemeClr val="accent3">
                    <a:lumMod val="50000"/>
                  </a:schemeClr>
                </a:solidFill>
              </a:rPr>
              <a:t>Закончив </a:t>
            </a:r>
            <a:r>
              <a:rPr lang="ru-RU" dirty="0">
                <a:solidFill>
                  <a:schemeClr val="accent3">
                    <a:lumMod val="50000"/>
                  </a:schemeClr>
                </a:solidFill>
              </a:rPr>
              <a:t>начальную еврейскую школу, </a:t>
            </a:r>
            <a:r>
              <a:rPr lang="ru-RU" dirty="0" err="1">
                <a:solidFill>
                  <a:schemeClr val="accent3">
                    <a:lumMod val="50000"/>
                  </a:schemeClr>
                </a:solidFill>
              </a:rPr>
              <a:t>Дриз</a:t>
            </a:r>
            <a:r>
              <a:rPr lang="ru-RU" dirty="0">
                <a:solidFill>
                  <a:schemeClr val="accent3">
                    <a:lumMod val="50000"/>
                  </a:schemeClr>
                </a:solidFill>
              </a:rPr>
              <a:t> поехал в Киев и поступил на работу на завод “Арсенал”. Одновременно учился в художественном училище, в Киевском институте искусства. Он мечтал стать скульптором. С детских лет рисовал, лепил. Но в полную силу его талант открылся в поэзии.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err="1" smtClean="0"/>
              <a:t>Овсей</a:t>
            </a:r>
            <a:r>
              <a:rPr lang="ru-RU" dirty="0" smtClean="0"/>
              <a:t>    </a:t>
            </a:r>
            <a:r>
              <a:rPr lang="ru-RU" dirty="0" err="1" smtClean="0"/>
              <a:t>Дриз</a:t>
            </a:r>
            <a:endParaRPr lang="ru-RU" dirty="0"/>
          </a:p>
        </p:txBody>
      </p:sp>
      <p:pic>
        <p:nvPicPr>
          <p:cNvPr id="7" name="Содержимое 6" descr="author066.jpg"/>
          <p:cNvPicPr>
            <a:picLocks noGrp="1" noChangeAspect="1"/>
          </p:cNvPicPr>
          <p:nvPr>
            <p:ph sz="half" idx="1"/>
          </p:nvPr>
        </p:nvPicPr>
        <p:blipFill>
          <a:blip r:embed="rId2" cstate="print"/>
          <a:stretch>
            <a:fillRect/>
          </a:stretch>
        </p:blipFill>
        <p:spPr>
          <a:xfrm>
            <a:off x="683568" y="1476413"/>
            <a:ext cx="3744415" cy="4984603"/>
          </a:xfrm>
        </p:spPr>
      </p:pic>
      <p:sp>
        <p:nvSpPr>
          <p:cNvPr id="6" name="Содержимое 5"/>
          <p:cNvSpPr>
            <a:spLocks noGrp="1"/>
          </p:cNvSpPr>
          <p:nvPr>
            <p:ph sz="half" idx="2"/>
          </p:nvPr>
        </p:nvSpPr>
        <p:spPr>
          <a:xfrm>
            <a:off x="4355976" y="1600200"/>
            <a:ext cx="4330824" cy="4853136"/>
          </a:xfrm>
        </p:spPr>
        <p:txBody>
          <a:bodyPr>
            <a:noAutofit/>
          </a:bodyPr>
          <a:lstStyle/>
          <a:p>
            <a:r>
              <a:rPr lang="ru-RU" sz="1800" dirty="0">
                <a:solidFill>
                  <a:srgbClr val="00B050"/>
                </a:solidFill>
              </a:rPr>
              <a:t>Признание, широкая известность пришли к </a:t>
            </a:r>
            <a:r>
              <a:rPr lang="ru-RU" sz="1800" dirty="0" err="1">
                <a:solidFill>
                  <a:srgbClr val="00B050"/>
                </a:solidFill>
              </a:rPr>
              <a:t>Овсею</a:t>
            </a:r>
            <a:r>
              <a:rPr lang="ru-RU" sz="1800" dirty="0">
                <a:solidFill>
                  <a:srgbClr val="00B050"/>
                </a:solidFill>
              </a:rPr>
              <a:t> </a:t>
            </a:r>
            <a:r>
              <a:rPr lang="ru-RU" sz="1800" dirty="0" err="1">
                <a:solidFill>
                  <a:srgbClr val="00B050"/>
                </a:solidFill>
              </a:rPr>
              <a:t>Дризу</a:t>
            </a:r>
            <a:r>
              <a:rPr lang="ru-RU" sz="1800" dirty="0">
                <a:solidFill>
                  <a:srgbClr val="00B050"/>
                </a:solidFill>
              </a:rPr>
              <a:t> на шестом десятке жизни. С начала 60-х годов его книги на идише и в переводе на русский выходят миллионными тиражами. На его тексты композиторы охотно писали музыку. По его пьесам снимали мультфильмы. Его стихи-сказки вошли в антологию сказок </a:t>
            </a:r>
            <a:r>
              <a:rPr lang="ru-RU" sz="1800" dirty="0" smtClean="0">
                <a:solidFill>
                  <a:srgbClr val="00B050"/>
                </a:solidFill>
              </a:rPr>
              <a:t>мира.</a:t>
            </a:r>
          </a:p>
          <a:p>
            <a:r>
              <a:rPr lang="ru-RU" sz="1800" dirty="0" smtClean="0">
                <a:solidFill>
                  <a:srgbClr val="00B050"/>
                </a:solidFill>
              </a:rPr>
              <a:t>Ему </a:t>
            </a:r>
            <a:r>
              <a:rPr lang="ru-RU" sz="1800" dirty="0">
                <a:solidFill>
                  <a:srgbClr val="00B050"/>
                </a:solidFill>
              </a:rPr>
              <a:t>были рады в любых аудиториях: в детских садах, в школах, в рабочих коллективах. Он был полон новых замыслов. Но им не суждено было воплотиться. Не хватило жизни.</a:t>
            </a:r>
            <a:r>
              <a:rPr lang="ru-RU" sz="1800" dirty="0" smtClean="0">
                <a:solidFill>
                  <a:srgbClr val="00B050"/>
                </a:solidFill>
              </a:rPr>
              <a:t/>
            </a:r>
            <a:br>
              <a:rPr lang="ru-RU" sz="1800" dirty="0" smtClean="0">
                <a:solidFill>
                  <a:srgbClr val="00B050"/>
                </a:solidFill>
              </a:rPr>
            </a:br>
            <a:r>
              <a:rPr lang="ru-RU" sz="1800" dirty="0">
                <a:solidFill>
                  <a:srgbClr val="00B050"/>
                </a:solidFill>
              </a:rPr>
              <a:t>14 февраля 1971 года в возрасте 62 лет его не стало.</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2">
                    <a:lumMod val="50000"/>
                  </a:schemeClr>
                </a:solidFill>
              </a:rPr>
              <a:t>Григорий</a:t>
            </a:r>
            <a:r>
              <a:rPr lang="ru-RU" b="1" dirty="0" smtClean="0"/>
              <a:t> </a:t>
            </a:r>
            <a:r>
              <a:rPr lang="ru-RU" b="1" dirty="0" err="1" smtClean="0">
                <a:solidFill>
                  <a:schemeClr val="tx2">
                    <a:lumMod val="50000"/>
                  </a:schemeClr>
                </a:solidFill>
              </a:rPr>
              <a:t>Бенционович</a:t>
            </a:r>
            <a:r>
              <a:rPr lang="ru-RU" b="1" dirty="0" smtClean="0">
                <a:solidFill>
                  <a:schemeClr val="tx2">
                    <a:lumMod val="50000"/>
                  </a:schemeClr>
                </a:solidFill>
              </a:rPr>
              <a:t> Остер</a:t>
            </a:r>
            <a:endParaRPr lang="ru-RU" dirty="0">
              <a:solidFill>
                <a:schemeClr val="tx2">
                  <a:lumMod val="50000"/>
                </a:schemeClr>
              </a:solidFill>
            </a:endParaRPr>
          </a:p>
        </p:txBody>
      </p:sp>
      <p:sp>
        <p:nvSpPr>
          <p:cNvPr id="3" name="Содержимое 2"/>
          <p:cNvSpPr>
            <a:spLocks noGrp="1"/>
          </p:cNvSpPr>
          <p:nvPr>
            <p:ph sz="half" idx="1"/>
          </p:nvPr>
        </p:nvSpPr>
        <p:spPr/>
        <p:txBody>
          <a:bodyPr>
            <a:noAutofit/>
          </a:bodyPr>
          <a:lstStyle/>
          <a:p>
            <a:r>
              <a:rPr lang="ru-RU" sz="1800" dirty="0"/>
              <a:t> (родился в 1947), русский детский писатель. Сказки «Как хорошо </a:t>
            </a:r>
            <a:r>
              <a:rPr lang="ru-RU" sz="1800" dirty="0">
                <a:solidFill>
                  <a:srgbClr val="002060"/>
                </a:solidFill>
              </a:rPr>
              <a:t>дарить</a:t>
            </a:r>
            <a:r>
              <a:rPr lang="ru-RU" sz="1800" dirty="0"/>
              <a:t> подарки» (1975), «Котенок по имени Гав», «38 попугаев» (обе 1978), «Бабушка удава», «Зарядка для хвоста» (обе 1993), «Остров </a:t>
            </a:r>
            <a:r>
              <a:rPr lang="ru-RU" sz="1800" dirty="0" err="1"/>
              <a:t>Эскадо</a:t>
            </a:r>
            <a:r>
              <a:rPr lang="ru-RU" sz="1800" dirty="0"/>
              <a:t>» (1994) и др., многие из которых легли в основу мультфильмов. В стихотворном сборнике Григория </a:t>
            </a:r>
            <a:r>
              <a:rPr lang="ru-RU" sz="1800" dirty="0" err="1"/>
              <a:t>Остера</a:t>
            </a:r>
            <a:r>
              <a:rPr lang="ru-RU" sz="1800" dirty="0"/>
              <a:t> «Вредные советы» (1990) - пародийное «перевертывание» расхожих стереотипов, постулатов педагогической морали. Тематически нетрадиционные задачники по математике и физике для детей и взрослых. Пьесы для кукольных театров.</a:t>
            </a:r>
          </a:p>
        </p:txBody>
      </p:sp>
      <p:pic>
        <p:nvPicPr>
          <p:cNvPr id="5" name="Содержимое 4" descr="2.jpg"/>
          <p:cNvPicPr>
            <a:picLocks noGrp="1" noChangeAspect="1"/>
          </p:cNvPicPr>
          <p:nvPr>
            <p:ph sz="half" idx="2"/>
          </p:nvPr>
        </p:nvPicPr>
        <p:blipFill>
          <a:blip r:embed="rId2" cstate="print"/>
          <a:stretch>
            <a:fillRect/>
          </a:stretch>
        </p:blipFill>
        <p:spPr>
          <a:xfrm>
            <a:off x="4499992" y="1124744"/>
            <a:ext cx="4248472" cy="5328592"/>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b="1" cap="all" dirty="0" smtClean="0"/>
              <a:t>СЛАДКОВ НИКОЛАЙ </a:t>
            </a:r>
            <a:r>
              <a:rPr lang="ru-RU" b="1" cap="all" dirty="0" smtClean="0"/>
              <a:t>ИВАНОВИЧ</a:t>
            </a:r>
            <a:endParaRPr lang="ru-RU" dirty="0"/>
          </a:p>
        </p:txBody>
      </p:sp>
      <p:pic>
        <p:nvPicPr>
          <p:cNvPr id="5" name="Содержимое 4" descr="sladkov3.jpg"/>
          <p:cNvPicPr>
            <a:picLocks noGrp="1" noChangeAspect="1"/>
          </p:cNvPicPr>
          <p:nvPr>
            <p:ph sz="half" idx="1"/>
          </p:nvPr>
        </p:nvPicPr>
        <p:blipFill>
          <a:blip r:embed="rId2" cstate="print"/>
          <a:stretch>
            <a:fillRect/>
          </a:stretch>
        </p:blipFill>
        <p:spPr>
          <a:xfrm>
            <a:off x="554865" y="980728"/>
            <a:ext cx="4161151" cy="5809679"/>
          </a:xfrm>
        </p:spPr>
      </p:pic>
      <p:sp>
        <p:nvSpPr>
          <p:cNvPr id="4" name="Содержимое 3"/>
          <p:cNvSpPr>
            <a:spLocks noGrp="1"/>
          </p:cNvSpPr>
          <p:nvPr>
            <p:ph sz="half" idx="2"/>
          </p:nvPr>
        </p:nvSpPr>
        <p:spPr>
          <a:xfrm>
            <a:off x="4648200" y="1124744"/>
            <a:ext cx="4038600" cy="5544616"/>
          </a:xfrm>
        </p:spPr>
        <p:txBody>
          <a:bodyPr>
            <a:noAutofit/>
          </a:bodyPr>
          <a:lstStyle/>
          <a:p>
            <a:pPr>
              <a:buNone/>
            </a:pPr>
            <a:r>
              <a:rPr lang="ru-RU" sz="1200" dirty="0" smtClean="0"/>
              <a:t>Николай Иванович Сладков родился 5 января 1920 года в Москве, но всю свою жизнь прожил в Ленинграде, в Царском Селе. Здесь, неподалеку от его дома, было много старых лесопарков, где будущий писатель открыл для себя целый мир, необычайно богатый тайнами природы. Целыми днями он пропадал в самых глухих местах окружающих парков, где всматривался и вслушивался в жизнь леса. Бродя среди старых деревьев, он с детства проникся мудростью природы, научился узнавать по голосам самых разных птиц.</a:t>
            </a:r>
          </a:p>
          <a:p>
            <a:pPr>
              <a:buNone/>
            </a:pPr>
            <a:r>
              <a:rPr lang="ru-RU" sz="1200" dirty="0" smtClean="0"/>
              <a:t>Мальчику очень хотелось узнать, о чем с ним говорит лес, он очень хотел постигнуть его тайны. Коля стал с упоением читать самые разные книги о природе, а свои собственные наблюдения записывал в свой дневник, в "Тетрадь наблюдений", который начал вести во втором классе. Постепенно в дневнике место коротких записей стали дополнять истории из жизни лесных обитателей. К тому времени лес давно уже стал для него настоящим добрым другом</a:t>
            </a:r>
            <a:r>
              <a:rPr lang="ru-RU" sz="1200" dirty="0" smtClean="0"/>
              <a:t>.</a:t>
            </a:r>
          </a:p>
          <a:p>
            <a:pPr>
              <a:buNone/>
            </a:pPr>
            <a:r>
              <a:rPr lang="ru-RU" sz="1200" dirty="0" smtClean="0"/>
              <a:t>Умер Николай Иванович Сладков 28 июня 1996 года в возрасте 76 лет. </a:t>
            </a:r>
            <a:r>
              <a:rPr lang="ru-RU" sz="1200" dirty="0" smtClean="0"/>
              <a:t> </a:t>
            </a:r>
          </a:p>
          <a:p>
            <a:pPr>
              <a:buNone/>
            </a:pPr>
            <a:r>
              <a:rPr lang="ru-RU" sz="1100" dirty="0" smtClean="0"/>
              <a:t>Подобный </a:t>
            </a:r>
            <a:r>
              <a:rPr lang="ru-RU" sz="1100" dirty="0" smtClean="0"/>
              <a:t>дар - рассказывать о лесных жителях с </a:t>
            </a:r>
            <a:r>
              <a:rPr lang="ru-RU" sz="1100" dirty="0" smtClean="0"/>
              <a:t>искренней любовью </a:t>
            </a:r>
            <a:r>
              <a:rPr lang="ru-RU" sz="1100" dirty="0" smtClean="0"/>
              <a:t>и теплой улыбкой, а также с дотошностью профессионального зоолога - дан очень немногим. И совсем немногие из них могут стать настоящими писателями - такими, как Николай Иванович Сладков, необыкновенно органично совместив в своем творчестве талант прекрасного рассказчика и поистине безграничную эрудицию ученого, сумев открыть в природе что-то свое, неведомое другим, и поведать об этом своим благодарным читателям...</a:t>
            </a:r>
            <a:endParaRPr lang="ru-RU" sz="11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490066"/>
          </a:xfrm>
        </p:spPr>
        <p:txBody>
          <a:bodyPr>
            <a:noAutofit/>
          </a:bodyPr>
          <a:lstStyle/>
          <a:p>
            <a:r>
              <a:rPr lang="ru-RU" sz="4800" dirty="0" smtClean="0"/>
              <a:t>Ресурсы </a:t>
            </a:r>
            <a:endParaRPr lang="ru-RU" sz="4800" dirty="0"/>
          </a:p>
        </p:txBody>
      </p:sp>
      <p:sp>
        <p:nvSpPr>
          <p:cNvPr id="6" name="Содержимое 5"/>
          <p:cNvSpPr>
            <a:spLocks noGrp="1"/>
          </p:cNvSpPr>
          <p:nvPr>
            <p:ph idx="1"/>
          </p:nvPr>
        </p:nvSpPr>
        <p:spPr/>
        <p:txBody>
          <a:bodyPr/>
          <a:lstStyle/>
          <a:p>
            <a:r>
              <a:rPr lang="en-US" dirty="0" smtClean="0">
                <a:hlinkClick r:id="rId2"/>
              </a:rPr>
              <a:t>http://www.playroom.ru/content/view/2065/18</a:t>
            </a:r>
            <a:r>
              <a:rPr lang="en-US" dirty="0" smtClean="0">
                <a:hlinkClick r:id="rId2"/>
              </a:rPr>
              <a:t>/</a:t>
            </a:r>
            <a:endParaRPr lang="ru-RU" dirty="0" smtClean="0"/>
          </a:p>
          <a:p>
            <a:r>
              <a:rPr lang="en-US" dirty="0" smtClean="0">
                <a:hlinkClick r:id="rId3"/>
              </a:rPr>
              <a:t>https://ru.wikipedia.org/wiki</a:t>
            </a:r>
            <a:r>
              <a:rPr lang="en-US" dirty="0" smtClean="0">
                <a:hlinkClick r:id="rId3"/>
              </a:rPr>
              <a:t>/</a:t>
            </a:r>
            <a:endParaRPr lang="ru-RU" dirty="0" smtClean="0"/>
          </a:p>
          <a:p>
            <a:r>
              <a:rPr lang="en-US" dirty="0" smtClean="0"/>
              <a:t>http://all-biography.ru/category/iskusstvo/writers</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accent3">
                    <a:lumMod val="50000"/>
                  </a:schemeClr>
                </a:solidFill>
              </a:rPr>
              <a:t>Борис Степанович Житков </a:t>
            </a:r>
            <a:r>
              <a:rPr lang="ru-RU" sz="2700" dirty="0">
                <a:solidFill>
                  <a:schemeClr val="accent3">
                    <a:lumMod val="50000"/>
                  </a:schemeClr>
                </a:solidFill>
              </a:rPr>
              <a:t>(1882 — 1938) </a:t>
            </a:r>
            <a:r>
              <a:rPr lang="ru-RU" dirty="0">
                <a:solidFill>
                  <a:schemeClr val="accent3">
                    <a:lumMod val="50000"/>
                  </a:schemeClr>
                </a:solidFill>
              </a:rPr>
              <a:t>— писатель, путешественник</a:t>
            </a:r>
            <a:r>
              <a:rPr lang="ru-RU" dirty="0"/>
              <a:t>.</a:t>
            </a:r>
          </a:p>
        </p:txBody>
      </p:sp>
      <p:sp>
        <p:nvSpPr>
          <p:cNvPr id="3" name="Содержимое 2"/>
          <p:cNvSpPr>
            <a:spLocks noGrp="1"/>
          </p:cNvSpPr>
          <p:nvPr>
            <p:ph sz="half" idx="1"/>
          </p:nvPr>
        </p:nvSpPr>
        <p:spPr/>
        <p:txBody>
          <a:bodyPr>
            <a:normAutofit fontScale="40000" lnSpcReduction="20000"/>
          </a:bodyPr>
          <a:lstStyle/>
          <a:p>
            <a:pPr>
              <a:buNone/>
            </a:pPr>
            <a:r>
              <a:rPr lang="ru-RU" sz="3000" dirty="0"/>
              <a:t>Родился </a:t>
            </a:r>
            <a:r>
              <a:rPr lang="ru-RU" sz="3000" dirty="0" smtClean="0"/>
              <a:t>30 </a:t>
            </a:r>
            <a:r>
              <a:rPr lang="ru-RU" sz="3000" dirty="0"/>
              <a:t>августа 1882 года в Новгороде в интеллигентной семье. Отец его был </a:t>
            </a:r>
            <a:r>
              <a:rPr lang="ru-RU" sz="3000" dirty="0">
                <a:solidFill>
                  <a:schemeClr val="accent3">
                    <a:lumMod val="50000"/>
                  </a:schemeClr>
                </a:solidFill>
              </a:rPr>
              <a:t>преподавателем</a:t>
            </a:r>
            <a:r>
              <a:rPr lang="ru-RU" sz="3000" dirty="0"/>
              <a:t>, поэтому неудивительно, что начальное образование Борис получил дома. Первые годы жизни в биографии Бориса Житкова были проведены в Одессе. После окончания гимназии Житков стал учиться в Императорском Новороссийском университете (в Одессе). Следующей ступенькой в образовании в биографии Житкова стала учеба в политехническом институте Петербурга. Там Борис избрал другую специальность. Если в Одесском университете он посещал естественное отделение, то в Петербургском институте – кораблестроительное.</a:t>
            </a:r>
          </a:p>
          <a:p>
            <a:pPr>
              <a:buNone/>
            </a:pPr>
            <a:r>
              <a:rPr lang="ru-RU" sz="3000" dirty="0"/>
              <a:t>После окончания института много путешествовал, работал штурманом, капитаном судна. Также в биографии Бориса Степановича Житкова было испробовано множество других профессий. Но постоянным увлечением его была литература.</a:t>
            </a:r>
          </a:p>
          <a:p>
            <a:pPr>
              <a:buNone/>
            </a:pPr>
            <a:r>
              <a:rPr lang="ru-RU" sz="3000" dirty="0"/>
              <a:t>Впервые рассказ Житкова был опубликован в 1924 году. Свои познания и впечатления от путешествий он выражал в произведениях. Так в биографии Бориса Житкова было создано множество серий приключенческих и поучительных рассказов. Среди известнейших его изданий: «Злое море» (1924), «Морские истории» (1925), «Семь огней: Очерки, рассказы, повести, пьесы» (1982), «Рассказы о животных» (1989), «Рассказы для детей» (1998).. Скончался писатель 19 октября 1938 года в Москве.</a:t>
            </a:r>
          </a:p>
          <a:p>
            <a:endParaRPr lang="ru-RU" dirty="0"/>
          </a:p>
        </p:txBody>
      </p:sp>
      <p:pic>
        <p:nvPicPr>
          <p:cNvPr id="5" name="Содержимое 4" descr="3.jpg"/>
          <p:cNvPicPr>
            <a:picLocks noGrp="1" noChangeAspect="1"/>
          </p:cNvPicPr>
          <p:nvPr>
            <p:ph sz="half" idx="2"/>
          </p:nvPr>
        </p:nvPicPr>
        <p:blipFill>
          <a:blip r:embed="rId2" cstate="print"/>
          <a:stretch>
            <a:fillRect/>
          </a:stretch>
        </p:blipFill>
        <p:spPr>
          <a:xfrm>
            <a:off x="4716016" y="1556792"/>
            <a:ext cx="3960439" cy="4536504"/>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r>
              <a:rPr lang="ru-RU" sz="2400" b="1" i="1" dirty="0" err="1" smtClean="0">
                <a:solidFill>
                  <a:schemeClr val="tx2">
                    <a:lumMod val="50000"/>
                  </a:schemeClr>
                </a:solidFill>
              </a:rPr>
              <a:t>Алекса́ндр</a:t>
            </a:r>
            <a:r>
              <a:rPr lang="ru-RU" sz="2400" b="1" i="1" dirty="0" smtClean="0">
                <a:solidFill>
                  <a:schemeClr val="tx2">
                    <a:lumMod val="50000"/>
                  </a:schemeClr>
                </a:solidFill>
              </a:rPr>
              <a:t> Семёнович </a:t>
            </a:r>
            <a:r>
              <a:rPr lang="ru-RU" sz="2400" b="1" i="1" dirty="0" err="1" smtClean="0">
                <a:solidFill>
                  <a:schemeClr val="tx2">
                    <a:lumMod val="50000"/>
                  </a:schemeClr>
                </a:solidFill>
              </a:rPr>
              <a:t>Ку́шнер</a:t>
            </a:r>
            <a:r>
              <a:rPr lang="ru-RU" sz="2400" i="1" dirty="0" smtClean="0">
                <a:solidFill>
                  <a:schemeClr val="tx2">
                    <a:lumMod val="50000"/>
                  </a:schemeClr>
                </a:solidFill>
              </a:rPr>
              <a:t> </a:t>
            </a:r>
            <a:br>
              <a:rPr lang="ru-RU" sz="2400" i="1" dirty="0" smtClean="0">
                <a:solidFill>
                  <a:schemeClr val="tx2">
                    <a:lumMod val="50000"/>
                  </a:schemeClr>
                </a:solidFill>
              </a:rPr>
            </a:br>
            <a:r>
              <a:rPr lang="ru-RU" sz="2400" i="1" dirty="0" smtClean="0">
                <a:solidFill>
                  <a:schemeClr val="tx2">
                    <a:lumMod val="50000"/>
                  </a:schemeClr>
                </a:solidFill>
              </a:rPr>
              <a:t>(</a:t>
            </a:r>
            <a:r>
              <a:rPr lang="ru-RU" sz="2400" i="1" dirty="0" smtClean="0">
                <a:solidFill>
                  <a:schemeClr val="tx2">
                    <a:lumMod val="50000"/>
                  </a:schemeClr>
                </a:solidFill>
                <a:hlinkClick r:id="rId2" tooltip="14 сентября"/>
              </a:rPr>
              <a:t>14 сентября</a:t>
            </a:r>
            <a:r>
              <a:rPr lang="ru-RU" sz="2400" i="1" dirty="0" smtClean="0">
                <a:solidFill>
                  <a:schemeClr val="tx2">
                    <a:lumMod val="50000"/>
                  </a:schemeClr>
                </a:solidFill>
              </a:rPr>
              <a:t> </a:t>
            </a:r>
            <a:r>
              <a:rPr lang="ru-RU" sz="2400" i="1" dirty="0" smtClean="0">
                <a:solidFill>
                  <a:schemeClr val="tx2">
                    <a:lumMod val="50000"/>
                  </a:schemeClr>
                </a:solidFill>
                <a:hlinkClick r:id="rId3" tooltip="1936"/>
              </a:rPr>
              <a:t>1936</a:t>
            </a:r>
            <a:r>
              <a:rPr lang="ru-RU" sz="2400" i="1" dirty="0" smtClean="0">
                <a:solidFill>
                  <a:schemeClr val="tx2">
                    <a:lumMod val="50000"/>
                  </a:schemeClr>
                </a:solidFill>
              </a:rPr>
              <a:t>, </a:t>
            </a:r>
            <a:r>
              <a:rPr lang="ru-RU" sz="2400" i="1" dirty="0" smtClean="0">
                <a:solidFill>
                  <a:schemeClr val="tx2">
                    <a:lumMod val="50000"/>
                  </a:schemeClr>
                </a:solidFill>
                <a:hlinkClick r:id="rId4" tooltip="Ленинград"/>
              </a:rPr>
              <a:t>Ленинград</a:t>
            </a:r>
            <a:r>
              <a:rPr lang="ru-RU" sz="2400" i="1" dirty="0" smtClean="0">
                <a:solidFill>
                  <a:schemeClr val="tx2">
                    <a:lumMod val="50000"/>
                  </a:schemeClr>
                </a:solidFill>
              </a:rPr>
              <a:t>) — </a:t>
            </a:r>
            <a:r>
              <a:rPr lang="ru-RU" sz="2400" i="1" dirty="0" smtClean="0">
                <a:solidFill>
                  <a:schemeClr val="tx2">
                    <a:lumMod val="50000"/>
                  </a:schemeClr>
                </a:solidFill>
                <a:hlinkClick r:id="rId5" tooltip="Русский язык"/>
              </a:rPr>
              <a:t>русский</a:t>
            </a:r>
            <a:r>
              <a:rPr lang="ru-RU" sz="2400" i="1" dirty="0" smtClean="0">
                <a:solidFill>
                  <a:schemeClr val="tx2">
                    <a:lumMod val="50000"/>
                  </a:schemeClr>
                </a:solidFill>
              </a:rPr>
              <a:t> </a:t>
            </a:r>
            <a:r>
              <a:rPr lang="ru-RU" sz="2400" i="1" dirty="0" smtClean="0">
                <a:solidFill>
                  <a:schemeClr val="tx2">
                    <a:lumMod val="50000"/>
                  </a:schemeClr>
                </a:solidFill>
                <a:hlinkClick r:id="rId6" tooltip="Поэт"/>
              </a:rPr>
              <a:t>поэт</a:t>
            </a:r>
            <a:r>
              <a:rPr lang="ru-RU" sz="2400" i="1" dirty="0" smtClean="0">
                <a:solidFill>
                  <a:schemeClr val="tx2">
                    <a:lumMod val="50000"/>
                  </a:schemeClr>
                </a:solidFill>
              </a:rPr>
              <a:t>.</a:t>
            </a:r>
            <a:endParaRPr lang="ru-RU" sz="2400" i="1" dirty="0">
              <a:solidFill>
                <a:schemeClr val="tx2">
                  <a:lumMod val="50000"/>
                </a:schemeClr>
              </a:solidFill>
            </a:endParaRPr>
          </a:p>
        </p:txBody>
      </p:sp>
      <p:sp>
        <p:nvSpPr>
          <p:cNvPr id="3" name="Содержимое 2"/>
          <p:cNvSpPr>
            <a:spLocks noGrp="1"/>
          </p:cNvSpPr>
          <p:nvPr>
            <p:ph sz="half" idx="1"/>
          </p:nvPr>
        </p:nvSpPr>
        <p:spPr/>
        <p:txBody>
          <a:bodyPr>
            <a:normAutofit/>
          </a:bodyPr>
          <a:lstStyle/>
          <a:p>
            <a:pPr>
              <a:buNone/>
            </a:pPr>
            <a:r>
              <a:rPr lang="ru-RU" sz="1400" dirty="0">
                <a:solidFill>
                  <a:schemeClr val="tx2">
                    <a:lumMod val="50000"/>
                  </a:schemeClr>
                </a:solidFill>
              </a:rPr>
              <a:t>Отец будущего поэта подполковник С. С. </a:t>
            </a:r>
            <a:r>
              <a:rPr lang="ru-RU" sz="1400" dirty="0" smtClean="0">
                <a:solidFill>
                  <a:schemeClr val="tx2">
                    <a:lumMod val="50000"/>
                  </a:schemeClr>
                </a:solidFill>
              </a:rPr>
              <a:t>Кушнер</a:t>
            </a:r>
          </a:p>
          <a:p>
            <a:pPr>
              <a:buNone/>
            </a:pPr>
            <a:r>
              <a:rPr lang="ru-RU" sz="1400" dirty="0" smtClean="0">
                <a:solidFill>
                  <a:schemeClr val="tx2">
                    <a:lumMod val="50000"/>
                  </a:schemeClr>
                </a:solidFill>
              </a:rPr>
              <a:t>(1911—1980</a:t>
            </a:r>
            <a:r>
              <a:rPr lang="ru-RU" sz="1400" dirty="0">
                <a:solidFill>
                  <a:schemeClr val="tx2">
                    <a:lumMod val="50000"/>
                  </a:schemeClr>
                </a:solidFill>
              </a:rPr>
              <a:t>) был военно-морским </a:t>
            </a:r>
            <a:r>
              <a:rPr lang="ru-RU" sz="1400" dirty="0" smtClean="0">
                <a:solidFill>
                  <a:schemeClr val="tx2">
                    <a:lumMod val="50000"/>
                  </a:schemeClr>
                </a:solidFill>
              </a:rPr>
              <a:t>инженером.</a:t>
            </a:r>
          </a:p>
          <a:p>
            <a:pPr>
              <a:buNone/>
            </a:pPr>
            <a:r>
              <a:rPr lang="ru-RU" sz="1400" dirty="0" smtClean="0">
                <a:solidFill>
                  <a:schemeClr val="tx2">
                    <a:lumMod val="50000"/>
                  </a:schemeClr>
                </a:solidFill>
              </a:rPr>
              <a:t>Учился </a:t>
            </a:r>
            <a:r>
              <a:rPr lang="ru-RU" sz="1400" dirty="0">
                <a:solidFill>
                  <a:schemeClr val="tx2">
                    <a:lumMod val="50000"/>
                  </a:schemeClr>
                </a:solidFill>
              </a:rPr>
              <a:t>на </a:t>
            </a:r>
            <a:r>
              <a:rPr lang="ru-RU" sz="1400" dirty="0" smtClean="0">
                <a:solidFill>
                  <a:schemeClr val="tx2">
                    <a:lumMod val="50000"/>
                  </a:schemeClr>
                </a:solidFill>
              </a:rPr>
              <a:t>филологическом</a:t>
            </a:r>
          </a:p>
          <a:p>
            <a:pPr>
              <a:buNone/>
            </a:pPr>
            <a:r>
              <a:rPr lang="ru-RU" sz="1400" dirty="0" smtClean="0">
                <a:solidFill>
                  <a:schemeClr val="tx2">
                    <a:lumMod val="50000"/>
                  </a:schemeClr>
                </a:solidFill>
              </a:rPr>
              <a:t>факультете</a:t>
            </a:r>
            <a:r>
              <a:rPr lang="ru-RU" sz="1400" dirty="0">
                <a:solidFill>
                  <a:schemeClr val="tx2">
                    <a:lumMod val="50000"/>
                  </a:schemeClr>
                </a:solidFill>
              </a:rPr>
              <a:t> </a:t>
            </a:r>
            <a:r>
              <a:rPr lang="ru-RU" sz="1400" dirty="0">
                <a:solidFill>
                  <a:schemeClr val="tx2">
                    <a:lumMod val="50000"/>
                  </a:schemeClr>
                </a:solidFill>
                <a:hlinkClick r:id="rId7" tooltip="Российский государственный педагогический университет имени А. И. Герцена"/>
              </a:rPr>
              <a:t>Педагогического института им. </a:t>
            </a:r>
            <a:r>
              <a:rPr lang="ru-RU" sz="1400" dirty="0" smtClean="0">
                <a:solidFill>
                  <a:schemeClr val="tx2">
                    <a:lumMod val="50000"/>
                  </a:schemeClr>
                </a:solidFill>
                <a:hlinkClick r:id="rId7" tooltip="Российский государственный педагогический университет имени А. И. Герцена"/>
              </a:rPr>
              <a:t>А.</a:t>
            </a:r>
          </a:p>
          <a:p>
            <a:pPr>
              <a:buNone/>
            </a:pPr>
            <a:r>
              <a:rPr lang="ru-RU" sz="1400" dirty="0" smtClean="0">
                <a:solidFill>
                  <a:schemeClr val="tx2">
                    <a:lumMod val="50000"/>
                  </a:schemeClr>
                </a:solidFill>
                <a:hlinkClick r:id="rId7" tooltip="Российский государственный педагогический университет имени А. И. Герцена"/>
              </a:rPr>
              <a:t>Герцена</a:t>
            </a:r>
            <a:r>
              <a:rPr lang="ru-RU" sz="1400" dirty="0">
                <a:solidFill>
                  <a:schemeClr val="tx2">
                    <a:lumMod val="50000"/>
                  </a:schemeClr>
                </a:solidFill>
              </a:rPr>
              <a:t>. В </a:t>
            </a:r>
            <a:r>
              <a:rPr lang="ru-RU" sz="1400" dirty="0">
                <a:solidFill>
                  <a:schemeClr val="tx2">
                    <a:lumMod val="50000"/>
                  </a:schemeClr>
                </a:solidFill>
                <a:hlinkClick r:id="rId8" tooltip="1959"/>
              </a:rPr>
              <a:t>1959</a:t>
            </a:r>
            <a:r>
              <a:rPr lang="ru-RU" sz="1400" dirty="0">
                <a:solidFill>
                  <a:schemeClr val="tx2">
                    <a:lumMod val="50000"/>
                  </a:schemeClr>
                </a:solidFill>
              </a:rPr>
              <a:t>—</a:t>
            </a:r>
            <a:r>
              <a:rPr lang="ru-RU" sz="1400" dirty="0">
                <a:solidFill>
                  <a:schemeClr val="tx2">
                    <a:lumMod val="50000"/>
                  </a:schemeClr>
                </a:solidFill>
                <a:hlinkClick r:id="rId9" tooltip="1969"/>
              </a:rPr>
              <a:t>1969</a:t>
            </a:r>
            <a:r>
              <a:rPr lang="ru-RU" sz="1400" dirty="0">
                <a:solidFill>
                  <a:schemeClr val="tx2">
                    <a:lumMod val="50000"/>
                  </a:schemeClr>
                </a:solidFill>
              </a:rPr>
              <a:t> преподавал в </a:t>
            </a:r>
            <a:r>
              <a:rPr lang="ru-RU" sz="1400" dirty="0" smtClean="0">
                <a:solidFill>
                  <a:schemeClr val="tx2">
                    <a:lumMod val="50000"/>
                  </a:schemeClr>
                </a:solidFill>
              </a:rPr>
              <a:t>школе</a:t>
            </a:r>
          </a:p>
          <a:p>
            <a:pPr>
              <a:buNone/>
            </a:pPr>
            <a:r>
              <a:rPr lang="ru-RU" sz="1400" dirty="0" smtClean="0">
                <a:solidFill>
                  <a:schemeClr val="tx2">
                    <a:lumMod val="50000"/>
                  </a:schemeClr>
                </a:solidFill>
              </a:rPr>
              <a:t>русский </a:t>
            </a:r>
            <a:r>
              <a:rPr lang="ru-RU" sz="1400" dirty="0">
                <a:solidFill>
                  <a:schemeClr val="tx2">
                    <a:lumMod val="50000"/>
                  </a:schemeClr>
                </a:solidFill>
              </a:rPr>
              <a:t>язык и литературу. С конца </a:t>
            </a:r>
            <a:r>
              <a:rPr lang="ru-RU" sz="1400" dirty="0" smtClean="0">
                <a:solidFill>
                  <a:schemeClr val="tx2">
                    <a:lumMod val="50000"/>
                  </a:schemeClr>
                </a:solidFill>
                <a:hlinkClick r:id="rId10" tooltip="1960-е"/>
              </a:rPr>
              <a:t>1960</a:t>
            </a:r>
          </a:p>
          <a:p>
            <a:pPr>
              <a:buNone/>
            </a:pPr>
            <a:r>
              <a:rPr lang="ru-RU" sz="1400" dirty="0" err="1" smtClean="0">
                <a:solidFill>
                  <a:schemeClr val="tx2">
                    <a:lumMod val="50000"/>
                  </a:schemeClr>
                </a:solidFill>
                <a:hlinkClick r:id="rId10" tooltip="1960-е"/>
              </a:rPr>
              <a:t>х</a:t>
            </a:r>
            <a:r>
              <a:rPr lang="ru-RU" sz="1400" dirty="0">
                <a:solidFill>
                  <a:schemeClr val="tx2">
                    <a:lumMod val="50000"/>
                  </a:schemeClr>
                </a:solidFill>
              </a:rPr>
              <a:t> перешёл на профессиональную </a:t>
            </a:r>
            <a:r>
              <a:rPr lang="ru-RU" sz="1400" dirty="0" smtClean="0">
                <a:solidFill>
                  <a:schemeClr val="tx2">
                    <a:lumMod val="50000"/>
                  </a:schemeClr>
                </a:solidFill>
              </a:rPr>
              <a:t>литературную</a:t>
            </a:r>
          </a:p>
          <a:p>
            <a:pPr>
              <a:buNone/>
            </a:pPr>
            <a:r>
              <a:rPr lang="ru-RU" sz="1400" dirty="0" smtClean="0">
                <a:solidFill>
                  <a:schemeClr val="tx2">
                    <a:lumMod val="50000"/>
                  </a:schemeClr>
                </a:solidFill>
              </a:rPr>
              <a:t>деятельность</a:t>
            </a:r>
            <a:r>
              <a:rPr lang="ru-RU" sz="1400" dirty="0">
                <a:solidFill>
                  <a:schemeClr val="tx2">
                    <a:lumMod val="50000"/>
                  </a:schemeClr>
                </a:solidFill>
              </a:rPr>
              <a:t>. В </a:t>
            </a:r>
            <a:r>
              <a:rPr lang="ru-RU" sz="1400" dirty="0">
                <a:solidFill>
                  <a:schemeClr val="tx2">
                    <a:lumMod val="50000"/>
                  </a:schemeClr>
                </a:solidFill>
                <a:hlinkClick r:id="rId11" tooltip="1993 год"/>
              </a:rPr>
              <a:t>1993 году</a:t>
            </a:r>
            <a:r>
              <a:rPr lang="ru-RU" sz="1400" dirty="0">
                <a:solidFill>
                  <a:schemeClr val="tx2">
                    <a:lumMod val="50000"/>
                  </a:schemeClr>
                </a:solidFill>
              </a:rPr>
              <a:t> подписал </a:t>
            </a:r>
            <a:r>
              <a:rPr lang="ru-RU" sz="1400" dirty="0">
                <a:solidFill>
                  <a:schemeClr val="tx2">
                    <a:lumMod val="50000"/>
                  </a:schemeClr>
                </a:solidFill>
                <a:hlinkClick r:id="rId12" tooltip="Письмо сорока двух"/>
              </a:rPr>
              <a:t>«</a:t>
            </a:r>
            <a:r>
              <a:rPr lang="ru-RU" sz="1400" dirty="0" smtClean="0">
                <a:solidFill>
                  <a:schemeClr val="tx2">
                    <a:lumMod val="50000"/>
                  </a:schemeClr>
                </a:solidFill>
                <a:hlinkClick r:id="rId12" tooltip="Письмо сорока двух"/>
              </a:rPr>
              <a:t>Письмо</a:t>
            </a:r>
          </a:p>
          <a:p>
            <a:pPr>
              <a:buNone/>
            </a:pPr>
            <a:r>
              <a:rPr lang="ru-RU" sz="1400" dirty="0" smtClean="0">
                <a:solidFill>
                  <a:schemeClr val="tx2">
                    <a:lumMod val="50000"/>
                  </a:schemeClr>
                </a:solidFill>
                <a:hlinkClick r:id="rId12" tooltip="Письмо сорока двух"/>
              </a:rPr>
              <a:t>сорока </a:t>
            </a:r>
            <a:r>
              <a:rPr lang="ru-RU" sz="1400" dirty="0">
                <a:solidFill>
                  <a:schemeClr val="tx2">
                    <a:lumMod val="50000"/>
                  </a:schemeClr>
                </a:solidFill>
                <a:hlinkClick r:id="rId12" tooltip="Письмо сорока двух"/>
              </a:rPr>
              <a:t>двух</a:t>
            </a:r>
            <a:r>
              <a:rPr lang="ru-RU" sz="1400" dirty="0" smtClean="0">
                <a:solidFill>
                  <a:schemeClr val="tx2">
                    <a:lumMod val="50000"/>
                  </a:schemeClr>
                </a:solidFill>
                <a:hlinkClick r:id="rId12" tooltip="Письмо сорока двух"/>
              </a:rPr>
              <a:t>»</a:t>
            </a:r>
            <a:r>
              <a:rPr lang="ru-RU" sz="1400" dirty="0" smtClean="0">
                <a:solidFill>
                  <a:schemeClr val="tx2">
                    <a:lumMod val="50000"/>
                  </a:schemeClr>
                </a:solidFill>
              </a:rPr>
              <a:t>.</a:t>
            </a:r>
          </a:p>
          <a:p>
            <a:pPr>
              <a:buNone/>
            </a:pPr>
            <a:r>
              <a:rPr lang="ru-RU" sz="1400" dirty="0">
                <a:solidFill>
                  <a:schemeClr val="tx2">
                    <a:lumMod val="50000"/>
                  </a:schemeClr>
                </a:solidFill>
              </a:rPr>
              <a:t>Женат на поэтессе </a:t>
            </a:r>
            <a:r>
              <a:rPr lang="ru-RU" sz="1400" dirty="0">
                <a:solidFill>
                  <a:schemeClr val="tx2">
                    <a:lumMod val="50000"/>
                  </a:schemeClr>
                </a:solidFill>
                <a:hlinkClick r:id="rId13" tooltip="Невзглядова, Елена Всеволодовна"/>
              </a:rPr>
              <a:t>Елене </a:t>
            </a:r>
            <a:r>
              <a:rPr lang="ru-RU" sz="1400" dirty="0" err="1" smtClean="0">
                <a:solidFill>
                  <a:schemeClr val="tx2">
                    <a:lumMod val="50000"/>
                  </a:schemeClr>
                </a:solidFill>
                <a:hlinkClick r:id="rId13" tooltip="Невзглядова, Елена Всеволодовна"/>
              </a:rPr>
              <a:t>Невзглядовой</a:t>
            </a:r>
            <a:r>
              <a:rPr lang="ru-RU" sz="1400" dirty="0" smtClean="0">
                <a:solidFill>
                  <a:schemeClr val="tx2">
                    <a:lumMod val="50000"/>
                  </a:schemeClr>
                </a:solidFill>
              </a:rPr>
              <a:t>.</a:t>
            </a:r>
          </a:p>
          <a:p>
            <a:pPr>
              <a:buNone/>
            </a:pPr>
            <a:r>
              <a:rPr lang="ru-RU" sz="1400" dirty="0" smtClean="0">
                <a:solidFill>
                  <a:schemeClr val="tx2">
                    <a:lumMod val="50000"/>
                  </a:schemeClr>
                </a:solidFill>
              </a:rPr>
              <a:t>Единственный </a:t>
            </a:r>
            <a:r>
              <a:rPr lang="ru-RU" sz="1400" dirty="0">
                <a:solidFill>
                  <a:schemeClr val="tx2">
                    <a:lumMod val="50000"/>
                  </a:schemeClr>
                </a:solidFill>
              </a:rPr>
              <a:t>сын Евгений с семьёй </a:t>
            </a:r>
            <a:r>
              <a:rPr lang="ru-RU" sz="1400" dirty="0" smtClean="0">
                <a:solidFill>
                  <a:schemeClr val="tx2">
                    <a:lumMod val="50000"/>
                  </a:schemeClr>
                </a:solidFill>
              </a:rPr>
              <a:t>живёт</a:t>
            </a:r>
          </a:p>
          <a:p>
            <a:pPr>
              <a:buNone/>
            </a:pPr>
            <a:r>
              <a:rPr lang="ru-RU" sz="1400" dirty="0" smtClean="0">
                <a:solidFill>
                  <a:schemeClr val="tx2">
                    <a:lumMod val="50000"/>
                  </a:schemeClr>
                </a:solidFill>
              </a:rPr>
              <a:t>в</a:t>
            </a:r>
            <a:r>
              <a:rPr lang="ru-RU" sz="1400" dirty="0">
                <a:solidFill>
                  <a:schemeClr val="tx2">
                    <a:lumMod val="50000"/>
                  </a:schemeClr>
                </a:solidFill>
              </a:rPr>
              <a:t> </a:t>
            </a:r>
            <a:r>
              <a:rPr lang="ru-RU" sz="1400" dirty="0">
                <a:solidFill>
                  <a:schemeClr val="tx2">
                    <a:lumMod val="50000"/>
                  </a:schemeClr>
                </a:solidFill>
                <a:hlinkClick r:id="rId14" tooltip="Израиль"/>
              </a:rPr>
              <a:t>Израиле</a:t>
            </a:r>
            <a:r>
              <a:rPr lang="ru-RU" sz="1400" dirty="0" smtClean="0">
                <a:solidFill>
                  <a:schemeClr val="tx2">
                    <a:lumMod val="50000"/>
                  </a:schemeClr>
                </a:solidFill>
              </a:rPr>
              <a:t>.</a:t>
            </a:r>
          </a:p>
          <a:p>
            <a:pPr>
              <a:buNone/>
            </a:pPr>
            <a:r>
              <a:rPr lang="ru-RU" sz="1400" dirty="0">
                <a:solidFill>
                  <a:schemeClr val="tx2">
                    <a:lumMod val="50000"/>
                  </a:schemeClr>
                </a:solidFill>
              </a:rPr>
              <a:t>Сти­хам Кушнера свойственна </a:t>
            </a:r>
            <a:r>
              <a:rPr lang="ru-RU" sz="1400" dirty="0" smtClean="0">
                <a:solidFill>
                  <a:schemeClr val="tx2">
                    <a:lumMod val="50000"/>
                  </a:schemeClr>
                </a:solidFill>
              </a:rPr>
              <a:t>скромность,</a:t>
            </a:r>
          </a:p>
          <a:p>
            <a:pPr>
              <a:buNone/>
            </a:pPr>
            <a:r>
              <a:rPr lang="ru-RU" sz="1400" dirty="0" smtClean="0">
                <a:solidFill>
                  <a:schemeClr val="tx2">
                    <a:lumMod val="50000"/>
                  </a:schemeClr>
                </a:solidFill>
              </a:rPr>
              <a:t>близость </a:t>
            </a:r>
            <a:r>
              <a:rPr lang="ru-RU" sz="1400" dirty="0">
                <a:solidFill>
                  <a:schemeClr val="tx2">
                    <a:lumMod val="50000"/>
                  </a:schemeClr>
                </a:solidFill>
              </a:rPr>
              <a:t>к прозаической речи; мастерство </a:t>
            </a:r>
            <a:r>
              <a:rPr lang="ru-RU" sz="1400" dirty="0" smtClean="0">
                <a:solidFill>
                  <a:schemeClr val="tx2">
                    <a:lumMod val="50000"/>
                  </a:schemeClr>
                </a:solidFill>
              </a:rPr>
              <a:t>поэта</a:t>
            </a:r>
          </a:p>
          <a:p>
            <a:pPr>
              <a:buNone/>
            </a:pPr>
            <a:r>
              <a:rPr lang="ru-RU" sz="1400" dirty="0" smtClean="0">
                <a:solidFill>
                  <a:schemeClr val="tx2">
                    <a:lumMod val="50000"/>
                  </a:schemeClr>
                </a:solidFill>
              </a:rPr>
              <a:t>рас­крывается </a:t>
            </a:r>
            <a:r>
              <a:rPr lang="ru-RU" sz="1400" dirty="0">
                <a:solidFill>
                  <a:schemeClr val="tx2">
                    <a:lumMod val="50000"/>
                  </a:schemeClr>
                </a:solidFill>
              </a:rPr>
              <a:t>только при неторопливом </a:t>
            </a:r>
            <a:r>
              <a:rPr lang="ru-RU" sz="1400" dirty="0" smtClean="0">
                <a:solidFill>
                  <a:schemeClr val="tx2">
                    <a:lumMod val="50000"/>
                  </a:schemeClr>
                </a:solidFill>
              </a:rPr>
              <a:t>чтении</a:t>
            </a:r>
          </a:p>
          <a:p>
            <a:pPr>
              <a:buNone/>
            </a:pPr>
            <a:r>
              <a:rPr lang="ru-RU" sz="1400" dirty="0" smtClean="0">
                <a:solidFill>
                  <a:schemeClr val="tx2">
                    <a:lumMod val="50000"/>
                  </a:schemeClr>
                </a:solidFill>
              </a:rPr>
              <a:t>этих </a:t>
            </a:r>
            <a:r>
              <a:rPr lang="ru-RU" sz="1400" dirty="0">
                <a:solidFill>
                  <a:schemeClr val="tx2">
                    <a:lumMod val="50000"/>
                  </a:schemeClr>
                </a:solidFill>
              </a:rPr>
              <a:t>стихов — в соответствии с тем, как </a:t>
            </a:r>
            <a:r>
              <a:rPr lang="ru-RU" sz="1400" dirty="0" smtClean="0">
                <a:solidFill>
                  <a:schemeClr val="tx2">
                    <a:lumMod val="50000"/>
                  </a:schemeClr>
                </a:solidFill>
              </a:rPr>
              <a:t>сам</a:t>
            </a:r>
          </a:p>
          <a:p>
            <a:pPr>
              <a:buNone/>
            </a:pPr>
            <a:r>
              <a:rPr lang="ru-RU" sz="1400" dirty="0" smtClean="0">
                <a:solidFill>
                  <a:schemeClr val="tx2">
                    <a:lumMod val="50000"/>
                  </a:schemeClr>
                </a:solidFill>
              </a:rPr>
              <a:t>Кушнер </a:t>
            </a:r>
            <a:r>
              <a:rPr lang="ru-RU" sz="1400" dirty="0">
                <a:solidFill>
                  <a:schemeClr val="tx2">
                    <a:lumMod val="50000"/>
                  </a:schemeClr>
                </a:solidFill>
              </a:rPr>
              <a:t>раскрывает окружающий </a:t>
            </a:r>
            <a:r>
              <a:rPr lang="ru-RU" sz="1400" dirty="0" smtClean="0">
                <a:solidFill>
                  <a:schemeClr val="tx2">
                    <a:lumMod val="50000"/>
                  </a:schemeClr>
                </a:solidFill>
              </a:rPr>
              <a:t>мир.</a:t>
            </a:r>
            <a:endParaRPr lang="ru-RU" sz="1400" dirty="0">
              <a:solidFill>
                <a:schemeClr val="tx2">
                  <a:lumMod val="50000"/>
                </a:schemeClr>
              </a:solidFill>
            </a:endParaRPr>
          </a:p>
        </p:txBody>
      </p:sp>
      <p:pic>
        <p:nvPicPr>
          <p:cNvPr id="5" name="Содержимое 4" descr="Kushner_A_S.jpg"/>
          <p:cNvPicPr>
            <a:picLocks noGrp="1" noChangeAspect="1"/>
          </p:cNvPicPr>
          <p:nvPr>
            <p:ph sz="half" idx="2"/>
          </p:nvPr>
        </p:nvPicPr>
        <p:blipFill>
          <a:blip r:embed="rId15" cstate="print"/>
          <a:stretch>
            <a:fillRect/>
          </a:stretch>
        </p:blipFill>
        <p:spPr>
          <a:xfrm>
            <a:off x="4499992" y="1484784"/>
            <a:ext cx="4176464" cy="468052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normAutofit fontScale="90000"/>
          </a:bodyPr>
          <a:lstStyle/>
          <a:p>
            <a:r>
              <a:rPr lang="ru-RU" dirty="0" smtClean="0">
                <a:solidFill>
                  <a:srgbClr val="7030A0"/>
                </a:solidFill>
              </a:rPr>
              <a:t>Настоящее имя Леонида Пантелеева – Алексей Иванович Еремеев</a:t>
            </a:r>
            <a:endParaRPr lang="ru-RU" dirty="0">
              <a:solidFill>
                <a:srgbClr val="7030A0"/>
              </a:solidFill>
            </a:endParaRPr>
          </a:p>
        </p:txBody>
      </p:sp>
      <p:sp>
        <p:nvSpPr>
          <p:cNvPr id="6" name="Содержимое 5"/>
          <p:cNvSpPr>
            <a:spLocks noGrp="1"/>
          </p:cNvSpPr>
          <p:nvPr>
            <p:ph idx="1"/>
          </p:nvPr>
        </p:nvSpPr>
        <p:spPr/>
        <p:txBody>
          <a:bodyPr>
            <a:normAutofit fontScale="25000" lnSpcReduction="20000"/>
          </a:bodyPr>
          <a:lstStyle/>
          <a:p>
            <a:pPr>
              <a:buNone/>
            </a:pPr>
            <a:r>
              <a:rPr lang="ru-RU" sz="4000" dirty="0" smtClean="0">
                <a:solidFill>
                  <a:schemeClr val="accent5">
                    <a:lumMod val="50000"/>
                  </a:schemeClr>
                </a:solidFill>
              </a:rPr>
              <a:t>Леонид Пантелеев был прозаиком, публицистом, поэтом, драматургом, чудом избежавшим сталинских репрессий, одним из авторов легендарной</a:t>
            </a:r>
          </a:p>
          <a:p>
            <a:pPr>
              <a:buNone/>
            </a:pPr>
            <a:r>
              <a:rPr lang="ru-RU" sz="4000" dirty="0" smtClean="0">
                <a:solidFill>
                  <a:schemeClr val="accent5">
                    <a:lumMod val="50000"/>
                  </a:schemeClr>
                </a:solidFill>
              </a:rPr>
              <a:t>книги «Республика </a:t>
            </a:r>
            <a:r>
              <a:rPr lang="ru-RU" sz="4000" dirty="0" err="1" smtClean="0">
                <a:solidFill>
                  <a:schemeClr val="accent5">
                    <a:lumMod val="50000"/>
                  </a:schemeClr>
                </a:solidFill>
              </a:rPr>
              <a:t>Шкид</a:t>
            </a:r>
            <a:r>
              <a:rPr lang="ru-RU" sz="4000" dirty="0" smtClean="0">
                <a:solidFill>
                  <a:schemeClr val="accent5">
                    <a:lumMod val="50000"/>
                  </a:schemeClr>
                </a:solidFill>
              </a:rPr>
              <a:t>».</a:t>
            </a:r>
            <a:br>
              <a:rPr lang="ru-RU" sz="4000" dirty="0" smtClean="0">
                <a:solidFill>
                  <a:schemeClr val="accent5">
                    <a:lumMod val="50000"/>
                  </a:schemeClr>
                </a:solidFill>
              </a:rPr>
            </a:br>
            <a:r>
              <a:rPr lang="ru-RU" sz="4000" dirty="0" smtClean="0">
                <a:solidFill>
                  <a:schemeClr val="accent5">
                    <a:lumMod val="50000"/>
                  </a:schemeClr>
                </a:solidFill>
              </a:rPr>
              <a:t>Настоящее имя Леонида Пантелеева – Алексей Иванович Еремеев. Так назвали мальчика, который родился 22 (9) августа в Петербурге в семье казачьего офицера, участника русско-японской войны, за подвиги получившего дворянский титул. </a:t>
            </a:r>
            <a:br>
              <a:rPr lang="ru-RU" sz="4000" dirty="0" smtClean="0">
                <a:solidFill>
                  <a:schemeClr val="accent5">
                    <a:lumMod val="50000"/>
                  </a:schemeClr>
                </a:solidFill>
              </a:rPr>
            </a:br>
            <a:r>
              <a:rPr lang="ru-RU" sz="4000" dirty="0" smtClean="0">
                <a:solidFill>
                  <a:schemeClr val="accent5">
                    <a:lumMod val="50000"/>
                  </a:schemeClr>
                </a:solidFill>
              </a:rPr>
              <a:t>В 1916 году Алешу отдали во 2-е Петроградское реальное училище, которое он не окончил. Надо сказать, куда он впоследствии поступал, ни одно из учебных заведений окончить ему не удалось. Он вообще не мог подолгу задерживаться на одном месте, его авантюрная натура постоянно требовала чего-то иного, чего-то большего… Лишь одному он никогда не изменял – литературному творчеству. Первые его «серьезные произведения» - стихи, пьеса, рассказы и даже трактат о любви - относятся к 8-9-летнему возрасту. </a:t>
            </a:r>
            <a:br>
              <a:rPr lang="ru-RU" sz="4000" dirty="0" smtClean="0">
                <a:solidFill>
                  <a:schemeClr val="accent5">
                    <a:lumMod val="50000"/>
                  </a:schemeClr>
                </a:solidFill>
              </a:rPr>
            </a:br>
            <a:r>
              <a:rPr lang="ru-RU" sz="4000" dirty="0" smtClean="0">
                <a:solidFill>
                  <a:schemeClr val="accent5">
                    <a:lumMod val="50000"/>
                  </a:schemeClr>
                </a:solidFill>
              </a:rPr>
              <a:t>После революции отец его пропал без вести, а мать увезла детей в Ярославскую губернию, подальше от бедствий и нищеты. Однако долго мальчик там не выдержал и в 1921 году снова вернулся в Петроград. Здесь ему пришлось пережить многое: голод, нищету, авантюры с рулеткой. Все эти события легли в основу повести «Ленька Пантелеев».</a:t>
            </a:r>
            <a:br>
              <a:rPr lang="ru-RU" sz="4000" dirty="0" smtClean="0">
                <a:solidFill>
                  <a:schemeClr val="accent5">
                    <a:lumMod val="50000"/>
                  </a:schemeClr>
                </a:solidFill>
              </a:rPr>
            </a:br>
            <a:r>
              <a:rPr lang="ru-RU" sz="4000" dirty="0" smtClean="0">
                <a:solidFill>
                  <a:schemeClr val="accent5">
                    <a:lumMod val="50000"/>
                  </a:schemeClr>
                </a:solidFill>
              </a:rPr>
              <a:t>Наконец он попал в школу для беспризорников, где познакомился со своим будущим другом и соавтором – Г. Г. Белых. (Вместе они потом напишут одну из самых известных в Советском Союзе книг «</a:t>
            </a:r>
            <a:r>
              <a:rPr lang="ru-RU" sz="4000" dirty="0" err="1" smtClean="0">
                <a:solidFill>
                  <a:schemeClr val="accent5">
                    <a:lumMod val="50000"/>
                  </a:schemeClr>
                </a:solidFill>
              </a:rPr>
              <a:t>Респу-лика</a:t>
            </a:r>
            <a:r>
              <a:rPr lang="ru-RU" sz="4000" dirty="0" smtClean="0">
                <a:solidFill>
                  <a:schemeClr val="accent5">
                    <a:lumMod val="50000"/>
                  </a:schemeClr>
                </a:solidFill>
              </a:rPr>
              <a:t> </a:t>
            </a:r>
            <a:r>
              <a:rPr lang="ru-RU" sz="4000" dirty="0" err="1" smtClean="0">
                <a:solidFill>
                  <a:schemeClr val="accent5">
                    <a:lumMod val="50000"/>
                  </a:schemeClr>
                </a:solidFill>
              </a:rPr>
              <a:t>Шкид</a:t>
            </a:r>
            <a:r>
              <a:rPr lang="ru-RU" sz="4000" dirty="0" smtClean="0">
                <a:solidFill>
                  <a:schemeClr val="accent5">
                    <a:lumMod val="50000"/>
                  </a:schemeClr>
                </a:solidFill>
              </a:rPr>
              <a:t>» о жизни в этой школе. А затем – еще ряд очерков, посвященных этой теме, под общим названием «Последние халдеи», рассказы «</a:t>
            </a:r>
            <a:r>
              <a:rPr lang="ru-RU" sz="4000" dirty="0" err="1" smtClean="0">
                <a:solidFill>
                  <a:schemeClr val="accent5">
                    <a:lumMod val="50000"/>
                  </a:schemeClr>
                </a:solidFill>
              </a:rPr>
              <a:t>Карлушкин</a:t>
            </a:r>
            <a:r>
              <a:rPr lang="ru-RU" sz="4000" dirty="0" smtClean="0">
                <a:solidFill>
                  <a:schemeClr val="accent5">
                    <a:lumMod val="50000"/>
                  </a:schemeClr>
                </a:solidFill>
              </a:rPr>
              <a:t> фокус», «Портрет», «Часы» и др.) В </a:t>
            </a:r>
            <a:r>
              <a:rPr lang="ru-RU" sz="4000" dirty="0" err="1" smtClean="0">
                <a:solidFill>
                  <a:schemeClr val="accent5">
                    <a:lumMod val="50000"/>
                  </a:schemeClr>
                </a:solidFill>
              </a:rPr>
              <a:t>Шкиде</a:t>
            </a:r>
            <a:r>
              <a:rPr lang="ru-RU" sz="4000" dirty="0" smtClean="0">
                <a:solidFill>
                  <a:schemeClr val="accent5">
                    <a:lumMod val="50000"/>
                  </a:schemeClr>
                </a:solidFill>
              </a:rPr>
              <a:t> друзья тоже долго не задержались. Они отправились в Харьков, где поступили на курсы киноактеров, но потом оставили и это занятие – ради романтики странствий. Некоторое время они занимались самым настоящим бродяжничеством.</a:t>
            </a:r>
            <a:br>
              <a:rPr lang="ru-RU" sz="4000" dirty="0" smtClean="0">
                <a:solidFill>
                  <a:schemeClr val="accent5">
                    <a:lumMod val="50000"/>
                  </a:schemeClr>
                </a:solidFill>
              </a:rPr>
            </a:br>
            <a:r>
              <a:rPr lang="ru-RU" sz="4000" dirty="0" smtClean="0">
                <a:solidFill>
                  <a:schemeClr val="accent5">
                    <a:lumMod val="50000"/>
                  </a:schemeClr>
                </a:solidFill>
              </a:rPr>
              <a:t>Наконец в 1925 году друзья возвращаются в Петербург, и Л. Пантелеев поселяется у Г. Белых в пристройке к дому по Измайловскому проезду. Здесь они пишут «Республику </a:t>
            </a:r>
            <a:r>
              <a:rPr lang="ru-RU" sz="4000" dirty="0" err="1" smtClean="0">
                <a:solidFill>
                  <a:schemeClr val="accent5">
                    <a:lumMod val="50000"/>
                  </a:schemeClr>
                </a:solidFill>
              </a:rPr>
              <a:t>Шкид</a:t>
            </a:r>
            <a:r>
              <a:rPr lang="ru-RU" sz="4000" dirty="0" smtClean="0">
                <a:solidFill>
                  <a:schemeClr val="accent5">
                    <a:lumMod val="50000"/>
                  </a:schemeClr>
                </a:solidFill>
              </a:rPr>
              <a:t>», общаются с другими литераторами: С. Маршаком, Е. Шварцем, В. Лебедевым, Н. </a:t>
            </a:r>
            <a:r>
              <a:rPr lang="ru-RU" sz="4000" dirty="0" err="1" smtClean="0">
                <a:solidFill>
                  <a:schemeClr val="accent5">
                    <a:lumMod val="50000"/>
                  </a:schemeClr>
                </a:solidFill>
              </a:rPr>
              <a:t>Олейниковым</a:t>
            </a:r>
            <a:r>
              <a:rPr lang="ru-RU" sz="4000" dirty="0" smtClean="0">
                <a:solidFill>
                  <a:schemeClr val="accent5">
                    <a:lumMod val="50000"/>
                  </a:schemeClr>
                </a:solidFill>
              </a:rPr>
              <a:t>. Их юмористические рассказы и фельетоны печатают журналы «Бегемот», «Смена», «Кинонеделя». В 1927 году выходит «Республика </a:t>
            </a:r>
            <a:r>
              <a:rPr lang="ru-RU" sz="4000" dirty="0" err="1" smtClean="0">
                <a:solidFill>
                  <a:schemeClr val="accent5">
                    <a:lumMod val="50000"/>
                  </a:schemeClr>
                </a:solidFill>
              </a:rPr>
              <a:t>Шкид</a:t>
            </a:r>
            <a:r>
              <a:rPr lang="ru-RU" sz="4000" dirty="0" smtClean="0">
                <a:solidFill>
                  <a:schemeClr val="accent5">
                    <a:lumMod val="50000"/>
                  </a:schemeClr>
                </a:solidFill>
              </a:rPr>
              <a:t>», сразу же завоевавшая сердца читателей. Ее заметил и одобрил М. Горький: «Преоригинальная книга, веселая, жуткая». Именно она способствовала выходу авторов в большую литературу. </a:t>
            </a:r>
            <a:br>
              <a:rPr lang="ru-RU" sz="4000" dirty="0" smtClean="0">
                <a:solidFill>
                  <a:schemeClr val="accent5">
                    <a:lumMod val="50000"/>
                  </a:schemeClr>
                </a:solidFill>
              </a:rPr>
            </a:br>
            <a:r>
              <a:rPr lang="ru-RU" sz="4000" dirty="0" smtClean="0">
                <a:solidFill>
                  <a:schemeClr val="accent5">
                    <a:lumMod val="50000"/>
                  </a:schemeClr>
                </a:solidFill>
              </a:rPr>
              <a:t>Воодушевленные успехом, друзья продолжают творить. В 1933 году Л. Пантелеев пишет повесть «Пакет», посвященную гражданской войне. Главный ее герой, Петя Трофимов, был признан критикой «литературным братом» Теркина.</a:t>
            </a:r>
            <a:br>
              <a:rPr lang="ru-RU" sz="4000" dirty="0" smtClean="0">
                <a:solidFill>
                  <a:schemeClr val="accent5">
                    <a:lumMod val="50000"/>
                  </a:schemeClr>
                </a:solidFill>
              </a:rPr>
            </a:br>
            <a:r>
              <a:rPr lang="ru-RU" sz="4000" dirty="0" smtClean="0">
                <a:solidFill>
                  <a:schemeClr val="accent5">
                    <a:lumMod val="50000"/>
                  </a:schemeClr>
                </a:solidFill>
              </a:rPr>
              <a:t>Однако этот безоблачный период продолжался недолго. Г. Белых в 1938 году репрессировали. Л. Пантелееву повезло: он остался в живых. Но его имя больше нигде не упоминалось. Писатель был вынужден голодать в осажденном Ленинграде, не однажды оказываясь на грани смерти. Но он не оставил литературу. За годы забвения Леонидом написаны (и впоследствии все-таки </a:t>
            </a:r>
            <a:r>
              <a:rPr lang="ru-RU" sz="4000" dirty="0" err="1" smtClean="0">
                <a:solidFill>
                  <a:schemeClr val="accent5">
                    <a:lumMod val="50000"/>
                  </a:schemeClr>
                </a:solidFill>
              </a:rPr>
              <a:t>опубликованны</a:t>
            </a:r>
            <a:r>
              <a:rPr lang="ru-RU" sz="4000" dirty="0" smtClean="0">
                <a:solidFill>
                  <a:schemeClr val="accent5">
                    <a:lumMod val="50000"/>
                  </a:schemeClr>
                </a:solidFill>
              </a:rPr>
              <a:t>) рассказы «Честное слово», «На ялике», «Маринка», «Гвардии Рядовой», «О Белочке и Тамарочке», «Буква «ты», книги «Живые памятники» («Январь 1944»), «В осажденном городе», воспоминания о писателях – М. Горьком, </a:t>
            </a:r>
            <a:r>
              <a:rPr lang="ru-RU" sz="4000" dirty="0">
                <a:solidFill>
                  <a:schemeClr val="accent5">
                    <a:lumMod val="50000"/>
                  </a:schemeClr>
                </a:solidFill>
                <a:hlinkClick r:id="rId2"/>
              </a:rPr>
              <a:t>К. Чуковском</a:t>
            </a:r>
            <a:r>
              <a:rPr lang="ru-RU" sz="4000" dirty="0" smtClean="0">
                <a:solidFill>
                  <a:schemeClr val="accent5">
                    <a:lumMod val="50000"/>
                  </a:schemeClr>
                </a:solidFill>
              </a:rPr>
              <a:t>, </a:t>
            </a:r>
            <a:r>
              <a:rPr lang="ru-RU" sz="4000" dirty="0">
                <a:solidFill>
                  <a:schemeClr val="accent5">
                    <a:lumMod val="50000"/>
                  </a:schemeClr>
                </a:solidFill>
                <a:hlinkClick r:id="rId3"/>
              </a:rPr>
              <a:t>С. Маршаке</a:t>
            </a:r>
            <a:r>
              <a:rPr lang="ru-RU" sz="4000" dirty="0" smtClean="0">
                <a:solidFill>
                  <a:schemeClr val="accent5">
                    <a:lumMod val="50000"/>
                  </a:schemeClr>
                </a:solidFill>
              </a:rPr>
              <a:t>, Е. Шварце, Н. </a:t>
            </a:r>
            <a:r>
              <a:rPr lang="ru-RU" sz="4000" dirty="0" err="1" smtClean="0">
                <a:solidFill>
                  <a:schemeClr val="accent5">
                    <a:lumMod val="50000"/>
                  </a:schemeClr>
                </a:solidFill>
              </a:rPr>
              <a:t>Тырсе</a:t>
            </a:r>
            <a:r>
              <a:rPr lang="ru-RU" sz="4000" dirty="0" smtClean="0">
                <a:solidFill>
                  <a:schemeClr val="accent5">
                    <a:lumMod val="50000"/>
                  </a:schemeClr>
                </a:solidFill>
              </a:rPr>
              <a:t>.</a:t>
            </a:r>
            <a:br>
              <a:rPr lang="ru-RU" sz="4000" dirty="0" smtClean="0">
                <a:solidFill>
                  <a:schemeClr val="accent5">
                    <a:lumMod val="50000"/>
                  </a:schemeClr>
                </a:solidFill>
              </a:rPr>
            </a:br>
            <a:r>
              <a:rPr lang="ru-RU" sz="4000" dirty="0" smtClean="0">
                <a:solidFill>
                  <a:schemeClr val="accent5">
                    <a:lumMod val="50000"/>
                  </a:schemeClr>
                </a:solidFill>
              </a:rPr>
              <a:t>Вернуться в литературу Пантелееву удалось лишь после смерти </a:t>
            </a:r>
            <a:r>
              <a:rPr lang="ru-RU" sz="4000" dirty="0" err="1" smtClean="0">
                <a:solidFill>
                  <a:schemeClr val="accent5">
                    <a:lumMod val="50000"/>
                  </a:schemeClr>
                </a:solidFill>
              </a:rPr>
              <a:t>Стали-на</a:t>
            </a:r>
            <a:r>
              <a:rPr lang="ru-RU" sz="4000" dirty="0" smtClean="0">
                <a:solidFill>
                  <a:schemeClr val="accent5">
                    <a:lumMod val="50000"/>
                  </a:schemeClr>
                </a:solidFill>
              </a:rPr>
              <a:t>, когда в защиту писателя выступили К.Чуковский и С.Маршак.</a:t>
            </a:r>
            <a:br>
              <a:rPr lang="ru-RU" sz="4000" dirty="0" smtClean="0">
                <a:solidFill>
                  <a:schemeClr val="accent5">
                    <a:lumMod val="50000"/>
                  </a:schemeClr>
                </a:solidFill>
              </a:rPr>
            </a:br>
            <a:r>
              <a:rPr lang="ru-RU" sz="4000" dirty="0" smtClean="0">
                <a:solidFill>
                  <a:schemeClr val="accent5">
                    <a:lumMod val="50000"/>
                  </a:schemeClr>
                </a:solidFill>
              </a:rPr>
              <a:t>В 1966 году вышла книга «Наша Маша», дневник о дочери, который Л. Пантелеев вел в течение многих лет. Она стала своеобразным </a:t>
            </a:r>
            <a:r>
              <a:rPr lang="ru-RU" sz="4000" dirty="0" err="1" smtClean="0">
                <a:solidFill>
                  <a:schemeClr val="accent5">
                    <a:lumMod val="50000"/>
                  </a:schemeClr>
                </a:solidFill>
              </a:rPr>
              <a:t>руко-водством</a:t>
            </a:r>
            <a:r>
              <a:rPr lang="ru-RU" sz="4000" dirty="0" smtClean="0">
                <a:solidFill>
                  <a:schemeClr val="accent5">
                    <a:lumMod val="50000"/>
                  </a:schemeClr>
                </a:solidFill>
              </a:rPr>
              <a:t> для родителей, а некоторые критики даже поставили ее в один ряд с книгой К.Чуковского «От двух до пяти». Писатель снова завоевывает былую известность: его произведения не только печатают, но и экранизируют.</a:t>
            </a:r>
            <a:br>
              <a:rPr lang="ru-RU" sz="4000" dirty="0" smtClean="0">
                <a:solidFill>
                  <a:schemeClr val="accent5">
                    <a:lumMod val="50000"/>
                  </a:schemeClr>
                </a:solidFill>
              </a:rPr>
            </a:br>
            <a:r>
              <a:rPr lang="ru-RU" sz="4000" dirty="0" smtClean="0">
                <a:solidFill>
                  <a:schemeClr val="accent5">
                    <a:lumMod val="50000"/>
                  </a:schemeClr>
                </a:solidFill>
              </a:rPr>
              <a:t>Уже посмертно (1991) выходит еще одна книга Л.Пантелеева – «Верую…», над которой он, оказывается, работал всю жизнь. В ней перед читателем является совсем другой человек, нежели в произведениях «советского» периода. Писатель стремится и переосмыслить прожитое, и высказать ранее недосказанное.</a:t>
            </a:r>
            <a:br>
              <a:rPr lang="ru-RU" sz="4000" dirty="0" smtClean="0">
                <a:solidFill>
                  <a:schemeClr val="accent5">
                    <a:lumMod val="50000"/>
                  </a:schemeClr>
                </a:solidFill>
              </a:rPr>
            </a:br>
            <a:r>
              <a:rPr lang="ru-RU" sz="4000" dirty="0" smtClean="0">
                <a:solidFill>
                  <a:schemeClr val="accent5">
                    <a:lumMod val="50000"/>
                  </a:schemeClr>
                </a:solidFill>
              </a:rPr>
              <a:t>Леонид Пантелеев, прожив долгую жизнь, скончался 9 июля 1989 года.</a:t>
            </a:r>
          </a:p>
          <a:p>
            <a:pPr>
              <a:buNone/>
            </a:pPr>
            <a:r>
              <a:rPr lang="ru-RU" sz="4000" dirty="0" smtClean="0">
                <a:solidFill>
                  <a:schemeClr val="accent5">
                    <a:lumMod val="50000"/>
                  </a:schemeClr>
                </a:solidFill>
              </a:rPr>
              <a:t/>
            </a:r>
            <a:br>
              <a:rPr lang="ru-RU" sz="4000" dirty="0" smtClean="0">
                <a:solidFill>
                  <a:schemeClr val="accent5">
                    <a:lumMod val="50000"/>
                  </a:schemeClr>
                </a:solidFill>
              </a:rPr>
            </a:br>
            <a:endParaRPr lang="ru-RU" sz="4000"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3600" b="1" i="1" dirty="0" smtClean="0">
                <a:solidFill>
                  <a:schemeClr val="accent6">
                    <a:lumMod val="50000"/>
                  </a:schemeClr>
                </a:solidFill>
              </a:rPr>
              <a:t>Леонид Пантелеев</a:t>
            </a:r>
            <a:endParaRPr lang="ru-RU" sz="3600" b="1" i="1" dirty="0">
              <a:solidFill>
                <a:schemeClr val="accent6">
                  <a:lumMod val="50000"/>
                </a:schemeClr>
              </a:solidFill>
            </a:endParaRPr>
          </a:p>
        </p:txBody>
      </p:sp>
      <p:pic>
        <p:nvPicPr>
          <p:cNvPr id="4" name="Содержимое 3" descr="4.jpg"/>
          <p:cNvPicPr>
            <a:picLocks noGrp="1" noChangeAspect="1"/>
          </p:cNvPicPr>
          <p:nvPr>
            <p:ph idx="1"/>
          </p:nvPr>
        </p:nvPicPr>
        <p:blipFill>
          <a:blip r:embed="rId2" cstate="print"/>
          <a:stretch>
            <a:fillRect/>
          </a:stretch>
        </p:blipFill>
        <p:spPr>
          <a:xfrm>
            <a:off x="1619672" y="1124744"/>
            <a:ext cx="5256584" cy="547260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3100" b="1" dirty="0" smtClean="0">
                <a:solidFill>
                  <a:schemeClr val="accent2">
                    <a:lumMod val="50000"/>
                  </a:schemeClr>
                </a:solidFill>
              </a:rPr>
              <a:t>ЕВГЕНИЙ ИВАНОВИЧ ЧАРУШИН</a:t>
            </a:r>
            <a:r>
              <a:rPr lang="ru-RU" sz="3100" dirty="0" smtClean="0">
                <a:solidFill>
                  <a:schemeClr val="accent2">
                    <a:lumMod val="50000"/>
                  </a:schemeClr>
                </a:solidFill>
              </a:rPr>
              <a:t> (1901-1965), русский художник и писатель, книжный график</a:t>
            </a:r>
            <a:endParaRPr lang="ru-RU" sz="3100" dirty="0">
              <a:solidFill>
                <a:schemeClr val="accent2">
                  <a:lumMod val="50000"/>
                </a:schemeClr>
              </a:solidFill>
            </a:endParaRPr>
          </a:p>
        </p:txBody>
      </p:sp>
      <p:sp>
        <p:nvSpPr>
          <p:cNvPr id="5" name="Содержимое 4"/>
          <p:cNvSpPr>
            <a:spLocks noGrp="1"/>
          </p:cNvSpPr>
          <p:nvPr>
            <p:ph sz="half" idx="1"/>
          </p:nvPr>
        </p:nvSpPr>
        <p:spPr>
          <a:xfrm>
            <a:off x="251520" y="1772816"/>
            <a:ext cx="4608512" cy="4104456"/>
          </a:xfrm>
        </p:spPr>
        <p:txBody>
          <a:bodyPr>
            <a:noAutofit/>
          </a:bodyPr>
          <a:lstStyle/>
          <a:p>
            <a:pPr>
              <a:buNone/>
            </a:pPr>
            <a:r>
              <a:rPr lang="ru-RU" sz="1200" dirty="0" smtClean="0">
                <a:solidFill>
                  <a:schemeClr val="tx2">
                    <a:lumMod val="50000"/>
                  </a:schemeClr>
                </a:solidFill>
              </a:rPr>
              <a:t>Родился </a:t>
            </a:r>
            <a:r>
              <a:rPr lang="ru-RU" sz="1200" dirty="0">
                <a:solidFill>
                  <a:schemeClr val="tx2">
                    <a:lumMod val="50000"/>
                  </a:schemeClr>
                </a:solidFill>
              </a:rPr>
              <a:t>в Вятке (ныне Киров) 29 </a:t>
            </a:r>
            <a:r>
              <a:rPr lang="ru-RU" sz="1200" dirty="0" smtClean="0">
                <a:solidFill>
                  <a:schemeClr val="tx2">
                    <a:lumMod val="50000"/>
                  </a:schemeClr>
                </a:solidFill>
              </a:rPr>
              <a:t>октября(11ноября</a:t>
            </a:r>
            <a:r>
              <a:rPr lang="ru-RU" sz="1200" dirty="0">
                <a:solidFill>
                  <a:schemeClr val="tx2">
                    <a:lumMod val="50000"/>
                  </a:schemeClr>
                </a:solidFill>
              </a:rPr>
              <a:t>) 1901 года </a:t>
            </a:r>
            <a:r>
              <a:rPr lang="ru-RU" sz="1200" dirty="0" smtClean="0">
                <a:solidFill>
                  <a:schemeClr val="tx2">
                    <a:lumMod val="50000"/>
                  </a:schemeClr>
                </a:solidFill>
              </a:rPr>
              <a:t>в</a:t>
            </a:r>
          </a:p>
          <a:p>
            <a:pPr>
              <a:buNone/>
            </a:pPr>
            <a:r>
              <a:rPr lang="ru-RU" sz="1200" dirty="0" smtClean="0">
                <a:solidFill>
                  <a:schemeClr val="tx2">
                    <a:lumMod val="50000"/>
                  </a:schemeClr>
                </a:solidFill>
              </a:rPr>
              <a:t>семье </a:t>
            </a:r>
            <a:r>
              <a:rPr lang="ru-RU" sz="1200" dirty="0">
                <a:solidFill>
                  <a:schemeClr val="tx2">
                    <a:lumMod val="50000"/>
                  </a:schemeClr>
                </a:solidFill>
              </a:rPr>
              <a:t>губернского архитектора И.А. </a:t>
            </a:r>
            <a:r>
              <a:rPr lang="ru-RU" sz="1200" dirty="0" err="1" smtClean="0">
                <a:solidFill>
                  <a:schemeClr val="tx2">
                    <a:lumMod val="50000"/>
                  </a:schemeClr>
                </a:solidFill>
              </a:rPr>
              <a:t>Чарушина</a:t>
            </a:r>
            <a:r>
              <a:rPr lang="ru-RU" sz="1200" dirty="0" smtClean="0">
                <a:solidFill>
                  <a:schemeClr val="tx2">
                    <a:lumMod val="50000"/>
                  </a:schemeClr>
                </a:solidFill>
              </a:rPr>
              <a:t>.</a:t>
            </a:r>
          </a:p>
          <a:p>
            <a:pPr>
              <a:buNone/>
            </a:pPr>
            <a:r>
              <a:rPr lang="ru-RU" sz="1200" dirty="0" smtClean="0">
                <a:solidFill>
                  <a:schemeClr val="tx2">
                    <a:lumMod val="50000"/>
                  </a:schemeClr>
                </a:solidFill>
              </a:rPr>
              <a:t>Учился в ленинградском </a:t>
            </a:r>
            <a:r>
              <a:rPr lang="ru-RU" sz="1200" dirty="0" err="1">
                <a:solidFill>
                  <a:schemeClr val="tx2">
                    <a:lumMod val="50000"/>
                  </a:schemeClr>
                </a:solidFill>
              </a:rPr>
              <a:t>Вхутемасе</a:t>
            </a:r>
            <a:r>
              <a:rPr lang="ru-RU" sz="1200" dirty="0">
                <a:solidFill>
                  <a:schemeClr val="tx2">
                    <a:lumMod val="50000"/>
                  </a:schemeClr>
                </a:solidFill>
              </a:rPr>
              <a:t> (</a:t>
            </a:r>
            <a:r>
              <a:rPr lang="ru-RU" sz="1200" dirty="0" smtClean="0">
                <a:solidFill>
                  <a:schemeClr val="tx2">
                    <a:lumMod val="50000"/>
                  </a:schemeClr>
                </a:solidFill>
              </a:rPr>
              <a:t>Высшие художественно</a:t>
            </a:r>
          </a:p>
          <a:p>
            <a:pPr>
              <a:buNone/>
            </a:pPr>
            <a:r>
              <a:rPr lang="ru-RU" sz="1200" dirty="0" smtClean="0">
                <a:solidFill>
                  <a:schemeClr val="tx2">
                    <a:lumMod val="50000"/>
                  </a:schemeClr>
                </a:solidFill>
              </a:rPr>
              <a:t>Технические мастерские</a:t>
            </a:r>
            <a:r>
              <a:rPr lang="ru-RU" sz="1200" dirty="0">
                <a:solidFill>
                  <a:schemeClr val="tx2">
                    <a:lumMod val="50000"/>
                  </a:schemeClr>
                </a:solidFill>
              </a:rPr>
              <a:t>, </a:t>
            </a:r>
            <a:r>
              <a:rPr lang="ru-RU" sz="1200" dirty="0" smtClean="0">
                <a:solidFill>
                  <a:schemeClr val="tx2">
                    <a:lumMod val="50000"/>
                  </a:schemeClr>
                </a:solidFill>
              </a:rPr>
              <a:t>1922-1927) Жил </a:t>
            </a:r>
            <a:r>
              <a:rPr lang="ru-RU" sz="1200" dirty="0">
                <a:solidFill>
                  <a:schemeClr val="tx2">
                    <a:lumMod val="50000"/>
                  </a:schemeClr>
                </a:solidFill>
              </a:rPr>
              <a:t>в Ленинграде.</a:t>
            </a:r>
          </a:p>
          <a:p>
            <a:pPr>
              <a:buNone/>
            </a:pPr>
            <a:r>
              <a:rPr lang="ru-RU" sz="1200" dirty="0" smtClean="0">
                <a:solidFill>
                  <a:schemeClr val="tx2">
                    <a:lumMod val="50000"/>
                  </a:schemeClr>
                </a:solidFill>
              </a:rPr>
              <a:t>В </a:t>
            </a:r>
            <a:r>
              <a:rPr lang="ru-RU" sz="1200" dirty="0">
                <a:solidFill>
                  <a:schemeClr val="tx2">
                    <a:lumMod val="50000"/>
                  </a:schemeClr>
                </a:solidFill>
              </a:rPr>
              <a:t>1928 году получил и свой первый </a:t>
            </a:r>
            <a:r>
              <a:rPr lang="ru-RU" sz="1200" dirty="0" smtClean="0">
                <a:solidFill>
                  <a:schemeClr val="tx2">
                    <a:lumMod val="50000"/>
                  </a:schemeClr>
                </a:solidFill>
              </a:rPr>
              <a:t>книжный заказ </a:t>
            </a:r>
            <a:r>
              <a:rPr lang="ru-RU" sz="1200" dirty="0">
                <a:solidFill>
                  <a:schemeClr val="tx2">
                    <a:lumMod val="50000"/>
                  </a:schemeClr>
                </a:solidFill>
              </a:rPr>
              <a:t>— </a:t>
            </a:r>
            <a:r>
              <a:rPr lang="ru-RU" sz="1200" dirty="0" smtClean="0">
                <a:solidFill>
                  <a:schemeClr val="tx2">
                    <a:lumMod val="50000"/>
                  </a:schemeClr>
                </a:solidFill>
              </a:rPr>
              <a:t>на</a:t>
            </a:r>
          </a:p>
          <a:p>
            <a:pPr>
              <a:buNone/>
            </a:pPr>
            <a:r>
              <a:rPr lang="ru-RU" sz="1200" dirty="0" smtClean="0">
                <a:solidFill>
                  <a:schemeClr val="tx2">
                    <a:lumMod val="50000"/>
                  </a:schemeClr>
                </a:solidFill>
              </a:rPr>
              <a:t>оформление </a:t>
            </a:r>
            <a:r>
              <a:rPr lang="ru-RU" sz="1200" dirty="0">
                <a:solidFill>
                  <a:schemeClr val="tx2">
                    <a:lumMod val="50000"/>
                  </a:schemeClr>
                </a:solidFill>
              </a:rPr>
              <a:t>рассказа В.В. Бианки "</a:t>
            </a:r>
            <a:r>
              <a:rPr lang="ru-RU" sz="1200" dirty="0" err="1">
                <a:solidFill>
                  <a:schemeClr val="tx2">
                    <a:lumMod val="50000"/>
                  </a:schemeClr>
                </a:solidFill>
              </a:rPr>
              <a:t>Мурзук</a:t>
            </a:r>
            <a:r>
              <a:rPr lang="ru-RU" sz="1200" dirty="0">
                <a:solidFill>
                  <a:schemeClr val="tx2">
                    <a:lumMod val="50000"/>
                  </a:schemeClr>
                </a:solidFill>
              </a:rPr>
              <a:t>" </a:t>
            </a:r>
            <a:r>
              <a:rPr lang="ru-RU" sz="1200" dirty="0" smtClean="0">
                <a:solidFill>
                  <a:schemeClr val="tx2">
                    <a:lumMod val="50000"/>
                  </a:schemeClr>
                </a:solidFill>
              </a:rPr>
              <a:t>С тех</a:t>
            </a:r>
          </a:p>
          <a:p>
            <a:pPr>
              <a:buNone/>
            </a:pPr>
            <a:r>
              <a:rPr lang="ru-RU" sz="1200" dirty="0" smtClean="0">
                <a:solidFill>
                  <a:schemeClr val="tx2">
                    <a:lumMod val="50000"/>
                  </a:schemeClr>
                </a:solidFill>
              </a:rPr>
              <a:t>пор </a:t>
            </a:r>
            <a:r>
              <a:rPr lang="ru-RU" sz="1200" dirty="0">
                <a:solidFill>
                  <a:schemeClr val="tx2">
                    <a:lumMod val="50000"/>
                  </a:schemeClr>
                </a:solidFill>
              </a:rPr>
              <a:t>исполнил массу иллюстраций к текстам того же Бианки, </a:t>
            </a:r>
            <a:r>
              <a:rPr lang="ru-RU" sz="1200" dirty="0" err="1" smtClean="0">
                <a:solidFill>
                  <a:schemeClr val="tx2">
                    <a:lumMod val="50000"/>
                  </a:schemeClr>
                </a:solidFill>
              </a:rPr>
              <a:t>атакже</a:t>
            </a:r>
            <a:endParaRPr lang="ru-RU" sz="1200" dirty="0" smtClean="0">
              <a:solidFill>
                <a:schemeClr val="tx2">
                  <a:lumMod val="50000"/>
                </a:schemeClr>
              </a:solidFill>
            </a:endParaRPr>
          </a:p>
          <a:p>
            <a:pPr>
              <a:buNone/>
            </a:pPr>
            <a:r>
              <a:rPr lang="ru-RU" sz="1200" dirty="0" smtClean="0">
                <a:solidFill>
                  <a:schemeClr val="tx2">
                    <a:lumMod val="50000"/>
                  </a:schemeClr>
                </a:solidFill>
              </a:rPr>
              <a:t>М.М</a:t>
            </a:r>
            <a:r>
              <a:rPr lang="ru-RU" sz="1200" dirty="0">
                <a:solidFill>
                  <a:schemeClr val="tx2">
                    <a:lumMod val="50000"/>
                  </a:schemeClr>
                </a:solidFill>
              </a:rPr>
              <a:t>. </a:t>
            </a:r>
            <a:r>
              <a:rPr lang="ru-RU" sz="1200" b="1" dirty="0">
                <a:solidFill>
                  <a:schemeClr val="tx2">
                    <a:lumMod val="50000"/>
                  </a:schemeClr>
                </a:solidFill>
                <a:hlinkClick r:id="rId2"/>
              </a:rPr>
              <a:t>Пришвина</a:t>
            </a:r>
            <a:r>
              <a:rPr lang="ru-RU" sz="1200" dirty="0">
                <a:solidFill>
                  <a:schemeClr val="tx2">
                    <a:lumMod val="50000"/>
                  </a:schemeClr>
                </a:solidFill>
              </a:rPr>
              <a:t>, С.Я.</a:t>
            </a:r>
            <a:r>
              <a:rPr lang="ru-RU" sz="1200" b="1" dirty="0">
                <a:solidFill>
                  <a:schemeClr val="tx2">
                    <a:lumMod val="50000"/>
                  </a:schemeClr>
                </a:solidFill>
                <a:hlinkClick r:id="rId3"/>
              </a:rPr>
              <a:t>Маршака</a:t>
            </a:r>
            <a:r>
              <a:rPr lang="ru-RU" sz="1200" dirty="0">
                <a:solidFill>
                  <a:schemeClr val="tx2">
                    <a:lumMod val="50000"/>
                  </a:schemeClr>
                </a:solidFill>
              </a:rPr>
              <a:t> и других писателей. </a:t>
            </a:r>
            <a:r>
              <a:rPr lang="ru-RU" sz="1200" dirty="0" smtClean="0">
                <a:solidFill>
                  <a:schemeClr val="tx2">
                    <a:lumMod val="50000"/>
                  </a:schemeClr>
                </a:solidFill>
              </a:rPr>
              <a:t>Часто</a:t>
            </a:r>
          </a:p>
          <a:p>
            <a:pPr>
              <a:buNone/>
            </a:pPr>
            <a:r>
              <a:rPr lang="ru-RU" sz="1200" dirty="0" smtClean="0">
                <a:solidFill>
                  <a:schemeClr val="tx2">
                    <a:lumMod val="50000"/>
                  </a:schemeClr>
                </a:solidFill>
              </a:rPr>
              <a:t>оформлял и собственные </a:t>
            </a:r>
            <a:r>
              <a:rPr lang="ru-RU" sz="1200" dirty="0">
                <a:solidFill>
                  <a:schemeClr val="tx2">
                    <a:lumMod val="50000"/>
                  </a:schemeClr>
                </a:solidFill>
              </a:rPr>
              <a:t>сочинения </a:t>
            </a:r>
            <a:r>
              <a:rPr lang="ru-RU" sz="1200" dirty="0" smtClean="0">
                <a:solidFill>
                  <a:schemeClr val="tx2">
                    <a:lumMod val="50000"/>
                  </a:schemeClr>
                </a:solidFill>
              </a:rPr>
              <a:t>По своему самобытны,</a:t>
            </a:r>
          </a:p>
          <a:p>
            <a:pPr>
              <a:buNone/>
            </a:pPr>
            <a:r>
              <a:rPr lang="ru-RU" sz="1200" dirty="0" smtClean="0">
                <a:solidFill>
                  <a:schemeClr val="tx2">
                    <a:lumMod val="50000"/>
                  </a:schemeClr>
                </a:solidFill>
              </a:rPr>
              <a:t>лексически </a:t>
            </a:r>
            <a:r>
              <a:rPr lang="ru-RU" sz="1200" dirty="0">
                <a:solidFill>
                  <a:schemeClr val="tx2">
                    <a:lumMod val="50000"/>
                  </a:schemeClr>
                </a:solidFill>
              </a:rPr>
              <a:t>просты и изящны его очерки в </a:t>
            </a:r>
            <a:r>
              <a:rPr lang="ru-RU" sz="1200" dirty="0" smtClean="0">
                <a:solidFill>
                  <a:schemeClr val="tx2">
                    <a:lumMod val="50000"/>
                  </a:schemeClr>
                </a:solidFill>
              </a:rPr>
              <a:t>жанре рассказов о</a:t>
            </a:r>
          </a:p>
          <a:p>
            <a:pPr>
              <a:buNone/>
            </a:pPr>
            <a:r>
              <a:rPr lang="ru-RU" sz="1200" dirty="0" smtClean="0">
                <a:solidFill>
                  <a:schemeClr val="tx2">
                    <a:lumMod val="50000"/>
                  </a:schemeClr>
                </a:solidFill>
              </a:rPr>
              <a:t>животных </a:t>
            </a:r>
            <a:r>
              <a:rPr lang="ru-RU" sz="1200" dirty="0">
                <a:solidFill>
                  <a:schemeClr val="tx2">
                    <a:lumMod val="50000"/>
                  </a:schemeClr>
                </a:solidFill>
              </a:rPr>
              <a:t>и популярного краеведения.</a:t>
            </a:r>
          </a:p>
          <a:p>
            <a:pPr>
              <a:buNone/>
            </a:pPr>
            <a:r>
              <a:rPr lang="ru-RU" sz="1200" dirty="0">
                <a:solidFill>
                  <a:schemeClr val="tx2">
                    <a:lumMod val="50000"/>
                  </a:schemeClr>
                </a:solidFill>
              </a:rPr>
              <a:t>Переводил свою </a:t>
            </a:r>
            <a:r>
              <a:rPr lang="ru-RU" sz="1200" dirty="0" err="1">
                <a:solidFill>
                  <a:schemeClr val="tx2">
                    <a:lumMod val="50000"/>
                  </a:schemeClr>
                </a:solidFill>
              </a:rPr>
              <a:t>анималистику</a:t>
            </a:r>
            <a:r>
              <a:rPr lang="ru-RU" sz="1200" dirty="0">
                <a:solidFill>
                  <a:schemeClr val="tx2">
                    <a:lumMod val="50000"/>
                  </a:schemeClr>
                </a:solidFill>
              </a:rPr>
              <a:t> также в настенную живопись (</a:t>
            </a:r>
            <a:r>
              <a:rPr lang="ru-RU" sz="1200" dirty="0" smtClean="0">
                <a:solidFill>
                  <a:schemeClr val="tx2">
                    <a:lumMod val="50000"/>
                  </a:schemeClr>
                </a:solidFill>
              </a:rPr>
              <a:t>во</a:t>
            </a:r>
          </a:p>
          <a:p>
            <a:pPr>
              <a:buNone/>
            </a:pPr>
            <a:r>
              <a:rPr lang="ru-RU" sz="1200" dirty="0" smtClean="0">
                <a:solidFill>
                  <a:schemeClr val="tx2">
                    <a:lumMod val="50000"/>
                  </a:schemeClr>
                </a:solidFill>
              </a:rPr>
              <a:t>время </a:t>
            </a:r>
            <a:r>
              <a:rPr lang="ru-RU" sz="1200" dirty="0">
                <a:solidFill>
                  <a:schemeClr val="tx2">
                    <a:lumMod val="50000"/>
                  </a:schemeClr>
                </a:solidFill>
              </a:rPr>
              <a:t>эвакуации расписал столовую и детский сад завода № 266 </a:t>
            </a:r>
            <a:r>
              <a:rPr lang="ru-RU" sz="1200" dirty="0" smtClean="0">
                <a:solidFill>
                  <a:schemeClr val="tx2">
                    <a:lumMod val="50000"/>
                  </a:schemeClr>
                </a:solidFill>
              </a:rPr>
              <a:t>и</a:t>
            </a:r>
          </a:p>
          <a:p>
            <a:pPr>
              <a:buNone/>
            </a:pPr>
            <a:r>
              <a:rPr lang="ru-RU" sz="1200" dirty="0" smtClean="0">
                <a:solidFill>
                  <a:schemeClr val="tx2">
                    <a:lumMod val="50000"/>
                  </a:schemeClr>
                </a:solidFill>
              </a:rPr>
              <a:t>ряд </a:t>
            </a:r>
            <a:r>
              <a:rPr lang="ru-RU" sz="1200" dirty="0">
                <a:solidFill>
                  <a:schemeClr val="tx2">
                    <a:lumMod val="50000"/>
                  </a:schemeClr>
                </a:solidFill>
              </a:rPr>
              <a:t>других интерьеров в Кирове, 1942-1944), но еще чаще — в </a:t>
            </a:r>
            <a:endParaRPr lang="ru-RU" sz="1200" dirty="0" smtClean="0">
              <a:solidFill>
                <a:schemeClr val="tx2">
                  <a:lumMod val="50000"/>
                </a:schemeClr>
              </a:solidFill>
            </a:endParaRPr>
          </a:p>
          <a:p>
            <a:pPr>
              <a:buNone/>
            </a:pPr>
            <a:r>
              <a:rPr lang="ru-RU" sz="1200" dirty="0" err="1" smtClean="0">
                <a:solidFill>
                  <a:schemeClr val="tx2">
                    <a:lumMod val="50000"/>
                  </a:schemeClr>
                </a:solidFill>
              </a:rPr>
              <a:t>руслодекоративного</a:t>
            </a:r>
            <a:r>
              <a:rPr lang="ru-RU" sz="1200" dirty="0">
                <a:solidFill>
                  <a:schemeClr val="tx2">
                    <a:lumMod val="50000"/>
                  </a:schemeClr>
                </a:solidFill>
              </a:rPr>
              <a:t> </a:t>
            </a:r>
            <a:r>
              <a:rPr lang="ru-RU" sz="1200" b="1" dirty="0">
                <a:solidFill>
                  <a:schemeClr val="tx2">
                    <a:lumMod val="50000"/>
                  </a:schemeClr>
                </a:solidFill>
                <a:hlinkClick r:id="rId4"/>
              </a:rPr>
              <a:t>эстампа</a:t>
            </a:r>
            <a:r>
              <a:rPr lang="ru-RU" sz="1200" dirty="0">
                <a:solidFill>
                  <a:schemeClr val="tx2">
                    <a:lumMod val="50000"/>
                  </a:schemeClr>
                </a:solidFill>
              </a:rPr>
              <a:t> (в технике </a:t>
            </a:r>
            <a:r>
              <a:rPr lang="ru-RU" sz="1200" b="1" dirty="0">
                <a:solidFill>
                  <a:schemeClr val="tx2">
                    <a:lumMod val="50000"/>
                  </a:schemeClr>
                </a:solidFill>
                <a:hlinkClick r:id="rId5"/>
              </a:rPr>
              <a:t>литографии</a:t>
            </a:r>
            <a:r>
              <a:rPr lang="ru-RU" sz="1200" dirty="0">
                <a:solidFill>
                  <a:schemeClr val="tx2">
                    <a:lumMod val="50000"/>
                  </a:schemeClr>
                </a:solidFill>
              </a:rPr>
              <a:t>) </a:t>
            </a:r>
            <a:r>
              <a:rPr lang="ru-RU" sz="1200" dirty="0" smtClean="0">
                <a:solidFill>
                  <a:schemeClr val="tx2">
                    <a:lumMod val="50000"/>
                  </a:schemeClr>
                </a:solidFill>
              </a:rPr>
              <a:t>и</a:t>
            </a:r>
          </a:p>
          <a:p>
            <a:pPr>
              <a:buNone/>
            </a:pPr>
            <a:r>
              <a:rPr lang="ru-RU" sz="1200" dirty="0" smtClean="0">
                <a:solidFill>
                  <a:schemeClr val="tx2">
                    <a:lumMod val="50000"/>
                  </a:schemeClr>
                </a:solidFill>
              </a:rPr>
              <a:t>фарфоровой пластики</a:t>
            </a:r>
            <a:r>
              <a:rPr lang="ru-RU" sz="1200" dirty="0">
                <a:solidFill>
                  <a:schemeClr val="tx2">
                    <a:lumMod val="50000"/>
                  </a:schemeClr>
                </a:solidFill>
              </a:rPr>
              <a:t>.</a:t>
            </a:r>
          </a:p>
          <a:p>
            <a:pPr>
              <a:buNone/>
            </a:pPr>
            <a:r>
              <a:rPr lang="ru-RU" sz="1200" dirty="0">
                <a:solidFill>
                  <a:schemeClr val="tx2">
                    <a:lumMod val="50000"/>
                  </a:schemeClr>
                </a:solidFill>
              </a:rPr>
              <a:t>Евгений Иванович </a:t>
            </a:r>
            <a:r>
              <a:rPr lang="ru-RU" sz="1200" dirty="0" err="1">
                <a:solidFill>
                  <a:schemeClr val="tx2">
                    <a:lumMod val="50000"/>
                  </a:schemeClr>
                </a:solidFill>
              </a:rPr>
              <a:t>Чарушин</a:t>
            </a:r>
            <a:r>
              <a:rPr lang="ru-RU" sz="1200" dirty="0">
                <a:solidFill>
                  <a:schemeClr val="tx2">
                    <a:lumMod val="50000"/>
                  </a:schemeClr>
                </a:solidFill>
              </a:rPr>
              <a:t> умер в Ленинграде 18 февраля </a:t>
            </a:r>
            <a:r>
              <a:rPr lang="ru-RU" sz="1200" dirty="0" smtClean="0">
                <a:solidFill>
                  <a:schemeClr val="tx2">
                    <a:lumMod val="50000"/>
                  </a:schemeClr>
                </a:solidFill>
              </a:rPr>
              <a:t>1965</a:t>
            </a:r>
          </a:p>
          <a:p>
            <a:pPr>
              <a:buNone/>
            </a:pPr>
            <a:r>
              <a:rPr lang="ru-RU" sz="1200" dirty="0" smtClean="0">
                <a:solidFill>
                  <a:schemeClr val="tx2">
                    <a:lumMod val="50000"/>
                  </a:schemeClr>
                </a:solidFill>
              </a:rPr>
              <a:t>года</a:t>
            </a:r>
            <a:r>
              <a:rPr lang="ru-RU" sz="1200" dirty="0">
                <a:solidFill>
                  <a:schemeClr val="tx2">
                    <a:lumMod val="50000"/>
                  </a:schemeClr>
                </a:solidFill>
              </a:rPr>
              <a:t>.</a:t>
            </a:r>
          </a:p>
        </p:txBody>
      </p:sp>
      <p:pic>
        <p:nvPicPr>
          <p:cNvPr id="7" name="Содержимое 6" descr="5.gif"/>
          <p:cNvPicPr>
            <a:picLocks noGrp="1" noChangeAspect="1"/>
          </p:cNvPicPr>
          <p:nvPr>
            <p:ph sz="half" idx="2"/>
          </p:nvPr>
        </p:nvPicPr>
        <p:blipFill>
          <a:blip r:embed="rId6" cstate="print"/>
          <a:stretch>
            <a:fillRect/>
          </a:stretch>
        </p:blipFill>
        <p:spPr>
          <a:xfrm>
            <a:off x="4716016" y="1412776"/>
            <a:ext cx="3960439" cy="514699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3200" dirty="0">
                <a:solidFill>
                  <a:schemeClr val="accent2">
                    <a:lumMod val="50000"/>
                  </a:schemeClr>
                </a:solidFill>
              </a:rPr>
              <a:t>Биография Юрия Дмитриева (1926 – 1989)</a:t>
            </a:r>
          </a:p>
        </p:txBody>
      </p:sp>
      <p:sp>
        <p:nvSpPr>
          <p:cNvPr id="3" name="Содержимое 2"/>
          <p:cNvSpPr>
            <a:spLocks noGrp="1"/>
          </p:cNvSpPr>
          <p:nvPr>
            <p:ph sz="half" idx="1"/>
          </p:nvPr>
        </p:nvSpPr>
        <p:spPr>
          <a:xfrm>
            <a:off x="457200" y="980728"/>
            <a:ext cx="4038600" cy="5145435"/>
          </a:xfrm>
        </p:spPr>
        <p:txBody>
          <a:bodyPr>
            <a:normAutofit fontScale="47500" lnSpcReduction="20000"/>
          </a:bodyPr>
          <a:lstStyle/>
          <a:p>
            <a:pPr>
              <a:buNone/>
            </a:pPr>
            <a:r>
              <a:rPr lang="ru-RU" i="1" dirty="0"/>
              <a:t/>
            </a:r>
            <a:br>
              <a:rPr lang="ru-RU" i="1" dirty="0"/>
            </a:br>
            <a:r>
              <a:rPr lang="ru-RU" sz="3400" i="1" dirty="0">
                <a:solidFill>
                  <a:schemeClr val="tx2"/>
                </a:solidFill>
              </a:rPr>
              <a:t>«…Книги, посвящённые удивительному</a:t>
            </a:r>
            <a:endParaRPr lang="ru-RU" sz="3400" dirty="0">
              <a:solidFill>
                <a:schemeClr val="tx2"/>
              </a:solidFill>
            </a:endParaRPr>
          </a:p>
          <a:p>
            <a:pPr>
              <a:buNone/>
            </a:pPr>
            <a:r>
              <a:rPr lang="ru-RU" sz="3400" i="1" dirty="0">
                <a:solidFill>
                  <a:schemeClr val="tx2"/>
                </a:solidFill>
              </a:rPr>
              <a:t>миру животных, миру наших соседей по</a:t>
            </a:r>
            <a:endParaRPr lang="ru-RU" sz="3400" dirty="0">
              <a:solidFill>
                <a:schemeClr val="tx2"/>
              </a:solidFill>
            </a:endParaRPr>
          </a:p>
          <a:p>
            <a:pPr>
              <a:buNone/>
            </a:pPr>
            <a:r>
              <a:rPr lang="ru-RU" sz="3400" i="1" dirty="0">
                <a:solidFill>
                  <a:schemeClr val="tx2"/>
                </a:solidFill>
              </a:rPr>
              <a:t>планете, которые помогают людям</a:t>
            </a:r>
            <a:endParaRPr lang="ru-RU" sz="3400" dirty="0">
              <a:solidFill>
                <a:schemeClr val="tx2"/>
              </a:solidFill>
            </a:endParaRPr>
          </a:p>
          <a:p>
            <a:pPr>
              <a:buNone/>
            </a:pPr>
            <a:r>
              <a:rPr lang="ru-RU" sz="3400" i="1" dirty="0">
                <a:solidFill>
                  <a:schemeClr val="tx2"/>
                </a:solidFill>
              </a:rPr>
              <a:t>заинтересоваться окружающей природой</a:t>
            </a:r>
            <a:endParaRPr lang="ru-RU" sz="3400" dirty="0">
              <a:solidFill>
                <a:schemeClr val="tx2"/>
              </a:solidFill>
            </a:endParaRPr>
          </a:p>
          <a:p>
            <a:pPr>
              <a:buNone/>
            </a:pPr>
            <a:r>
              <a:rPr lang="ru-RU" sz="3400" i="1" dirty="0">
                <a:solidFill>
                  <a:schemeClr val="tx2"/>
                </a:solidFill>
              </a:rPr>
              <a:t>и заставляют их </a:t>
            </a:r>
            <a:r>
              <a:rPr lang="ru-RU" sz="3400" i="1" dirty="0" smtClean="0">
                <a:solidFill>
                  <a:schemeClr val="tx2"/>
                </a:solidFill>
              </a:rPr>
              <a:t>почувствовать</a:t>
            </a:r>
          </a:p>
          <a:p>
            <a:pPr>
              <a:buNone/>
            </a:pPr>
            <a:r>
              <a:rPr lang="ru-RU" sz="3400" i="1" dirty="0" smtClean="0">
                <a:solidFill>
                  <a:schemeClr val="tx2"/>
                </a:solidFill>
              </a:rPr>
              <a:t>Неотложную</a:t>
            </a:r>
            <a:r>
              <a:rPr lang="ru-RU" sz="3400" dirty="0" smtClean="0">
                <a:solidFill>
                  <a:schemeClr val="tx2"/>
                </a:solidFill>
              </a:rPr>
              <a:t> </a:t>
            </a:r>
            <a:r>
              <a:rPr lang="ru-RU" sz="3400" i="1" dirty="0" smtClean="0">
                <a:solidFill>
                  <a:schemeClr val="tx2"/>
                </a:solidFill>
              </a:rPr>
              <a:t>необходимость её</a:t>
            </a:r>
          </a:p>
          <a:p>
            <a:pPr>
              <a:buNone/>
            </a:pPr>
            <a:r>
              <a:rPr lang="ru-RU" sz="3400" i="1" dirty="0" smtClean="0">
                <a:solidFill>
                  <a:schemeClr val="tx2"/>
                </a:solidFill>
              </a:rPr>
              <a:t>сохранения</a:t>
            </a:r>
            <a:r>
              <a:rPr lang="ru-RU" sz="3400" i="1" dirty="0">
                <a:solidFill>
                  <a:schemeClr val="tx2"/>
                </a:solidFill>
              </a:rPr>
              <a:t>, </a:t>
            </a:r>
            <a:r>
              <a:rPr lang="ru-RU" sz="3400" i="1" dirty="0" smtClean="0">
                <a:solidFill>
                  <a:schemeClr val="tx2"/>
                </a:solidFill>
              </a:rPr>
              <a:t>гораздо важнее, чем многие книги </a:t>
            </a:r>
            <a:r>
              <a:rPr lang="ru-RU" sz="3400" i="1" dirty="0">
                <a:solidFill>
                  <a:schemeClr val="tx2"/>
                </a:solidFill>
              </a:rPr>
              <a:t>на другие темы.</a:t>
            </a:r>
            <a:endParaRPr lang="ru-RU" sz="3400" dirty="0">
              <a:solidFill>
                <a:schemeClr val="tx2"/>
              </a:solidFill>
            </a:endParaRPr>
          </a:p>
          <a:p>
            <a:pPr>
              <a:buNone/>
            </a:pPr>
            <a:r>
              <a:rPr lang="ru-RU" sz="3400" i="1" dirty="0">
                <a:solidFill>
                  <a:schemeClr val="tx2"/>
                </a:solidFill>
              </a:rPr>
              <a:t>Особенно если книги хорошие.</a:t>
            </a:r>
            <a:endParaRPr lang="ru-RU" sz="3400" dirty="0">
              <a:solidFill>
                <a:schemeClr val="tx2"/>
              </a:solidFill>
            </a:endParaRPr>
          </a:p>
          <a:p>
            <a:pPr>
              <a:buNone/>
            </a:pPr>
            <a:r>
              <a:rPr lang="ru-RU" sz="3400" i="1" dirty="0">
                <a:solidFill>
                  <a:schemeClr val="tx2"/>
                </a:solidFill>
              </a:rPr>
              <a:t>Такие, как книги Юрия Дмитриева</a:t>
            </a:r>
            <a:r>
              <a:rPr lang="ru-RU" sz="3400" i="1" dirty="0" smtClean="0">
                <a:solidFill>
                  <a:schemeClr val="tx2"/>
                </a:solidFill>
              </a:rPr>
              <a:t>».</a:t>
            </a:r>
            <a:endParaRPr lang="ru-RU" sz="3400" dirty="0">
              <a:solidFill>
                <a:schemeClr val="tx2"/>
              </a:solidFill>
            </a:endParaRPr>
          </a:p>
          <a:p>
            <a:pPr>
              <a:buNone/>
            </a:pPr>
            <a:r>
              <a:rPr lang="ru-RU" sz="3400" dirty="0" smtClean="0">
                <a:solidFill>
                  <a:schemeClr val="tx2"/>
                </a:solidFill>
              </a:rPr>
              <a:t>                                            </a:t>
            </a:r>
            <a:r>
              <a:rPr lang="ru-RU" sz="3400" dirty="0" err="1" smtClean="0">
                <a:solidFill>
                  <a:schemeClr val="tx2"/>
                </a:solidFill>
              </a:rPr>
              <a:t>Джералд</a:t>
            </a:r>
            <a:r>
              <a:rPr lang="ru-RU" sz="3400" dirty="0" smtClean="0">
                <a:solidFill>
                  <a:schemeClr val="tx2"/>
                </a:solidFill>
              </a:rPr>
              <a:t> Даррелл</a:t>
            </a:r>
            <a:endParaRPr lang="ru-RU" sz="3400" dirty="0">
              <a:solidFill>
                <a:schemeClr val="tx2"/>
              </a:solidFill>
            </a:endParaRPr>
          </a:p>
          <a:p>
            <a:pPr>
              <a:buNone/>
            </a:pPr>
            <a:r>
              <a:rPr lang="ru-RU" sz="3400" dirty="0">
                <a:solidFill>
                  <a:schemeClr val="tx2"/>
                </a:solidFill>
              </a:rPr>
              <a:t> </a:t>
            </a:r>
          </a:p>
          <a:p>
            <a:pPr>
              <a:buNone/>
            </a:pPr>
            <a:r>
              <a:rPr lang="ru-RU" sz="3400" i="1" dirty="0">
                <a:solidFill>
                  <a:schemeClr val="tx2"/>
                </a:solidFill>
              </a:rPr>
              <a:t>«У Юрия Дмитриева </a:t>
            </a:r>
            <a:r>
              <a:rPr lang="ru-RU" sz="3400" i="1" dirty="0" err="1" smtClean="0">
                <a:solidFill>
                  <a:schemeClr val="tx2"/>
                </a:solidFill>
              </a:rPr>
              <a:t>левитановское</a:t>
            </a:r>
            <a:endParaRPr lang="ru-RU" sz="3400" i="1" dirty="0" smtClean="0">
              <a:solidFill>
                <a:schemeClr val="tx2"/>
              </a:solidFill>
            </a:endParaRPr>
          </a:p>
          <a:p>
            <a:pPr>
              <a:buNone/>
            </a:pPr>
            <a:r>
              <a:rPr lang="ru-RU" sz="3400" i="1" dirty="0" err="1" smtClean="0">
                <a:solidFill>
                  <a:schemeClr val="tx2"/>
                </a:solidFill>
              </a:rPr>
              <a:t>зрение,точность</a:t>
            </a:r>
            <a:r>
              <a:rPr lang="ru-RU" sz="3400" i="1" dirty="0" smtClean="0">
                <a:solidFill>
                  <a:schemeClr val="tx2"/>
                </a:solidFill>
              </a:rPr>
              <a:t> </a:t>
            </a:r>
            <a:r>
              <a:rPr lang="ru-RU" sz="3400" i="1" dirty="0">
                <a:solidFill>
                  <a:schemeClr val="tx2"/>
                </a:solidFill>
              </a:rPr>
              <a:t>учёного и </a:t>
            </a:r>
            <a:r>
              <a:rPr lang="ru-RU" sz="3400" i="1" dirty="0" smtClean="0">
                <a:solidFill>
                  <a:schemeClr val="tx2"/>
                </a:solidFill>
              </a:rPr>
              <a:t>образность</a:t>
            </a:r>
          </a:p>
          <a:p>
            <a:pPr>
              <a:buNone/>
            </a:pPr>
            <a:r>
              <a:rPr lang="ru-RU" sz="3400" i="1" dirty="0" smtClean="0">
                <a:solidFill>
                  <a:schemeClr val="tx2"/>
                </a:solidFill>
              </a:rPr>
              <a:t>поэта».</a:t>
            </a:r>
            <a:endParaRPr lang="ru-RU" sz="3400" dirty="0">
              <a:solidFill>
                <a:schemeClr val="tx2"/>
              </a:solidFill>
            </a:endParaRPr>
          </a:p>
          <a:p>
            <a:pPr>
              <a:buNone/>
            </a:pPr>
            <a:r>
              <a:rPr lang="ru-RU" dirty="0" smtClean="0">
                <a:solidFill>
                  <a:schemeClr val="tx2"/>
                </a:solidFill>
              </a:rPr>
              <a:t>                                                                        К.Г.Паустовский</a:t>
            </a:r>
            <a:endParaRPr lang="ru-RU" dirty="0">
              <a:solidFill>
                <a:schemeClr val="tx2"/>
              </a:solidFill>
            </a:endParaRPr>
          </a:p>
        </p:txBody>
      </p:sp>
      <p:sp>
        <p:nvSpPr>
          <p:cNvPr id="4" name="Содержимое 3"/>
          <p:cNvSpPr>
            <a:spLocks noGrp="1"/>
          </p:cNvSpPr>
          <p:nvPr>
            <p:ph sz="half" idx="2"/>
          </p:nvPr>
        </p:nvSpPr>
        <p:spPr>
          <a:xfrm>
            <a:off x="4648200" y="1196752"/>
            <a:ext cx="4038600" cy="4929411"/>
          </a:xfrm>
        </p:spPr>
        <p:txBody>
          <a:bodyPr>
            <a:normAutofit fontScale="47500" lnSpcReduction="20000"/>
          </a:bodyPr>
          <a:lstStyle/>
          <a:p>
            <a:r>
              <a:rPr lang="ru-RU" sz="3400" dirty="0">
                <a:solidFill>
                  <a:schemeClr val="accent1">
                    <a:lumMod val="50000"/>
                  </a:schemeClr>
                </a:solidFill>
              </a:rPr>
              <a:t>Юрий Дмитриевич Дмитриев (</a:t>
            </a:r>
            <a:r>
              <a:rPr lang="ru-RU" sz="3400" dirty="0" err="1">
                <a:solidFill>
                  <a:schemeClr val="accent1">
                    <a:lumMod val="50000"/>
                  </a:schemeClr>
                </a:solidFill>
              </a:rPr>
              <a:t>Эдельман</a:t>
            </a:r>
            <a:r>
              <a:rPr lang="ru-RU" sz="3400" dirty="0">
                <a:solidFill>
                  <a:schemeClr val="accent1">
                    <a:lumMod val="50000"/>
                  </a:schemeClr>
                </a:solidFill>
              </a:rPr>
              <a:t>) родился 30 апреля 1926 года в семье врача. Он принадлежал к поколению, чьё отрочество было опалено Великой Отечественной войной. К началу войны Юрий окончил восьмой класс. Дальше было  всё то же самое, что осталось в памяти многих молодых москвичей, московских старшеклассников: строительство укреплённых рубежей вокруг Москвы, попытка, прибавив себе возраст, попасть на фронт…</a:t>
            </a:r>
          </a:p>
          <a:p>
            <a:pPr>
              <a:buNone/>
            </a:pPr>
            <a:r>
              <a:rPr lang="ru-RU" sz="3400" dirty="0">
                <a:solidFill>
                  <a:schemeClr val="accent1">
                    <a:lumMod val="50000"/>
                  </a:schemeClr>
                </a:solidFill>
              </a:rPr>
              <a:t> </a:t>
            </a:r>
          </a:p>
          <a:p>
            <a:pPr>
              <a:buNone/>
            </a:pPr>
            <a:r>
              <a:rPr lang="ru-RU" sz="3400" dirty="0">
                <a:solidFill>
                  <a:schemeClr val="accent1">
                    <a:lumMod val="50000"/>
                  </a:schemeClr>
                </a:solidFill>
              </a:rPr>
              <a:t>После войны Юрий Дмитриевич сотрудничает с газетой «Московский комсомолец», в то же время заканчивает филологический факультет Московского государственного университета, по окончании которого становится преподавателем русского языка и литературы в школе.</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688" y="4797152"/>
            <a:ext cx="5616624" cy="860648"/>
          </a:xfrm>
        </p:spPr>
        <p:txBody>
          <a:bodyPr>
            <a:noAutofit/>
          </a:bodyPr>
          <a:lstStyle/>
          <a:p>
            <a:r>
              <a:rPr lang="ru-RU" sz="5400" dirty="0" smtClean="0">
                <a:solidFill>
                  <a:schemeClr val="accent2"/>
                </a:solidFill>
              </a:rPr>
              <a:t>Юрий Дмитриев</a:t>
            </a:r>
            <a:endParaRPr lang="ru-RU" sz="5400" dirty="0">
              <a:solidFill>
                <a:schemeClr val="accent2"/>
              </a:solidFill>
            </a:endParaRPr>
          </a:p>
        </p:txBody>
      </p:sp>
      <p:pic>
        <p:nvPicPr>
          <p:cNvPr id="8" name="Рисунок 7" descr="6.jpg"/>
          <p:cNvPicPr>
            <a:picLocks noGrp="1" noChangeAspect="1"/>
          </p:cNvPicPr>
          <p:nvPr>
            <p:ph type="pic" idx="1"/>
          </p:nvPr>
        </p:nvPicPr>
        <p:blipFill>
          <a:blip r:embed="rId2" cstate="print"/>
          <a:srcRect t="26375" b="26375"/>
          <a:stretch>
            <a:fillRect/>
          </a:stretch>
        </p:blipFill>
        <p:spPr/>
      </p:pic>
      <p:sp>
        <p:nvSpPr>
          <p:cNvPr id="7" name="Текст 6"/>
          <p:cNvSpPr>
            <a:spLocks noGrp="1"/>
          </p:cNvSpPr>
          <p:nvPr>
            <p:ph type="body" sz="half" idx="2"/>
          </p:nvPr>
        </p:nvSpPr>
        <p:spPr>
          <a:xfrm>
            <a:off x="1792288" y="5733256"/>
            <a:ext cx="5486400" cy="360040"/>
          </a:xfrm>
        </p:spPr>
        <p:txBody>
          <a:bodyPr>
            <a:normAutofit fontScale="85000" lnSpcReduction="20000"/>
          </a:bodyPr>
          <a:lstStyle/>
          <a:p>
            <a:pPr algn="ctr"/>
            <a:r>
              <a:rPr lang="ru-RU" sz="2400" dirty="0" smtClean="0">
                <a:solidFill>
                  <a:srgbClr val="C00000"/>
                </a:solidFill>
              </a:rPr>
              <a:t>Детский писатель</a:t>
            </a:r>
            <a:endParaRPr lang="ru-RU" sz="2400"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1870</Words>
  <Application>Microsoft Office PowerPoint</Application>
  <PresentationFormat>Экран (4:3)</PresentationFormat>
  <Paragraphs>138</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Александр Александрович Шибаев (1923-1979)</vt:lpstr>
      <vt:lpstr>Григорий Бенционович Остер</vt:lpstr>
      <vt:lpstr>Борис Степанович Житков (1882 — 1938) — писатель, путешественник.</vt:lpstr>
      <vt:lpstr>Алекса́ндр Семёнович Ку́шнер  (14 сентября 1936, Ленинград) — русский поэт.</vt:lpstr>
      <vt:lpstr>Настоящее имя Леонида Пантелеева – Алексей Иванович Еремеев</vt:lpstr>
      <vt:lpstr>Леонид Пантелеев</vt:lpstr>
      <vt:lpstr>ЕВГЕНИЙ ИВАНОВИЧ ЧАРУШИН (1901-1965), русский художник и писатель, книжный график</vt:lpstr>
      <vt:lpstr>Биография Юрия Дмитриева (1926 – 1989)</vt:lpstr>
      <vt:lpstr>Юрий Дмитриев</vt:lpstr>
      <vt:lpstr>Он был хорошим учителем. Ему прочили удачную педагогическую и научную карьеру.</vt:lpstr>
      <vt:lpstr>Геннадий Яковлевич Снегирев - москвич, родился 20 марта 1933 г.</vt:lpstr>
      <vt:lpstr>Родился: 20 марта 1933 г., Москва Умер: 14 января 2004 г., Москва</vt:lpstr>
      <vt:lpstr>Морис Карем (1899—1978) — бельгийский франкоязычный поэт. </vt:lpstr>
      <vt:lpstr>Виктор Юзефович Драгунский  (1913 — 1972) – писатель-прозаик.</vt:lpstr>
      <vt:lpstr>Виктор Юзефович Драгунский</vt:lpstr>
      <vt:lpstr>Николай Николаевич Носов  (1908 — 1976) – писатель, драматург.</vt:lpstr>
      <vt:lpstr>Николай Николаевич Носов</vt:lpstr>
      <vt:lpstr>Овсей Овсеевич (Шике) Дриз  (1908-1971) - еврейский советский поэт, писавший на языке идиш.</vt:lpstr>
      <vt:lpstr>Овсей    Дриз</vt:lpstr>
      <vt:lpstr>СЛАДКОВ НИКОЛАЙ ИВАНОВИЧ</vt:lpstr>
      <vt:lpstr>Ресурсы </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Александр Александрович Шибаев (1923-1979)</dc:title>
  <dc:creator>Малышевы</dc:creator>
  <cp:lastModifiedBy>Малышевы</cp:lastModifiedBy>
  <cp:revision>14</cp:revision>
  <dcterms:created xsi:type="dcterms:W3CDTF">2015-01-25T18:50:48Z</dcterms:created>
  <dcterms:modified xsi:type="dcterms:W3CDTF">2015-01-28T13:32:14Z</dcterms:modified>
</cp:coreProperties>
</file>