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68" r:id="rId3"/>
    <p:sldId id="261" r:id="rId4"/>
    <p:sldId id="279" r:id="rId5"/>
    <p:sldId id="267" r:id="rId6"/>
    <p:sldId id="266" r:id="rId7"/>
    <p:sldId id="269" r:id="rId8"/>
    <p:sldId id="277" r:id="rId9"/>
    <p:sldId id="278" r:id="rId10"/>
    <p:sldId id="273" r:id="rId11"/>
    <p:sldId id="272" r:id="rId12"/>
    <p:sldId id="275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4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E991C-B0DE-4125-A8A3-B98FCB2553E7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17CF2-0676-4AE3-88E2-879A8D106D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525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chemeClr val="accent3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57166"/>
            <a:ext cx="8352928" cy="595215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B050"/>
                </a:solidFill>
                <a:latin typeface="Arial Black" pitchFamily="34" charset="0"/>
              </a:rPr>
              <a:t>Если мальчик любит труд,</a:t>
            </a:r>
            <a:br>
              <a:rPr lang="ru-RU" sz="3600" b="1" i="1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3600" b="1" i="1" dirty="0" smtClean="0">
                <a:solidFill>
                  <a:srgbClr val="00B050"/>
                </a:solidFill>
                <a:latin typeface="Arial Black" pitchFamily="34" charset="0"/>
              </a:rPr>
              <a:t>Тычет в книжку пальчик,</a:t>
            </a:r>
            <a:br>
              <a:rPr lang="ru-RU" sz="3600" b="1" i="1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3600" b="1" i="1" dirty="0" smtClean="0">
                <a:solidFill>
                  <a:srgbClr val="00B050"/>
                </a:solidFill>
                <a:latin typeface="Arial Black" pitchFamily="34" charset="0"/>
              </a:rPr>
              <a:t>Про такого пишут тут:</a:t>
            </a:r>
            <a:br>
              <a:rPr lang="ru-RU" sz="3600" b="1" i="1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3600" b="1" i="1" dirty="0" smtClean="0">
                <a:solidFill>
                  <a:srgbClr val="00B050"/>
                </a:solidFill>
                <a:latin typeface="Arial Black" pitchFamily="34" charset="0"/>
              </a:rPr>
              <a:t>Он хороший мальчик.</a:t>
            </a:r>
            <a:br>
              <a:rPr lang="ru-RU" sz="3600" b="1" i="1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3600" b="1" i="1" dirty="0" smtClean="0">
                <a:solidFill>
                  <a:srgbClr val="00B050"/>
                </a:solidFill>
                <a:latin typeface="Arial Black" pitchFamily="34" charset="0"/>
              </a:rPr>
              <a:t>                                            </a:t>
            </a:r>
            <a:r>
              <a:rPr lang="ru-RU" sz="3600" b="1" i="1" dirty="0" smtClean="0">
                <a:solidFill>
                  <a:srgbClr val="00B050"/>
                </a:solidFill>
                <a:latin typeface="Arial Black" pitchFamily="34" charset="0"/>
              </a:rPr>
              <a:t>                      </a:t>
            </a:r>
            <a:br>
              <a:rPr lang="ru-RU" sz="3600" b="1" i="1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3600" b="1" i="1" dirty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ru-RU" sz="3600" b="1" i="1" dirty="0" smtClean="0">
                <a:solidFill>
                  <a:srgbClr val="00B050"/>
                </a:solidFill>
                <a:latin typeface="Arial Black" pitchFamily="34" charset="0"/>
              </a:rPr>
              <a:t>                   </a:t>
            </a:r>
            <a:br>
              <a:rPr lang="ru-RU" sz="3600" b="1" i="1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3600" b="1" i="1" dirty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ru-RU" sz="3600" b="1" i="1" dirty="0" smtClean="0">
                <a:solidFill>
                  <a:srgbClr val="00B050"/>
                </a:solidFill>
                <a:latin typeface="Arial Black" pitchFamily="34" charset="0"/>
              </a:rPr>
              <a:t>                        </a:t>
            </a:r>
            <a:r>
              <a:rPr lang="ru-RU" sz="3600" b="1" i="1" dirty="0" err="1" smtClean="0">
                <a:solidFill>
                  <a:srgbClr val="00B050"/>
                </a:solidFill>
                <a:latin typeface="Arial Black" pitchFamily="34" charset="0"/>
              </a:rPr>
              <a:t>В.Маяковский</a:t>
            </a:r>
            <a:r>
              <a:rPr lang="ru-RU" sz="3600" b="1" i="1" dirty="0" smtClean="0">
                <a:solidFill>
                  <a:srgbClr val="00B050"/>
                </a:solidFill>
                <a:latin typeface="Arial Black" pitchFamily="34" charset="0"/>
              </a:rPr>
              <a:t/>
            </a:r>
            <a:br>
              <a:rPr lang="ru-RU" sz="3600" b="1" i="1" dirty="0" smtClean="0">
                <a:solidFill>
                  <a:srgbClr val="00B050"/>
                </a:solidFill>
                <a:latin typeface="Arial Black" pitchFamily="34" charset="0"/>
              </a:rPr>
            </a:br>
            <a:endParaRPr lang="ru-RU" sz="3600" b="1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077072"/>
            <a:ext cx="3816424" cy="17526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   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rial Black" pitchFamily="34" charset="0"/>
              </a:rPr>
              <a:t>АРХИТЕКТОР</a:t>
            </a:r>
          </a:p>
        </p:txBody>
      </p:sp>
      <p:pic>
        <p:nvPicPr>
          <p:cNvPr id="22533" name="Picture 5" descr="000803_1071_1193_vnv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68760"/>
            <a:ext cx="7128792" cy="49383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22534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0638" y="-892175"/>
            <a:ext cx="233362" cy="2333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3" fill="hold"/>
                                        <p:tgtEl>
                                          <p:spTgt spid="225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Arial Black" pitchFamily="34" charset="0"/>
              </a:rPr>
              <a:t>«ВСЕ РАБОТЫ ХОРОШИ, ВЫБИРАЙ НА ВКУС»</a:t>
            </a:r>
            <a:br>
              <a:rPr lang="ru-RU" sz="2400" b="1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Arial Black" pitchFamily="34" charset="0"/>
              </a:rPr>
              <a:t>В. МАЯКОВСКИЙ</a:t>
            </a:r>
            <a:endParaRPr lang="ru-RU" sz="2400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076" name="Picture 5" descr="C:\Documents and Settings\Admin\Мои документы\Мои рисунки\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428736"/>
            <a:ext cx="6858047" cy="5214974"/>
          </a:xfr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7" y="1988839"/>
            <a:ext cx="7344817" cy="338437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«Есть такая профессия – </a:t>
            </a:r>
            <a:r>
              <a:rPr lang="ru-RU" sz="8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ученик</a:t>
            </a:r>
            <a:r>
              <a:rPr lang="ru-RU" sz="8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pic>
        <p:nvPicPr>
          <p:cNvPr id="3" name="Рисунок 2" descr="Девочка с микроскопом2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357188"/>
            <a:ext cx="1500188" cy="21240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4" name="Рисунок 3" descr="Девочка с книгой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00688"/>
            <a:ext cx="3097213" cy="13573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5" name="Рисунок 4" descr="Девочка с глобусом.w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869113" y="4429125"/>
            <a:ext cx="2033587" cy="2212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6" name="Рисунок 5" descr="Мальчик читает книгу.wm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688" y="571500"/>
            <a:ext cx="2097087" cy="1428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4087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 algn="ctr">
              <a:buNone/>
            </a:pPr>
            <a:endParaRPr lang="ru-RU" sz="11500" dirty="0" smtClean="0">
              <a:solidFill>
                <a:srgbClr val="7030A0"/>
              </a:solidFill>
              <a:latin typeface="Book Antiqua" pitchFamily="18" charset="0"/>
            </a:endParaRPr>
          </a:p>
          <a:p>
            <a:pPr lvl="1" algn="ctr">
              <a:buNone/>
            </a:pPr>
            <a:r>
              <a:rPr lang="ru-RU" sz="11500" dirty="0" smtClean="0">
                <a:solidFill>
                  <a:srgbClr val="7030A0"/>
                </a:solidFill>
                <a:latin typeface="Book Antiqua" pitchFamily="18" charset="0"/>
              </a:rPr>
              <a:t>Молодцы!</a:t>
            </a:r>
            <a:endParaRPr lang="ru-RU" sz="11500" dirty="0" smtClean="0">
              <a:solidFill>
                <a:srgbClr val="7030A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chemeClr val="accent3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88640"/>
            <a:ext cx="8229600" cy="93610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ВЫБЕРИ ОДНУ ПОСЛОВИЦУ О ТРУДЕ: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3285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 </a:t>
            </a:r>
          </a:p>
          <a:p>
            <a:pPr>
              <a:buNone/>
            </a:pPr>
            <a:r>
              <a:rPr lang="ru-RU" b="1" i="1" dirty="0" smtClean="0"/>
              <a:t>1.Не стыдно не знать, стыдно не учиться.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2.Без наук как без рук.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3.Землю красит солнце, а человека труд.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4.Без терпенья нет ученья.</a:t>
            </a:r>
            <a:endParaRPr lang="ru-RU" b="1" i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accent3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 </a:t>
            </a:r>
            <a:r>
              <a:rPr lang="ru-RU" sz="3200" dirty="0" smtClean="0">
                <a:solidFill>
                  <a:srgbClr val="0070C0"/>
                </a:solidFill>
                <a:latin typeface="Arial Black" pitchFamily="34" charset="0"/>
              </a:rPr>
              <a:t>Проверка домашнего задания:</a:t>
            </a:r>
            <a:endParaRPr lang="ru-RU" sz="32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03848" y="1628800"/>
            <a:ext cx="3494846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chemeClr val="accent3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7734"/>
            <a:ext cx="13049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1882"/>
            <a:ext cx="3168352" cy="184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" name="Группа 39"/>
          <p:cNvGrpSpPr/>
          <p:nvPr/>
        </p:nvGrpSpPr>
        <p:grpSpPr>
          <a:xfrm>
            <a:off x="308039" y="2610490"/>
            <a:ext cx="2736304" cy="648072"/>
            <a:chOff x="308039" y="2610490"/>
            <a:chExt cx="2736304" cy="648072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308039" y="2610490"/>
              <a:ext cx="2736304" cy="64807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34843" y="2672916"/>
              <a:ext cx="172996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dirty="0">
                  <a:solidFill>
                    <a:srgbClr val="0070C0"/>
                  </a:solidFill>
                  <a:latin typeface="Arial Black" pitchFamily="34" charset="0"/>
                </a:rPr>
                <a:t>Унылая</a:t>
              </a:r>
              <a:endParaRPr lang="ru-RU" sz="2800" dirty="0">
                <a:latin typeface="Arial Black" pitchFamily="34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3002902" y="688781"/>
            <a:ext cx="2736304" cy="662590"/>
            <a:chOff x="3002902" y="688781"/>
            <a:chExt cx="2736304" cy="66259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002902" y="688781"/>
              <a:ext cx="2736304" cy="64807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429930" y="828151"/>
              <a:ext cx="188224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dirty="0">
                  <a:solidFill>
                    <a:srgbClr val="0070C0"/>
                  </a:solidFill>
                  <a:latin typeface="Arial Black" pitchFamily="34" charset="0"/>
                </a:rPr>
                <a:t>Храбрая</a:t>
              </a:r>
              <a:endParaRPr lang="ru-RU" sz="2800" dirty="0">
                <a:latin typeface="Arial Black" pitchFamily="34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3347864" y="5877272"/>
            <a:ext cx="2736304" cy="662590"/>
            <a:chOff x="3347864" y="5877272"/>
            <a:chExt cx="2736304" cy="662590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3347864" y="5877272"/>
              <a:ext cx="2736304" cy="64807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239504" y="6016642"/>
              <a:ext cx="118333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dirty="0">
                  <a:solidFill>
                    <a:srgbClr val="0070C0"/>
                  </a:solidFill>
                  <a:latin typeface="Arial Black" pitchFamily="34" charset="0"/>
                </a:rPr>
                <a:t>Соня</a:t>
              </a:r>
              <a:endParaRPr lang="ru-RU" sz="2800" dirty="0">
                <a:latin typeface="Arial Black" pitchFamily="34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5364088" y="4869160"/>
            <a:ext cx="2736304" cy="648072"/>
            <a:chOff x="5364088" y="4869160"/>
            <a:chExt cx="2736304" cy="648072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5364088" y="4869160"/>
              <a:ext cx="2736304" cy="64807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897716" y="4962363"/>
              <a:ext cx="166904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70C0"/>
                  </a:solidFill>
                  <a:latin typeface="Arial Black" pitchFamily="34" charset="0"/>
                </a:rPr>
                <a:t>Сильная</a:t>
              </a:r>
              <a:endParaRPr lang="ru-RU" sz="2400" dirty="0">
                <a:latin typeface="Arial Black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3635896" y="3193639"/>
            <a:ext cx="2736304" cy="648072"/>
            <a:chOff x="3635896" y="3193639"/>
            <a:chExt cx="2736304" cy="648072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3635896" y="3193639"/>
              <a:ext cx="2736304" cy="64807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4054108" y="3256065"/>
              <a:ext cx="189988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dirty="0">
                  <a:solidFill>
                    <a:srgbClr val="0070C0"/>
                  </a:solidFill>
                  <a:latin typeface="Arial Black" pitchFamily="34" charset="0"/>
                </a:rPr>
                <a:t>Весёлая</a:t>
              </a:r>
              <a:endParaRPr lang="ru-RU" sz="2800" dirty="0">
                <a:latin typeface="Arial Black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755576" y="4108884"/>
            <a:ext cx="2736304" cy="648072"/>
            <a:chOff x="755576" y="4108884"/>
            <a:chExt cx="2736304" cy="648072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755576" y="4108884"/>
              <a:ext cx="2736304" cy="64807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0070C0"/>
                  </a:solidFill>
                  <a:latin typeface="Arial Black" pitchFamily="34" charset="0"/>
                </a:rPr>
                <a:t> </a:t>
              </a:r>
              <a:endParaRPr lang="ru-RU" sz="2800" dirty="0">
                <a:latin typeface="Arial Black" pitchFamily="34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074402" y="4233736"/>
              <a:ext cx="20986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dirty="0">
                  <a:solidFill>
                    <a:srgbClr val="0070C0"/>
                  </a:solidFill>
                  <a:latin typeface="Arial Black" pitchFamily="34" charset="0"/>
                </a:rPr>
                <a:t>Лентяйка</a:t>
              </a:r>
              <a:endParaRPr lang="ru-RU" sz="2800" dirty="0"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6294705"/>
      </p:ext>
    </p:extLst>
  </p:cSld>
  <p:clrMapOvr>
    <a:masterClrMapping/>
  </p:clrMapOvr>
  <p:transition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-0.30868 0.141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34" y="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61598 -0.1166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99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6 -0.01968 L -0.36389 -0.0851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56702 -0.2199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51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-0.5592 -0.1942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69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0.28351 -0.3423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779838" y="381000"/>
            <a:ext cx="5135562" cy="283197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5400" dirty="0" smtClean="0">
                <a:latin typeface="Comic Sans MS" pitchFamily="66" charset="0"/>
              </a:rPr>
              <a:t/>
            </a:r>
            <a:br>
              <a:rPr lang="ru-RU" sz="5400" dirty="0" smtClean="0">
                <a:latin typeface="Comic Sans MS" pitchFamily="66" charset="0"/>
              </a:rPr>
            </a:br>
            <a:r>
              <a:rPr lang="ru-RU" sz="5400" b="1" dirty="0" smtClean="0">
                <a:latin typeface="Comic Sans MS" pitchFamily="66" charset="0"/>
              </a:rPr>
              <a:t>Евгений    Андреевич Пермяк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555776" y="1916113"/>
            <a:ext cx="6259612" cy="4495800"/>
          </a:xfrm>
        </p:spPr>
        <p:txBody>
          <a:bodyPr>
            <a:normAutofit/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ru-RU" i="1" dirty="0" smtClean="0"/>
              <a:t>                           </a:t>
            </a:r>
          </a:p>
          <a:p>
            <a:pPr>
              <a:buFont typeface="Monotype Sorts" pitchFamily="2" charset="2"/>
              <a:buNone/>
              <a:defRPr/>
            </a:pPr>
            <a:endParaRPr lang="ru-RU" i="1" dirty="0" smtClean="0"/>
          </a:p>
          <a:p>
            <a:pPr>
              <a:buFont typeface="Monotype Sorts" pitchFamily="2" charset="2"/>
              <a:buNone/>
              <a:defRPr/>
            </a:pPr>
            <a:r>
              <a:rPr lang="ru-RU" i="1" dirty="0" smtClean="0"/>
              <a:t>                          </a:t>
            </a:r>
          </a:p>
          <a:p>
            <a:pPr algn="ctr">
              <a:buFont typeface="Monotype Sorts" pitchFamily="2" charset="2"/>
              <a:buNone/>
              <a:defRPr/>
            </a:pPr>
            <a:r>
              <a:rPr lang="ru-RU" i="1" dirty="0" smtClean="0">
                <a:solidFill>
                  <a:srgbClr val="FF0000"/>
                </a:solidFill>
              </a:rPr>
              <a:t>                               </a:t>
            </a:r>
            <a:r>
              <a:rPr lang="ru-RU" sz="4000" i="1" dirty="0" smtClean="0">
                <a:solidFill>
                  <a:srgbClr val="002060"/>
                </a:solidFill>
              </a:rPr>
              <a:t>(1902 - 1982)</a:t>
            </a:r>
          </a:p>
          <a:p>
            <a:pPr algn="ctr">
              <a:buFont typeface="Monotype Sorts" pitchFamily="2" charset="2"/>
              <a:buNone/>
              <a:defRPr/>
            </a:pPr>
            <a:r>
              <a:rPr lang="ru-RU" sz="4000" i="1" dirty="0" smtClean="0">
                <a:solidFill>
                  <a:srgbClr val="7030A0"/>
                </a:solidFill>
              </a:rPr>
              <a:t>           </a:t>
            </a:r>
            <a:r>
              <a:rPr lang="ru-RU" sz="4800" b="1" i="1" dirty="0" smtClean="0">
                <a:solidFill>
                  <a:srgbClr val="7030A0"/>
                </a:solidFill>
              </a:rPr>
              <a:t>«</a:t>
            </a:r>
            <a:r>
              <a:rPr lang="ru-RU" sz="4800" b="1" i="1" dirty="0" smtClean="0">
                <a:solidFill>
                  <a:srgbClr val="C00000"/>
                </a:solidFill>
              </a:rPr>
              <a:t>В</a:t>
            </a:r>
            <a:r>
              <a:rPr lang="ru-RU" sz="4800" b="1" i="1" dirty="0" smtClean="0">
                <a:solidFill>
                  <a:srgbClr val="7030A0"/>
                </a:solidFill>
              </a:rPr>
              <a:t>о</a:t>
            </a:r>
            <a:r>
              <a:rPr lang="ru-RU" sz="4800" b="1" i="1" dirty="0" smtClean="0">
                <a:solidFill>
                  <a:srgbClr val="00B050"/>
                </a:solidFill>
              </a:rPr>
              <a:t>л</a:t>
            </a:r>
            <a:r>
              <a:rPr lang="ru-RU" sz="4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ш</a:t>
            </a:r>
            <a:r>
              <a:rPr lang="ru-RU" sz="4800" b="1" i="1" dirty="0" smtClean="0">
                <a:solidFill>
                  <a:schemeClr val="accent5">
                    <a:lumMod val="75000"/>
                  </a:schemeClr>
                </a:solidFill>
              </a:rPr>
              <a:t>е</a:t>
            </a:r>
            <a:r>
              <a:rPr lang="ru-RU" sz="4800" b="1" i="1" dirty="0" smtClean="0">
                <a:solidFill>
                  <a:srgbClr val="7030A0"/>
                </a:solidFill>
              </a:rPr>
              <a:t>б</a:t>
            </a:r>
            <a:r>
              <a:rPr lang="ru-RU" sz="4800" b="1" i="1" dirty="0" smtClean="0">
                <a:solidFill>
                  <a:srgbClr val="FFC000"/>
                </a:solidFill>
              </a:rPr>
              <a:t>н</a:t>
            </a:r>
            <a:r>
              <a:rPr lang="ru-RU" sz="4800" b="1" i="1" dirty="0" smtClean="0">
                <a:solidFill>
                  <a:srgbClr val="00B050"/>
                </a:solidFill>
              </a:rPr>
              <a:t>ы</a:t>
            </a:r>
            <a:r>
              <a:rPr lang="ru-RU" sz="4800" b="1" i="1" dirty="0" smtClean="0">
                <a:solidFill>
                  <a:srgbClr val="7030A0"/>
                </a:solidFill>
              </a:rPr>
              <a:t>е </a:t>
            </a:r>
          </a:p>
          <a:p>
            <a:pPr algn="ctr">
              <a:buFont typeface="Monotype Sorts" pitchFamily="2" charset="2"/>
              <a:buNone/>
              <a:defRPr/>
            </a:pPr>
            <a:r>
              <a:rPr lang="ru-RU" sz="4800" b="1" i="1" dirty="0" smtClean="0">
                <a:solidFill>
                  <a:srgbClr val="7030A0"/>
                </a:solidFill>
              </a:rPr>
              <a:t>                       краски»</a:t>
            </a:r>
            <a:endParaRPr lang="ru-RU" sz="4800" b="1" dirty="0" smtClean="0">
              <a:solidFill>
                <a:srgbClr val="7030A0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95288" y="836613"/>
            <a:ext cx="3690937" cy="5472112"/>
            <a:chOff x="340" y="527"/>
            <a:chExt cx="2325" cy="3447"/>
          </a:xfrm>
        </p:grpSpPr>
        <p:pic>
          <p:nvPicPr>
            <p:cNvPr id="4101" name="Picture 11" descr="so01874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" y="527"/>
              <a:ext cx="2325" cy="3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2" name="Picture 4" descr="permyak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2" y="845"/>
              <a:ext cx="1769" cy="2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3" y="381000"/>
            <a:ext cx="8375848" cy="838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B0F0"/>
                </a:solidFill>
                <a:latin typeface="Comic Sans MS" pitchFamily="66" charset="0"/>
              </a:rPr>
              <a:t>       </a:t>
            </a:r>
            <a:r>
              <a:rPr lang="ru-RU" sz="4800" dirty="0" smtClean="0">
                <a:solidFill>
                  <a:srgbClr val="00B0F0"/>
                </a:solidFill>
                <a:latin typeface="Comic Sans MS" pitchFamily="66" charset="0"/>
              </a:rPr>
              <a:t>Выставка книг:</a:t>
            </a:r>
          </a:p>
        </p:txBody>
      </p:sp>
      <p:pic>
        <p:nvPicPr>
          <p:cNvPr id="174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67200" y="3381597"/>
            <a:ext cx="609600" cy="963168"/>
          </a:xfrm>
          <a:noFill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349500"/>
            <a:ext cx="210026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574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1341438"/>
            <a:ext cx="2709863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BOOKPermakB"/>
          <p:cNvPicPr>
            <a:picLocks noChangeAspect="1" noChangeArrowheads="1"/>
          </p:cNvPicPr>
          <p:nvPr/>
        </p:nvPicPr>
        <p:blipFill>
          <a:blip r:embed="rId5" cstate="print"/>
          <a:srcRect l="6320" t="2232" r="11806" b="5505"/>
          <a:stretch>
            <a:fillRect/>
          </a:stretch>
        </p:blipFill>
        <p:spPr bwMode="auto">
          <a:xfrm>
            <a:off x="2339975" y="1412875"/>
            <a:ext cx="2100263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10001767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0200" y="2133600"/>
            <a:ext cx="2286000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85010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СЛОВАРНАЯ РАБОТА: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</a:rPr>
              <a:t>1.Читаем по слогам, затем целыми словами:</a:t>
            </a:r>
            <a:endParaRPr lang="ru-RU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Э-ЛЕК-ТРИ-ЧЕС-КИ-Е   ____ЭЛЕКТРИЧЕСКИЕ</a:t>
            </a:r>
          </a:p>
          <a:p>
            <a:pPr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ПРОВО-ЛОЧ-НЫ-МИ___ПРОВОЛОЧНЫМИ;</a:t>
            </a: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О-БЫК-НО-ВЕН-НЫМ___ОБЫКНОВЕННЫМ</a:t>
            </a:r>
            <a:r>
              <a:rPr lang="ru-RU" dirty="0" smtClean="0">
                <a:solidFill>
                  <a:srgbClr val="00B050"/>
                </a:solidFill>
              </a:rPr>
              <a:t>.               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Arial Black" pitchFamily="34" charset="0"/>
              </a:rPr>
              <a:t>2.Читаем целыми словами:</a:t>
            </a:r>
            <a:br>
              <a:rPr lang="ru-RU" sz="3600" b="1" i="1" dirty="0" smtClean="0">
                <a:solidFill>
                  <a:srgbClr val="7030A0"/>
                </a:solidFill>
                <a:latin typeface="Arial Black" pitchFamily="34" charset="0"/>
              </a:rPr>
            </a:br>
            <a:endParaRPr lang="ru-RU" sz="36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РИСОВАТЬ - </a:t>
            </a:r>
            <a:r>
              <a:rPr lang="ru-RU" b="1" dirty="0" smtClean="0">
                <a:solidFill>
                  <a:srgbClr val="FF0000"/>
                </a:solidFill>
              </a:rPr>
              <a:t>НА</a:t>
            </a:r>
            <a:r>
              <a:rPr lang="ru-RU" b="1" dirty="0" smtClean="0">
                <a:solidFill>
                  <a:srgbClr val="0070C0"/>
                </a:solidFill>
              </a:rPr>
              <a:t>РИСОВАТЬ – НАРИСОВА</a:t>
            </a:r>
            <a:r>
              <a:rPr lang="ru-RU" b="1" dirty="0" smtClean="0">
                <a:solidFill>
                  <a:srgbClr val="FF0000"/>
                </a:solidFill>
              </a:rPr>
              <a:t>ННОЕ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endParaRPr lang="ru-RU" b="1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ПОЛЬЗА - </a:t>
            </a:r>
            <a:r>
              <a:rPr lang="ru-RU" b="1" dirty="0" smtClean="0">
                <a:solidFill>
                  <a:srgbClr val="FF0000"/>
                </a:solidFill>
              </a:rPr>
              <a:t>ВОС</a:t>
            </a:r>
            <a:r>
              <a:rPr lang="ru-RU" b="1" dirty="0" smtClean="0">
                <a:solidFill>
                  <a:srgbClr val="0070C0"/>
                </a:solidFill>
              </a:rPr>
              <a:t>ПОЛЬЗ</a:t>
            </a:r>
            <a:r>
              <a:rPr lang="ru-RU" b="1" dirty="0" smtClean="0">
                <a:solidFill>
                  <a:srgbClr val="FF0000"/>
                </a:solidFill>
              </a:rPr>
              <a:t>ОВАЛСЯ</a:t>
            </a:r>
            <a:r>
              <a:rPr lang="ru-RU" b="1" dirty="0" smtClean="0">
                <a:solidFill>
                  <a:srgbClr val="0070C0"/>
                </a:solidFill>
              </a:rPr>
              <a:t>;</a:t>
            </a:r>
          </a:p>
          <a:p>
            <a:pPr>
              <a:buNone/>
            </a:pPr>
            <a:endParaRPr lang="ru-RU" b="1" i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3600" b="1" i="1" dirty="0" smtClean="0">
                <a:solidFill>
                  <a:srgbClr val="7030A0"/>
                </a:solidFill>
                <a:latin typeface="Arial Black" pitchFamily="34" charset="0"/>
              </a:rPr>
              <a:t>3.Читай внимательно: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БЕЗУ</a:t>
            </a:r>
            <a:r>
              <a:rPr lang="ru-RU" b="1" dirty="0" smtClean="0">
                <a:solidFill>
                  <a:srgbClr val="FF0000"/>
                </a:solidFill>
              </a:rPr>
              <a:t>С</a:t>
            </a:r>
            <a:r>
              <a:rPr lang="ru-RU" b="1" dirty="0" smtClean="0">
                <a:solidFill>
                  <a:srgbClr val="0070C0"/>
                </a:solidFill>
              </a:rPr>
              <a:t>ПЕШНЫЙ -  БЕЗУ</a:t>
            </a:r>
            <a:r>
              <a:rPr lang="ru-RU" b="1" dirty="0" smtClean="0">
                <a:solidFill>
                  <a:srgbClr val="FF0000"/>
                </a:solidFill>
              </a:rPr>
              <a:t>ТЕ</a:t>
            </a:r>
            <a:r>
              <a:rPr lang="ru-RU" b="1" dirty="0" smtClean="0">
                <a:solidFill>
                  <a:srgbClr val="0070C0"/>
                </a:solidFill>
              </a:rPr>
              <a:t>ШНЫЙ</a:t>
            </a:r>
            <a:endParaRPr lang="ru-RU" b="1" dirty="0" smtClean="0">
              <a:solidFill>
                <a:srgbClr val="0070C0"/>
              </a:solidFill>
            </a:endParaRPr>
          </a:p>
          <a:p>
            <a:pPr lvl="1"/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Georgia" pitchFamily="18" charset="0"/>
              </a:rPr>
              <a:t>ВЫБЕРИ ЖАНР ПРОИЗВЕДЕНИЯ</a:t>
            </a:r>
            <a:endParaRPr lang="ru-RU" sz="36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1125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dirty="0" smtClean="0"/>
          </a:p>
          <a:p>
            <a:pPr marL="514350" indent="-514350">
              <a:buFont typeface="Wingdings" pitchFamily="2" charset="2"/>
              <a:buChar char="ü"/>
            </a:pPr>
            <a:r>
              <a:rPr lang="ru-RU" sz="3600" b="1" dirty="0" smtClean="0">
                <a:solidFill>
                  <a:srgbClr val="0070C0"/>
                </a:solidFill>
                <a:latin typeface="Georgia" pitchFamily="18" charset="0"/>
              </a:rPr>
              <a:t>РАССКАЗ</a:t>
            </a:r>
          </a:p>
          <a:p>
            <a:pPr marL="514350" indent="-514350">
              <a:buFont typeface="Wingdings" pitchFamily="2" charset="2"/>
              <a:buChar char="ü"/>
            </a:pPr>
            <a:endParaRPr lang="ru-RU" sz="4000" b="1" dirty="0" smtClean="0">
              <a:solidFill>
                <a:srgbClr val="0070C0"/>
              </a:solidFill>
              <a:latin typeface="Georgia" pitchFamily="18" charset="0"/>
            </a:endParaRPr>
          </a:p>
          <a:p>
            <a:pPr marL="514350" indent="-514350">
              <a:buFont typeface="Wingdings" pitchFamily="2" charset="2"/>
              <a:buChar char="ü"/>
            </a:pPr>
            <a:r>
              <a:rPr lang="ru-RU" sz="3600" b="1" dirty="0" smtClean="0">
                <a:solidFill>
                  <a:srgbClr val="0070C0"/>
                </a:solidFill>
                <a:latin typeface="Georgia" pitchFamily="18" charset="0"/>
              </a:rPr>
              <a:t>СКАЗКА</a:t>
            </a:r>
          </a:p>
          <a:p>
            <a:pPr marL="514350" indent="-514350">
              <a:buFont typeface="Wingdings" pitchFamily="2" charset="2"/>
              <a:buChar char="ü"/>
            </a:pPr>
            <a:endParaRPr lang="ru-RU" sz="4000" b="1" dirty="0" smtClean="0">
              <a:solidFill>
                <a:srgbClr val="0070C0"/>
              </a:solidFill>
              <a:latin typeface="Georgia" pitchFamily="18" charset="0"/>
            </a:endParaRPr>
          </a:p>
          <a:p>
            <a:pPr marL="514350" indent="-514350">
              <a:buFont typeface="Wingdings" pitchFamily="2" charset="2"/>
              <a:buChar char="ü"/>
            </a:pPr>
            <a:r>
              <a:rPr lang="ru-RU" sz="3600" b="1" dirty="0" smtClean="0">
                <a:solidFill>
                  <a:srgbClr val="0070C0"/>
                </a:solidFill>
                <a:latin typeface="Georgia" pitchFamily="18" charset="0"/>
              </a:rPr>
              <a:t>БАСНЯ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321</TotalTime>
  <Words>138</Words>
  <Application>Microsoft Office PowerPoint</Application>
  <PresentationFormat>Экран (4:3)</PresentationFormat>
  <Paragraphs>56</Paragraphs>
  <Slides>13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Если мальчик любит труд, Тычет в книжку пальчик, Про такого пишут тут: Он хороший мальчик.                                                                                                                  В.Маяковский </vt:lpstr>
      <vt:lpstr>ВЫБЕРИ ОДНУ ПОСЛОВИЦУ О ТРУДЕ:</vt:lpstr>
      <vt:lpstr> Проверка домашнего задания:</vt:lpstr>
      <vt:lpstr>Презентация PowerPoint</vt:lpstr>
      <vt:lpstr> Евгений    Андреевич Пермяк</vt:lpstr>
      <vt:lpstr>       Выставка книг:</vt:lpstr>
      <vt:lpstr>СЛОВАРНАЯ РАБОТА: </vt:lpstr>
      <vt:lpstr>2.Читаем целыми словами: </vt:lpstr>
      <vt:lpstr>ВЫБЕРИ ЖАНР ПРОИЗВЕДЕНИЯ</vt:lpstr>
      <vt:lpstr>АРХИТЕКТОР</vt:lpstr>
      <vt:lpstr>«ВСЕ РАБОТЫ ХОРОШИ, ВЫБИРАЙ НА ВКУС» В. МАЯКОВСКИЙ</vt:lpstr>
      <vt:lpstr>«Есть такая профессия – ученик»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Светлана</cp:lastModifiedBy>
  <cp:revision>62</cp:revision>
  <dcterms:modified xsi:type="dcterms:W3CDTF">2013-01-28T16:59:45Z</dcterms:modified>
</cp:coreProperties>
</file>