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5" r:id="rId3"/>
    <p:sldId id="257" r:id="rId4"/>
    <p:sldId id="258" r:id="rId5"/>
    <p:sldId id="275" r:id="rId6"/>
    <p:sldId id="274" r:id="rId7"/>
    <p:sldId id="273" r:id="rId8"/>
    <p:sldId id="279" r:id="rId9"/>
    <p:sldId id="272" r:id="rId10"/>
    <p:sldId id="283" r:id="rId11"/>
    <p:sldId id="269" r:id="rId12"/>
    <p:sldId id="282" r:id="rId13"/>
    <p:sldId id="268" r:id="rId14"/>
    <p:sldId id="259" r:id="rId15"/>
    <p:sldId id="267" r:id="rId16"/>
    <p:sldId id="261" r:id="rId17"/>
    <p:sldId id="265" r:id="rId18"/>
    <p:sldId id="264" r:id="rId19"/>
    <p:sldId id="263" r:id="rId20"/>
    <p:sldId id="266" r:id="rId21"/>
    <p:sldId id="284" r:id="rId22"/>
    <p:sldId id="270" r:id="rId23"/>
    <p:sldId id="260" r:id="rId24"/>
    <p:sldId id="271" r:id="rId25"/>
    <p:sldId id="276" r:id="rId26"/>
    <p:sldId id="281" r:id="rId27"/>
    <p:sldId id="280" r:id="rId28"/>
    <p:sldId id="27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B7BA0-335A-4F26-BE47-26D20ACE515F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hoyougle.ru/services/olympics/winter/19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5%D0%B9%D0%BA-%D0%9F%D0%BB%D1%8D%D1%81%D0%B8%D0%B4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0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B%D0%B8%D0%BC%D0%BF%D0%B8%D0%B9%D1%81%D0%BA%D0%B8%D0%B9_%D0%9C%D0%B8%D1%88%D0%BA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hoyougle.ru/services/olympics/winter/19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0%D1%80%D0%B0%D0%B5%D0%B2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4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hoyougle.ru/services/olympics/summer/1984" TargetMode="External"/><Relationship Id="rId4" Type="http://schemas.openxmlformats.org/officeDocument/2006/relationships/hyperlink" Target="http://ru.wikipedia.org/wiki/%D0%9B%D0%BE%D1%81-%D0%90%D0%BD%D0%B4%D0%B6%D0%B5%D0%BB%D0%B5%D1%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88" TargetMode="External"/><Relationship Id="rId7" Type="http://schemas.openxmlformats.org/officeDocument/2006/relationships/hyperlink" Target="http://ru.wikipedia.org/w/index.php?title=%D0%A5%D0%B0%D0%B9%D0%B4%D0%B8_%D0%B8_%D0%A5%D0%BE%D1%83%D0%B4%D0%B8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0%BB%D0%B3%D0%B0%D1%80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8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whoyougle.ru/services/olympics/summer/1988" TargetMode="External"/><Relationship Id="rId4" Type="http://schemas.openxmlformats.org/officeDocument/2006/relationships/hyperlink" Target="http://ru.wikipedia.org/wiki/%D0%A1%D0%B5%D1%83%D0%B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hoyougle.ru/services/olympics/winter/19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B%D1%8C%D0%B1%D0%B5%D1%80%D0%B2%D0%B8%D0%BB%D1%8C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2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0%D1%80%D1%81%D0%B5%D0%BB%D0%BE%D0%BD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2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0%BB%D0%BB%D0%B5%D1%85%D0%B0%D0%BC%D0%BC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4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0%BD%D1%82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6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Sport_Free/Cartoon-Clipart-Free-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8" TargetMode="External"/><Relationship Id="rId7" Type="http://schemas.openxmlformats.org/officeDocument/2006/relationships/hyperlink" Target="http://ru.wikipedia.org/w/index.php?title=%D0%A1%D0%BD%D0%BE%D1%83%D0%BB%D0%B5%D1%82%D1%81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0%D0%B3%D0%B0%D0%BD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8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hoyougle.ru/services/olympics/summer/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8%D0%B4%D0%BD%D0%B5%D0%B9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0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E%D0%BB%D1%82-%D0%9B%D0%B5%D0%B9%D0%BA-%D0%A1%D0%B8%D1%82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2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0%B8%D0%BD%D1%8B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4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3%D1%80%D0%B8%D0%BD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6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0%BA%D0%B8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8" TargetMode="Externa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0%D0%BD%D0%BA%D1%83%D0%B2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E%D0%BD%D0%B4%D0%BE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12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7" Type="http://schemas.openxmlformats.org/officeDocument/2006/relationships/hyperlink" Target="http://blog.myabc.ru/2011/02/sochi20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bsgazeta.ru/images/04032011_1.jpg" TargetMode="External"/><Relationship Id="rId4" Type="http://schemas.openxmlformats.org/officeDocument/2006/relationships/hyperlink" Target="http://ru.wikipedia.org/wiki/%D0%A1%D0%BE%D1%87%D0%B8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urdom.in.ua/public/main/photos/photo_1434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E%EB%E8%EC%EF%E8%E9%F1%EA%E8%E5_%F2%E0%EB%E8%F1%EC%E0%ED%FB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hoyougle.ru/services/olympics/summer/19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6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2.aif.ru/public/news/485/00ba69b42ca1980a58ce47a9c8aecfed_bi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hyperlink" Target="http://whoyougle.ru/services/olympics/summer/19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A2%D0%B0%D0%BA%D1%81%D0%B0_%D0%92%D0%B0%D0%BB%D1%8C%D0%B4%D0%B8&amp;action=edit&amp;redlink=1" TargetMode="External"/><Relationship Id="rId5" Type="http://schemas.openxmlformats.org/officeDocument/2006/relationships/hyperlink" Target="http://ru.wikipedia.org/wiki/%D0%9C%D1%8E%D0%BD%D1%85%D0%B5%D0%BD" TargetMode="External"/><Relationship Id="rId4" Type="http://schemas.openxmlformats.org/officeDocument/2006/relationships/hyperlink" Target="http://ru.wikipedia.org/wiki/%D0%9B%D0%B5%D1%82%D0%BD%D0%B8%D0%B5_%D0%9E%D0%BB%D0%B8%D0%BC%D0%BF%D0%B8%D0%B9%D1%81%D0%BA%D0%B8%D0%B5_%D0%B8%D0%B3%D1%80%D1%8B_19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1%81%D0%B1%D1%80%D1%83%D0%BA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76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ru.wikipedia.org/w/index.php?title=%D0%91%D0%BE%D0%B1%D1%80_%D0%90%D0%BC%D0%B8%D0%BA&amp;action=edit&amp;redlink=1" TargetMode="External"/><Relationship Id="rId2" Type="http://schemas.openxmlformats.org/officeDocument/2006/relationships/hyperlink" Target="http://whoyougle.ru/services/olympics/summer/19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D%D1%80%D0%B5%D0%B0%D0%BB%D1%8C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76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572000" cy="32912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Талисманы Олимпийских игр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500438"/>
            <a:ext cx="7456342" cy="31666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ru-RU" sz="6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ГБОУ СОШ №138</a:t>
            </a:r>
          </a:p>
          <a:p>
            <a:pPr>
              <a:lnSpc>
                <a:spcPct val="170000"/>
              </a:lnSpc>
              <a:defRPr/>
            </a:pPr>
            <a:r>
              <a:rPr lang="ru-RU" sz="6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Калининского района, г.  </a:t>
            </a:r>
          </a:p>
          <a:p>
            <a:pPr>
              <a:lnSpc>
                <a:spcPct val="170000"/>
              </a:lnSpc>
              <a:defRPr/>
            </a:pPr>
            <a:r>
              <a:rPr lang="ru-RU" sz="6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>
              <a:lnSpc>
                <a:spcPct val="170000"/>
              </a:lnSpc>
              <a:defRPr/>
            </a:pPr>
            <a:r>
              <a:rPr lang="ru-RU" sz="6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отделения дополнительного образования</a:t>
            </a:r>
            <a:endParaRPr lang="ru-RU" sz="6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6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Данилова Наталья Витальевна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yg.su/i/services/olympics/winter/198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3"/>
            <a:ext cx="400389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2619375" cy="174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Лейк-Плэсид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Енот </a:t>
            </a:r>
            <a:r>
              <a:rPr lang="ru-RU" b="1" i="1" dirty="0" err="1">
                <a:solidFill>
                  <a:srgbClr val="FF9933"/>
                </a:solidFill>
              </a:rPr>
              <a:t>Рони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2708920"/>
            <a:ext cx="52745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Дизайнеры стилизовали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 лыжника,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раскрасив мордочку в форме защитных очков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лыжной шапочки.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Маска-очки стала самым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модным аксессуаром Зимних Игр.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Енот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 первым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талисманом-животным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Зимних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стилизованным под спортсмена.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8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218" y="2132856"/>
            <a:ext cx="34407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104" y="206084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alibri" pitchFamily="34" charset="0"/>
              </a:rPr>
              <a:t>Полное </a:t>
            </a:r>
            <a:r>
              <a:rPr lang="ru-RU" dirty="0">
                <a:latin typeface="Calibri" pitchFamily="34" charset="0"/>
              </a:rPr>
              <a:t>имя талисмана Олимпиады-80 — 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Михаил </a:t>
            </a:r>
            <a:r>
              <a:rPr lang="ru-RU" b="1" dirty="0" err="1">
                <a:latin typeface="Calibri" pitchFamily="34" charset="0"/>
              </a:rPr>
              <a:t>Потапыч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Топтыгин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r>
              <a:rPr lang="ru-RU" dirty="0" smtClean="0">
                <a:latin typeface="Calibri" pitchFamily="34" charset="0"/>
              </a:rPr>
              <a:t>Бурый медведь является символом России, </a:t>
            </a:r>
          </a:p>
          <a:p>
            <a:r>
              <a:rPr lang="ru-RU" dirty="0" smtClean="0">
                <a:latin typeface="Calibri" pitchFamily="34" charset="0"/>
              </a:rPr>
              <a:t>поэтому </a:t>
            </a:r>
            <a:r>
              <a:rPr lang="ru-RU" dirty="0">
                <a:latin typeface="Calibri" pitchFamily="34" charset="0"/>
              </a:rPr>
              <a:t>его выбор в качестве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официального </a:t>
            </a:r>
            <a:r>
              <a:rPr lang="ru-RU" dirty="0">
                <a:latin typeface="Calibri" pitchFamily="34" charset="0"/>
              </a:rPr>
              <a:t>талисмана Игр в Москве не случаен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dirty="0">
                <a:latin typeface="Calibri" pitchFamily="34" charset="0"/>
              </a:rPr>
              <a:t>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Автором </a:t>
            </a:r>
            <a:r>
              <a:rPr lang="ru-RU" dirty="0">
                <a:latin typeface="Calibri" pitchFamily="34" charset="0"/>
              </a:rPr>
              <a:t>окончательного варианта талисмана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является </a:t>
            </a:r>
            <a:r>
              <a:rPr lang="ru-RU" dirty="0">
                <a:latin typeface="Calibri" pitchFamily="34" charset="0"/>
              </a:rPr>
              <a:t>известный </a:t>
            </a:r>
            <a:r>
              <a:rPr lang="ru-RU" dirty="0" smtClean="0">
                <a:latin typeface="Calibri" pitchFamily="34" charset="0"/>
              </a:rPr>
              <a:t>художник-иллюстратор</a:t>
            </a:r>
          </a:p>
          <a:p>
            <a:r>
              <a:rPr lang="ru-RU" dirty="0" smtClean="0">
                <a:latin typeface="Calibri" pitchFamily="34" charset="0"/>
              </a:rPr>
              <a:t> Виктор Чижиков. </a:t>
            </a:r>
          </a:p>
          <a:p>
            <a:r>
              <a:rPr lang="ru-RU" dirty="0" smtClean="0">
                <a:latin typeface="Calibri" pitchFamily="34" charset="0"/>
              </a:rPr>
              <a:t>Из </a:t>
            </a:r>
            <a:r>
              <a:rPr lang="ru-RU" dirty="0">
                <a:latin typeface="Calibri" pitchFamily="34" charset="0"/>
              </a:rPr>
              <a:t>более сотни придуманных им различных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образов </a:t>
            </a:r>
            <a:r>
              <a:rPr lang="ru-RU" dirty="0">
                <a:latin typeface="Calibri" pitchFamily="34" charset="0"/>
              </a:rPr>
              <a:t>он выбрал один, который принял участие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>
                <a:latin typeface="Calibri" pitchFamily="34" charset="0"/>
              </a:rPr>
              <a:t>итоговой выставке в Москве.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>
                <a:latin typeface="Calibri" pitchFamily="34" charset="0"/>
              </a:rPr>
              <a:t>конкурсный отбор попало шестьдесят медведей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разных </a:t>
            </a:r>
            <a:r>
              <a:rPr lang="ru-RU" dirty="0">
                <a:latin typeface="Calibri" pitchFamily="34" charset="0"/>
              </a:rPr>
              <a:t>художников. </a:t>
            </a:r>
            <a:r>
              <a:rPr lang="ru-RU" b="1" dirty="0" smtClean="0">
                <a:latin typeface="Calibri" pitchFamily="34" charset="0"/>
              </a:rPr>
              <a:t>Миша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понравился всем. 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95936" y="1340768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Летние Олимпийские игры 1980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Олимпийский Мишка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84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24944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619375" cy="1743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Сараево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348880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Волчонок </a:t>
            </a:r>
            <a:r>
              <a:rPr lang="ru-RU" b="1" i="1" dirty="0" err="1">
                <a:solidFill>
                  <a:srgbClr val="FF9933"/>
                </a:solidFill>
              </a:rPr>
              <a:t>Вучко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67744" y="2636912"/>
            <a:ext cx="63450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дизайнерами стояла задача сделать образ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волчонка как можно менее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агрессивным и как можно более доброжелательным.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замыслу, талисман должен был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дружеские взаимоотношения человека и животных,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быть ближе к природе.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Волчонок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получился персонажем сильным, храбрым 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одновременно, весёлым и беззаботным.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Вучко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признан одним из самых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обаятельных персонажей в истории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олимпийских талисманов.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Югославии он стал любимой детской игрушкой.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lvl="0" algn="r">
              <a:spcBef>
                <a:spcPct val="0"/>
              </a:spcBef>
              <a:defRPr/>
            </a:pP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b="1" dirty="0" smtClean="0">
                <a:hlinkClick r:id="rId3"/>
              </a:rPr>
              <a:t>Летние </a:t>
            </a:r>
            <a:r>
              <a:rPr lang="ru-RU" b="1" dirty="0">
                <a:hlinkClick r:id="rId3"/>
              </a:rPr>
              <a:t>Олимпийские игры </a:t>
            </a:r>
            <a:r>
              <a:rPr lang="ru-RU" b="1" dirty="0" smtClean="0">
                <a:hlinkClick r:id="rId3"/>
              </a:rPr>
              <a:t>1984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dirty="0" smtClean="0">
                <a:hlinkClick r:id="rId4"/>
              </a:rPr>
              <a:t>Лос-Анджелес</a:t>
            </a:r>
            <a:endParaRPr lang="ru-RU" dirty="0"/>
          </a:p>
          <a:p>
            <a:pPr algn="r"/>
            <a:r>
              <a:rPr lang="ru-RU" b="1" i="1" dirty="0" smtClean="0">
                <a:solidFill>
                  <a:srgbClr val="FF9933"/>
                </a:solidFill>
              </a:rPr>
              <a:t>Сэм –орёл</a:t>
            </a:r>
          </a:p>
          <a:p>
            <a:pPr algn="r"/>
            <a:endParaRPr lang="ru-RU" dirty="0">
              <a:solidFill>
                <a:srgbClr val="FF9933"/>
              </a:solidFill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Орёл </a:t>
            </a:r>
            <a:r>
              <a:rPr lang="ru-RU" dirty="0">
                <a:latin typeface="Calibri" pitchFamily="34" charset="0"/>
              </a:rPr>
              <a:t>является национальным символом </a:t>
            </a:r>
            <a:r>
              <a:rPr lang="ru-RU" dirty="0" smtClean="0">
                <a:latin typeface="Calibri" pitchFamily="34" charset="0"/>
              </a:rPr>
              <a:t>Соединенных штатов Америки. </a:t>
            </a:r>
            <a:r>
              <a:rPr lang="ru-RU" dirty="0">
                <a:latin typeface="Calibri" pitchFamily="34" charset="0"/>
              </a:rPr>
              <a:t>Кроме того, в данном талисмане заложен и другой образ, благодаря которому он и получил своё имя. Художники компании </a:t>
            </a:r>
            <a:r>
              <a:rPr lang="ru-RU" dirty="0" smtClean="0">
                <a:latin typeface="Calibri" pitchFamily="34" charset="0"/>
              </a:rPr>
              <a:t>Уолта Диснея нарисовали </a:t>
            </a:r>
            <a:r>
              <a:rPr lang="ru-RU" dirty="0">
                <a:latin typeface="Calibri" pitchFamily="34" charset="0"/>
              </a:rPr>
              <a:t>орлёнка в цилиндре, окрашенном в цвета американского флага, точно таком, как на знаменитом </a:t>
            </a:r>
            <a:r>
              <a:rPr lang="ru-RU" dirty="0" smtClean="0">
                <a:latin typeface="Calibri" pitchFamily="34" charset="0"/>
              </a:rPr>
              <a:t>Дядюшке -Сэме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wyg.su/i/services/olympics/summer/1984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16832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8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Калгари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Хайди и Хоуди (страница отсутствует)"/>
              </a:rPr>
              <a:t>Хайди</a:t>
            </a:r>
            <a:r>
              <a:rPr lang="ru-RU" b="1" i="1" u="sng" dirty="0">
                <a:hlinkClick r:id="rId7" tooltip="Хайди и Хоуди (страница отсутствует)"/>
              </a:rPr>
              <a:t> и </a:t>
            </a:r>
            <a:r>
              <a:rPr lang="ru-RU" b="1" i="1" u="sng" dirty="0" err="1">
                <a:hlinkClick r:id="rId7" tooltip="Хайди и Хоуди (страница отсутствует)"/>
              </a:rPr>
              <a:t>Хоуди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31840" y="2636912"/>
            <a:ext cx="52255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легенде, придуманной для талисманов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Зимней Олимпиады 1988,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полярные медведи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Хайди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неразлучные брат с сестрой.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имена являются производными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слова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«Привет!»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 английском языке 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западно-американском диалекте).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создатели талисманов закладывали в них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 единения, дружбы и гостеприимства.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Летние Олимпийские игры </a:t>
            </a:r>
            <a:r>
              <a:rPr lang="ru-RU" b="1" u="sng" dirty="0" smtClean="0">
                <a:hlinkClick r:id="rId3"/>
              </a:rPr>
              <a:t>1988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Сеул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564904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Тигрёнок </a:t>
            </a:r>
            <a:r>
              <a:rPr lang="ru-RU" b="1" i="1" dirty="0" err="1">
                <a:solidFill>
                  <a:srgbClr val="FF9933"/>
                </a:solidFill>
              </a:rPr>
              <a:t>Ходори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3131096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 XXIV Олимпийских игр стал герой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корейских легенд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амурский тигр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нивелировать отрицательные стороны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хищного зверя,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изобразили маленьким тигрёнком,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добрым и безобидным.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для талисмана выбирали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народного голосования 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Победившее имя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перевести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Тигр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«тигр»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«мальчик»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wyg.su/i/services/olympics/summer/1988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92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Альбервиль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56490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Гном </a:t>
            </a:r>
            <a:r>
              <a:rPr lang="ru-RU" b="1" i="1" dirty="0" err="1">
                <a:solidFill>
                  <a:srgbClr val="FF9933"/>
                </a:solidFill>
              </a:rPr>
              <a:t>Маджик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83768" y="2909843"/>
            <a:ext cx="60673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 представителя волшебного народа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воплощает идею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«мечты и воображения»,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стремления к звёздам,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осуществлению несбыточного.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старинных легендах гномы являются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хранителями несметных сокровищ,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дружба с ними приносит людям удачу.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Мифический человечек-звезда,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должен был вести к победе и успеху.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Барселона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34888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Щенок </a:t>
            </a:r>
            <a:r>
              <a:rPr lang="ru-RU" b="1" i="1" dirty="0" err="1">
                <a:solidFill>
                  <a:srgbClr val="FF9933"/>
                </a:solidFill>
              </a:rPr>
              <a:t>Коби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040356"/>
            <a:ext cx="8694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Юбилейные XXV Олимпийские игры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проходили в Барселоне.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дворняга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беспризорный щенок,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мультяшный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герой популярной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детской телепередачи.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так полюбился испанцам,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был всенародно выбран талисманом Олимпиады.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Щенок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признан самым элегантно одетым талисманом: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нём был тёмно-синий костюм и галстук.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4.png">
            <a:hlinkClick r:id="rId3"/>
          </p:cNvPr>
          <p:cNvPicPr/>
          <p:nvPr/>
        </p:nvPicPr>
        <p:blipFill>
          <a:blip r:embed="rId4" cstate="print"/>
          <a:srcRect b="15556"/>
          <a:stretch>
            <a:fillRect/>
          </a:stretch>
        </p:blipFill>
        <p:spPr bwMode="auto">
          <a:xfrm>
            <a:off x="5940152" y="3861048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1994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Лиллехаммер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49289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Хокон и Кристин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2780928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Олимпийских игр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Лиллехаммере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герои норвежских легенд, брат и сестра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Хокон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Кристин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и девочка с типично скандинавской внешностью в традиционных национальных костюмах были выполнены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дизайнерами с теплотой и иронией.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качестве официальных талисманов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выбраны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торжественных церемониях,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также в рекламе Игр использовались живые дети,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одетые как олимпийские талисманы.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Атланта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49289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Иззи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43808" y="3068960"/>
            <a:ext cx="57894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</a:rPr>
              <a:t>Талисман Олимпиады-96 было решено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сгенерировать </a:t>
            </a:r>
            <a:r>
              <a:rPr lang="ru-RU" sz="2000" dirty="0">
                <a:latin typeface="Calibri" pitchFamily="34" charset="0"/>
              </a:rPr>
              <a:t>на компьютере.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Существо </a:t>
            </a:r>
            <a:r>
              <a:rPr lang="ru-RU" sz="2000" dirty="0">
                <a:latin typeface="Calibri" pitchFamily="34" charset="0"/>
              </a:rPr>
              <a:t>получилось странным и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ни </a:t>
            </a:r>
            <a:r>
              <a:rPr lang="ru-RU" sz="2000" dirty="0">
                <a:latin typeface="Calibri" pitchFamily="34" charset="0"/>
              </a:rPr>
              <a:t>на что не похожим.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никто не мог дать однозначного ответа,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это за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придумали персонажу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сокращение от английского выражения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(«Что это такое?»).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8478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Олимпийские игры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</a:rPr>
              <a:t>Олимпиада</a:t>
            </a:r>
            <a:r>
              <a:rPr lang="ru-RU" sz="2000" dirty="0" smtClean="0">
                <a:latin typeface="Calibri" pitchFamily="34" charset="0"/>
              </a:rPr>
              <a:t> — крупнейшие международные комплексные спортивные соревнования, которые проводятся каждые четыре года. Традиция, существовавшая в Древней Греции, была возрождена в конце </a:t>
            </a:r>
            <a:r>
              <a:rPr lang="en-US" sz="2000" dirty="0" smtClean="0">
                <a:latin typeface="Calibri" pitchFamily="34" charset="0"/>
              </a:rPr>
              <a:t>XIX </a:t>
            </a:r>
            <a:r>
              <a:rPr lang="ru-RU" sz="2000" dirty="0" smtClean="0">
                <a:latin typeface="Calibri" pitchFamily="34" charset="0"/>
              </a:rPr>
              <a:t> века французским общественным деятелем Пьером де Кубертеном.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известные также как Летние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проводились каждые четыре года,</a:t>
            </a:r>
          </a:p>
          <a:p>
            <a:r>
              <a:rPr lang="ru-RU" sz="2000" dirty="0" smtClean="0">
                <a:latin typeface="Calibri" pitchFamily="34" charset="0"/>
              </a:rPr>
              <a:t> начиная с 1896, за исключением лет, </a:t>
            </a:r>
          </a:p>
          <a:p>
            <a:r>
              <a:rPr lang="ru-RU" sz="2000" dirty="0" smtClean="0">
                <a:latin typeface="Calibri" pitchFamily="34" charset="0"/>
              </a:rPr>
              <a:t>пришедшихся на мировые войны. </a:t>
            </a:r>
          </a:p>
          <a:p>
            <a:r>
              <a:rPr lang="ru-RU" sz="2000" dirty="0" smtClean="0">
                <a:latin typeface="Calibri" pitchFamily="34" charset="0"/>
              </a:rPr>
              <a:t>В 1924 были учреждены Зимние Олимпийские игры ,</a:t>
            </a:r>
          </a:p>
          <a:p>
            <a:r>
              <a:rPr lang="ru-RU" sz="2000" dirty="0" smtClean="0">
                <a:latin typeface="Calibri" pitchFamily="34" charset="0"/>
              </a:rPr>
              <a:t> которые первоначально проводились в тот же год,</a:t>
            </a:r>
          </a:p>
          <a:p>
            <a:r>
              <a:rPr lang="ru-RU" sz="2000" dirty="0" smtClean="0">
                <a:latin typeface="Calibri" pitchFamily="34" charset="0"/>
              </a:rPr>
              <a:t> что и летние. Однако начиная с 1994года, </a:t>
            </a:r>
          </a:p>
          <a:p>
            <a:r>
              <a:rPr lang="ru-RU" sz="2000" dirty="0" smtClean="0">
                <a:latin typeface="Calibri" pitchFamily="34" charset="0"/>
              </a:rPr>
              <a:t>время проведения зимних Олимпийских игр</a:t>
            </a:r>
          </a:p>
          <a:p>
            <a:r>
              <a:rPr lang="ru-RU" sz="2000" dirty="0" smtClean="0">
                <a:latin typeface="Calibri" pitchFamily="34" charset="0"/>
              </a:rPr>
              <a:t> сдвинуто на два года относительно </a:t>
            </a:r>
          </a:p>
          <a:p>
            <a:r>
              <a:rPr lang="ru-RU" sz="2000" dirty="0" smtClean="0">
                <a:latin typeface="Calibri" pitchFamily="34" charset="0"/>
              </a:rPr>
              <a:t>времени проведения летних игр.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43010" name="Picture 2" descr="Картинка 16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11"/>
          <a:stretch>
            <a:fillRect/>
          </a:stretch>
        </p:blipFill>
        <p:spPr bwMode="auto">
          <a:xfrm flipH="1">
            <a:off x="5810644" y="3645024"/>
            <a:ext cx="333335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4346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Нагано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34888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Сукки, </a:t>
            </a:r>
            <a:r>
              <a:rPr lang="ru-RU" b="1" i="1" dirty="0" err="1">
                <a:solidFill>
                  <a:srgbClr val="FF9933"/>
                </a:solidFill>
              </a:rPr>
              <a:t>Нокки</a:t>
            </a:r>
            <a:r>
              <a:rPr lang="ru-RU" b="1" i="1" dirty="0">
                <a:solidFill>
                  <a:srgbClr val="FF9933"/>
                </a:solidFill>
              </a:rPr>
              <a:t>, </a:t>
            </a:r>
            <a:r>
              <a:rPr lang="ru-RU" b="1" i="1" dirty="0" err="1">
                <a:solidFill>
                  <a:srgbClr val="FF9933"/>
                </a:solidFill>
              </a:rPr>
              <a:t>Лекки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Цукки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85293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Сноулетс (страница отсутствует)"/>
              </a:rPr>
              <a:t>Сноулетс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4149080"/>
            <a:ext cx="8220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 талисманов XVIII Зимних Игр,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 совёнка должны были символизировать олимпийскую мудрость.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Число 4 выбрано не случайно: это времена года и 4 стихии,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регулирующие жизнь в лесу: землю, ветер, огонь и воду.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Олимпийские игры также проводятся раз в четыре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yg.su/i/services/olympics/summer/200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176464" cy="25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hlinkClick r:id="rId5"/>
              </a:rPr>
              <a:t>Летние Олимпийские игры </a:t>
            </a:r>
            <a:r>
              <a:rPr lang="ru-RU" b="1" dirty="0" smtClean="0">
                <a:hlinkClick r:id="rId5"/>
              </a:rPr>
              <a:t>2000</a:t>
            </a:r>
            <a:r>
              <a:rPr lang="ru-RU" b="1" dirty="0" smtClean="0"/>
              <a:t> </a:t>
            </a:r>
            <a:r>
              <a:rPr lang="ru-RU" b="1" dirty="0">
                <a:hlinkClick r:id="rId6"/>
              </a:rPr>
              <a:t>Сидней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276872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Олли</a:t>
            </a:r>
            <a:r>
              <a:rPr lang="ru-RU" b="1" i="1" dirty="0">
                <a:solidFill>
                  <a:srgbClr val="FF9933"/>
                </a:solidFill>
              </a:rPr>
              <a:t>, Сид и Милли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61534" y="3861048"/>
            <a:ext cx="78985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Игр в Сиднее стала символическая триада: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Утконос Сид,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Кукабара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Олли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Ехидна Милли.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Данные животные обитают только в Австралии.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Собранные вместе, они символизируют олимпийскую дружбу.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персонажи (по месту своего обитания) олицетворяют три стихии: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землю, воду и небо.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Тройка в данном случае является символическим числом,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Олимпиада проходила накануне вступления в третье тысячелетие.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9959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Солт-Лейк-Сити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265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Зайчиха,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Койот </a:t>
            </a:r>
            <a:r>
              <a:rPr lang="ru-RU" b="1" i="1" dirty="0">
                <a:solidFill>
                  <a:srgbClr val="FF9933"/>
                </a:solidFill>
              </a:rPr>
              <a:t>и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Медведь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59832" y="3356992"/>
            <a:ext cx="55860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талисманам придумали дети.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 четырёх месяцев длился опрос.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конце концов,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решено назвать персонажей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трём основным отраслям промышленности города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(когда-то это были основные статьи дохода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Солт-Лейк-Сити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штата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Юта: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порох, медь и уголь.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Белая Зайчиха получила имя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Поудер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Медный Койот стал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Копером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Угольно-чёрный медведь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Коулом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4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285293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Афины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492896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Феб и Афина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2564904"/>
            <a:ext cx="61743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XXVIII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же, как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Олимпиады-68,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созданы по античным образцам,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найденным при раскопках.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сделали точными копиями древнегреческих кукол,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относящихся к VII веку до Нашей эры.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 легенде,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 и Афина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— брат и сестра.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Их назвали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честь Олимпийских богов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Апполона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Феба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или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Фивоса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лучезарного бога света,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и Афины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богини мудрости.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Снег и лёд присутствуют на любой Зимней Олимпиаде. Они дополняют друг друга, являясь воплощением зимы и зимних видов спорта. По замыслу создателей, </a:t>
            </a:r>
            <a:r>
              <a:rPr lang="ru-RU" sz="2000" b="1" dirty="0">
                <a:latin typeface="Calibri" pitchFamily="34" charset="0"/>
              </a:rPr>
              <a:t>Неве</a:t>
            </a:r>
            <a:r>
              <a:rPr lang="ru-RU" sz="2000" dirty="0">
                <a:latin typeface="Calibri" pitchFamily="34" charset="0"/>
              </a:rPr>
              <a:t> и </a:t>
            </a:r>
            <a:r>
              <a:rPr lang="ru-RU" sz="2000" b="1" dirty="0" err="1">
                <a:latin typeface="Calibri" pitchFamily="34" charset="0"/>
              </a:rPr>
              <a:t>Глиц</a:t>
            </a:r>
            <a:r>
              <a:rPr lang="ru-RU" sz="2000" dirty="0">
                <a:latin typeface="Calibri" pitchFamily="34" charset="0"/>
              </a:rPr>
              <a:t> соответствуют таким основным качествам, как энтузиазм, элегантность, культура, бережное отношение к окружающей среде и любовь к спорту.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Турин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49289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Неве и </a:t>
            </a:r>
            <a:r>
              <a:rPr lang="ru-RU" b="1" i="1" dirty="0" err="1">
                <a:solidFill>
                  <a:srgbClr val="FF9933"/>
                </a:solidFill>
              </a:rPr>
              <a:t>Глиц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8.png">
            <a:hlinkClick r:id="rId3"/>
          </p:cNvPr>
          <p:cNvPicPr/>
          <p:nvPr/>
        </p:nvPicPr>
        <p:blipFill>
          <a:blip r:embed="rId4" cstate="print"/>
          <a:srcRect b="21428"/>
          <a:stretch>
            <a:fillRect/>
          </a:stretch>
        </p:blipFill>
        <p:spPr bwMode="auto">
          <a:xfrm>
            <a:off x="1907704" y="1628800"/>
            <a:ext cx="48238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Пекин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91683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Фува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3356992"/>
            <a:ext cx="74801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китайского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Удачи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Пять персонажей символизируют пять олимпийских колец,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из них окрашен в один из олимпийских цветов.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ореолу обитания животных — это пять природных стихий: вода, лес, огонь, земля и небо.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Данная символика отражена на атрибутах талисманов — шлемах.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олицетворяет открытость и стремления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китайцев всех провинций.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Первые слоги имён талисманов, сложенные вместе, составляют фразу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Пекин приветствует вас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5" name="Рисунок 4" descr="http://wyg.su/i/services/olympics/winter/201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4176464" cy="35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2010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Ванкувер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Мига и </a:t>
            </a:r>
            <a:r>
              <a:rPr lang="ru-RU" b="1" i="1" dirty="0" err="1">
                <a:solidFill>
                  <a:srgbClr val="FF9933"/>
                </a:solidFill>
              </a:rPr>
              <a:t>Куатчи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2636912"/>
            <a:ext cx="737383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конкурсе на создание персонажей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приняли участие 177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профессиональных дизайнеров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Канады, Англии, Бразилии, Италии,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Японии, США и других стран мира.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Оргкомитет Игр выбрал для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создания окончательных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вариантов Вики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Майкла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Мерфи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были созданы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основе канадских легенд.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воплощены черты как реальных обитателей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канадской фауны, так и мифологических существ.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1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2012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Лондон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04864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Венлок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Мандевилль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71800" y="2708920"/>
            <a:ext cx="61838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Летних Олимпийских игр 2012 года в Лондоне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одноглазых существа, напоминающие инопланетян.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 своё имя в честь городка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МачВенлок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соревнования в котором в середине XIX века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вдохновили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Пьера де Кубертена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возрождение Олимпиад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1896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был назван по имени госпиталя,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в 1948 году были проведены первые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спортсменов-инвалидов.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Зимние Олимпийские игры </a:t>
            </a:r>
            <a:r>
              <a:rPr lang="ru-RU" b="1" u="sng" dirty="0" smtClean="0">
                <a:hlinkClick r:id="rId3"/>
              </a:rPr>
              <a:t>2014</a:t>
            </a:r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Сочи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16832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rgbClr val="FF9933"/>
                </a:solidFill>
              </a:rPr>
              <a:t>Леопард, Белый медведь и Зайка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35696" y="4005064"/>
            <a:ext cx="4289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 февраля, Москва, Россия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итогам выборов, завершившихся в прямом эфире шоу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Сочи 2014.Финал»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Первом канале, талисманами Олимпийских Игр в Сочи стали: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Зайка, Белый мишка и Леопард.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 стали Лучик и Снежинка.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276872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Лучик и Снежинка</a:t>
            </a:r>
          </a:p>
        </p:txBody>
      </p:sp>
      <p:pic>
        <p:nvPicPr>
          <p:cNvPr id="39943" name="Picture 7" descr="Картинка 45 из 22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3840425" cy="2592288"/>
          </a:xfrm>
          <a:prstGeom prst="rect">
            <a:avLst/>
          </a:prstGeom>
          <a:noFill/>
        </p:spPr>
      </p:pic>
      <p:pic>
        <p:nvPicPr>
          <p:cNvPr id="39945" name="Picture 9" descr="Картинка 242 из 229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2617" t="39690" b="-169"/>
          <a:stretch>
            <a:fillRect/>
          </a:stretch>
        </p:blipFill>
        <p:spPr bwMode="auto">
          <a:xfrm>
            <a:off x="5724128" y="3356992"/>
            <a:ext cx="3166120" cy="32715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559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olimp_kolca-3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0"/>
            <a:ext cx="2619375" cy="1743075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674676"/>
            <a:ext cx="81789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Олимпийский талисман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олимпийской символики.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Миссия олимпийского талисмана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«отразить дух страны-хозяйки игр, принести удачу спортсменам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накалить праздничную атмосферу».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Чаще всего олимпийский талисман изображается в виде животного,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популярного в стране, принимающей спортсменов,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в виде анимированного выдуманного существа.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Талисман</a:t>
            </a:r>
            <a:r>
              <a:rPr lang="ru-RU" dirty="0">
                <a:latin typeface="Calibri" pitchFamily="34" charset="0"/>
              </a:rPr>
              <a:t>, прежде всего, отражает дух того города, где будут проводиться Олимпийские игры. Это должен быть персонаж с запоминающимся именем, яркой личностью, которая становится центральной фигурой уникальной и волнующей истории… Талисман должен быть симпатичен как детям, так и взрослым, как женщинам, так и мужчинам, </a:t>
            </a:r>
            <a:endParaRPr lang="ru-RU" dirty="0" smtClean="0"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а </a:t>
            </a:r>
            <a:r>
              <a:rPr lang="ru-RU" dirty="0">
                <a:latin typeface="Calibri" pitchFamily="34" charset="0"/>
              </a:rPr>
              <a:t>также «поддерживать олимпийские идеалы».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476672"/>
            <a:ext cx="3886200" cy="1512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Олимпийских игр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9" name="Picture 3" descr="Картинка 1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347" t="16412" r="14898" b="14666"/>
          <a:stretch>
            <a:fillRect/>
          </a:stretch>
        </p:blipFill>
        <p:spPr bwMode="auto">
          <a:xfrm>
            <a:off x="539552" y="476672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267000"/>
            <a:ext cx="7011152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1968 году,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Летних Олимпийских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играх в Мексике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был представлен талисман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созданный по скульптурному изображению,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найденному при раскопках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Чичен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(древней столице народов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первый талисман не имел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особой популярности и коммерческого успеха.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wyg.su/i/services/olympics/summer/1968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835" y="2924944"/>
            <a:ext cx="3084165" cy="36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0"/>
            <a:ext cx="6692280" cy="19442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Олимпийских игр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2816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357319"/>
            <a:ext cx="67637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том же году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Олимпиаде в Гренобле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использован в качестве талисмана анимированный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персонаж по имени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Schuss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Шюсс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некоторых источниках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даже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автором которого считается художник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Морис  Лафарг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была фигурка человечка на лыжах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красно-белой головой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Олимпийскими кольцами на лбу.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Синее, изогнутое, как при старте в прыжках с трамплина,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тело плавно переходило в лыжи.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окраска талисмана напоминала полосы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французского  флага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Данный талисман также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получил официального признания.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wyg.su/i/services/olympics/winter/196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926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4891850" cy="3600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906960"/>
            <a:ext cx="73448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Официально понятие «олимпийский талисман»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утверждено летом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1972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сессии МОК,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проходившей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рамках </a:t>
            </a: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Олимпийских игр в Мюнхене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Решением Комитета талисман стал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обязательным атрибутом Олимпийских игр.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Теперь в качестве талисмана может выступать любое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отражающее особенности культуры народа страны,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принимающей Олимпиаду. Это может быть животное, человек,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мифологический или сказочный персонаж.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талисман непременно должен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ценности современного олимпийского движения.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8367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summer/1972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98684" y="3501008"/>
            <a:ext cx="79453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истории Олимпиады у Игр появился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официальный талисман - такса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талисмана собаку выбрали из-за её охотничьих качеств,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присущих настоящему спортсмену: стойкость, упорство и ловкость.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— имя нарицательное.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Баварии,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где таксы очень популярны,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так могут назвать любую собаку этой породы,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как в России медведя Мишей, или кота Васькой.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18864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4847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hlinkClick r:id="rId4"/>
              </a:rPr>
              <a:t>Летние Олимпийские игры </a:t>
            </a:r>
            <a:r>
              <a:rPr lang="ru-RU" b="1" u="sng" dirty="0" smtClean="0">
                <a:solidFill>
                  <a:srgbClr val="FFC000"/>
                </a:solidFill>
                <a:hlinkClick r:id="rId4"/>
              </a:rPr>
              <a:t>1972</a:t>
            </a:r>
            <a:endParaRPr lang="ru-RU" b="1" dirty="0">
              <a:solidFill>
                <a:srgbClr val="FFC000"/>
              </a:solidFill>
            </a:endParaRPr>
          </a:p>
          <a:p>
            <a:pPr algn="r"/>
            <a:r>
              <a:rPr lang="ru-RU" b="1" u="sng" dirty="0" smtClean="0">
                <a:solidFill>
                  <a:srgbClr val="FFC000"/>
                </a:solidFill>
                <a:hlinkClick r:id="rId5"/>
              </a:rPr>
              <a:t>Мюнхен</a:t>
            </a:r>
            <a:endParaRPr lang="ru-RU" b="1" u="sng" dirty="0" smtClean="0">
              <a:solidFill>
                <a:srgbClr val="FFC000"/>
              </a:solidFill>
            </a:endParaRPr>
          </a:p>
          <a:p>
            <a:pPr algn="r"/>
            <a:r>
              <a:rPr lang="ru-RU" b="1" i="1" dirty="0" smtClean="0">
                <a:hlinkClick r:id="rId6" tooltip="Такса Вальди (страница отсутствует)"/>
              </a:rPr>
              <a:t>Такса </a:t>
            </a:r>
            <a:r>
              <a:rPr lang="ru-RU" b="1" i="1" dirty="0" err="1">
                <a:hlinkClick r:id="rId6" tooltip="Такса Вальди (страница отсутствует)"/>
              </a:rPr>
              <a:t>Вальди</a:t>
            </a:r>
            <a:endParaRPr lang="ru-RU" dirty="0"/>
          </a:p>
        </p:txBody>
      </p:sp>
      <p:pic>
        <p:nvPicPr>
          <p:cNvPr id="2050" name="Picture 2" descr="C:\Documents and Settings\Admin\Рабочий стол\olimp_kolca-300x1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2500298" cy="125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pic>
        <p:nvPicPr>
          <p:cNvPr id="4" name="Рисунок 3" descr="http://wyg.su/i/services/olympics/winter/197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343325" cy="28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1976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Инсбрук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348880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Снеговик </a:t>
            </a:r>
            <a:r>
              <a:rPr lang="ru-RU" b="1" i="1" dirty="0" err="1">
                <a:solidFill>
                  <a:srgbClr val="FF9933"/>
                </a:solidFill>
              </a:rPr>
              <a:t>Олимпиямандл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699792" y="2996952"/>
            <a:ext cx="60501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Символом Зимней Олимпиады-76 стал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Снеговик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дизайнеров, он состоял всего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одного снежного кома,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имел руки, ноги и традиционный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снеговиков красный нос-морковку.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голове в качестве атрибута,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отражающего национальный характер,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 носил красную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тирольскую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шляпу.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дали ему необычное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Олимпиямандл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yg.su/i/services/olympics/summer/1976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2EDE9"/>
              </a:clrFrom>
              <a:clrTo>
                <a:srgbClr val="F2E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2627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143108" cy="1426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83768" y="3429000"/>
            <a:ext cx="64762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Канадский бобр — национальный символ Канады.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Ему присущи качества, отличающие настоящего спортсмена: терпение, сила воли, упорство.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языке коренного населения Канады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также означает «бобр».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основного атрибута талисман имел яркий красный пояс с изображением Олимпийской эмблемы,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похожий на ленту, на которой вручается медаль.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b="1" u="sng" dirty="0">
                <a:solidFill>
                  <a:srgbClr val="7030A0"/>
                </a:solidFill>
                <a:hlinkClick r:id="rId5"/>
              </a:rPr>
              <a:t>Летние Олимпийские игры </a:t>
            </a:r>
            <a:r>
              <a:rPr lang="ru-RU" b="1" u="sng" dirty="0" smtClean="0">
                <a:solidFill>
                  <a:srgbClr val="7030A0"/>
                </a:solidFill>
                <a:hlinkClick r:id="rId5"/>
              </a:rPr>
              <a:t>1976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hlinkClick r:id="rId6"/>
              </a:rPr>
              <a:t>Монреаль</a:t>
            </a:r>
            <a:endParaRPr lang="ru-RU" b="1" u="sng" dirty="0" smtClean="0">
              <a:solidFill>
                <a:srgbClr val="7030A0"/>
              </a:solidFill>
            </a:endParaRPr>
          </a:p>
          <a:p>
            <a:pPr lvl="0" algn="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Бобр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Амик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1881</Words>
  <Application>Microsoft Office PowerPoint</Application>
  <PresentationFormat>Экран (4:3)</PresentationFormat>
  <Paragraphs>389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Талисманы Олимпийских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38</cp:revision>
  <dcterms:created xsi:type="dcterms:W3CDTF">2011-05-09T12:28:39Z</dcterms:created>
  <dcterms:modified xsi:type="dcterms:W3CDTF">2013-03-24T14:44:57Z</dcterms:modified>
</cp:coreProperties>
</file>