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4" r:id="rId23"/>
    <p:sldId id="275" r:id="rId24"/>
    <p:sldId id="276" r:id="rId25"/>
    <p:sldId id="278" r:id="rId26"/>
    <p:sldId id="277" r:id="rId27"/>
    <p:sldId id="279" r:id="rId28"/>
    <p:sldId id="295" r:id="rId29"/>
    <p:sldId id="296" r:id="rId30"/>
    <p:sldId id="297" r:id="rId31"/>
    <p:sldId id="298" r:id="rId32"/>
    <p:sldId id="299" r:id="rId33"/>
    <p:sldId id="300" r:id="rId34"/>
    <p:sldId id="327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21" r:id="rId53"/>
    <p:sldId id="322" r:id="rId54"/>
    <p:sldId id="319" r:id="rId55"/>
    <p:sldId id="272" r:id="rId56"/>
    <p:sldId id="320" r:id="rId57"/>
    <p:sldId id="323" r:id="rId58"/>
    <p:sldId id="324" r:id="rId59"/>
    <p:sldId id="325" r:id="rId60"/>
    <p:sldId id="326" r:id="rId61"/>
    <p:sldId id="318" r:id="rId62"/>
    <p:sldId id="328" r:id="rId63"/>
    <p:sldId id="273" r:id="rId64"/>
    <p:sldId id="262" r:id="rId65"/>
    <p:sldId id="280" r:id="rId6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7FD7-350F-4F99-BF9C-288A312A9C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CBB5-3249-432D-9CDE-EBCC563638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4B11-4291-4DC7-B0AB-006E8086E0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C853-A51E-467E-A1A3-E15208ABB9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3EE5-B89A-473C-8575-AE9C236344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1BEF-0377-4B32-AEEC-02251EAB54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A0BE4-F82F-4DF9-B299-400ACA68D5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7A3D-61E5-4DEF-A166-B1545AECB9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F3691-8869-4C04-9944-3C0BE53120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DFC00-ABD7-48FA-A66F-F576809C00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7357-1891-434D-B980-2C4D2EFA8B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A18307-9F64-4AE6-9CED-E6F57C0474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hnotes.ru/sites/default/files/obmorok.jpg?1284930819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rexbooks.ucoz.ru/_ph/42/2/289357988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multjashki.net/img_kadr/den.rozhdenija.babushki.avi.image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900igr.net/datai/literatura/V.Oseeva-urok/0019-023-V.-Oseeva-Pochemu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bms.24open.ru/images/5d71ccfdb049499b2d3e8b302fcfa97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fb2book.com/books/20000/20000/19100/19090/19082/site/images/any2fbimgloader7.jpe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www.vitalplan.com/images/Bucket-water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aylez.com/imageload.php?imgname=836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uslania.com/pictures/big/9785699207183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s60.radikal.ru/i169/0809/90/886bb7850ba9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static02.rupor.sampo.ru/remote/d4b62427fbb794b8152491adf67a9521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g833.imageshack.us/img833/4140/b1265563191339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bookin.org.ru/book/708008.jpg" TargetMode="External"/><Relationship Id="rId7" Type="http://schemas.openxmlformats.org/officeDocument/2006/relationships/hyperlink" Target="http://www.char.ru/books/p101419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alexgetti.narod.ru/imgu189.jpg" TargetMode="Externa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sovietchest.ucoz.ru/_pu/3/08425802.jpg" TargetMode="External"/><Relationship Id="rId7" Type="http://schemas.openxmlformats.org/officeDocument/2006/relationships/hyperlink" Target="http://www.gornitsa.ru/images/products/book1/al_book_3757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fictionbook.ru/static/bookimages/00/62/40/00624032.bin.dir/00624032.cover.jpg" TargetMode="Externa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938" y="1916113"/>
            <a:ext cx="4968875" cy="12969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Викторина 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для знатоков творчества В.Осеевой</a:t>
            </a:r>
            <a:endParaRPr lang="es-ES" b="1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8" y="4857750"/>
            <a:ext cx="3929062" cy="135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23554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Назови рассказ </a:t>
            </a:r>
            <a:br>
              <a:rPr lang="ru-RU" sz="4800" b="1" smtClean="0"/>
            </a:br>
            <a:r>
              <a:rPr lang="ru-RU" sz="4800" b="1" smtClean="0"/>
              <a:t>по картинке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0"/>
            <a:ext cx="3500437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«Хорошее»</a:t>
            </a:r>
          </a:p>
        </p:txBody>
      </p:sp>
      <p:pic>
        <p:nvPicPr>
          <p:cNvPr id="25602" name="Picture 2" descr="C:\Users\User\Pictures\0_7d5cb_1c301b1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500063"/>
            <a:ext cx="4548188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3643313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«Три товарища»</a:t>
            </a:r>
          </a:p>
        </p:txBody>
      </p:sp>
      <p:pic>
        <p:nvPicPr>
          <p:cNvPr id="26626" name="Picture 2" descr="C:\Users\User\Pictures\frie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963" y="500063"/>
            <a:ext cx="45132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«Печенье»</a:t>
            </a:r>
          </a:p>
        </p:txBody>
      </p:sp>
      <p:pic>
        <p:nvPicPr>
          <p:cNvPr id="27650" name="Picture 2" descr="C:\Users\User\Pictures\i_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00188"/>
            <a:ext cx="62865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3043238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«Синие листья»</a:t>
            </a:r>
          </a:p>
        </p:txBody>
      </p:sp>
      <p:pic>
        <p:nvPicPr>
          <p:cNvPr id="28674" name="Picture 2" descr="C:\Users\User\Pictures\i_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785813"/>
            <a:ext cx="4970462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857250"/>
            <a:ext cx="3786187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«Волшебное слово»</a:t>
            </a:r>
          </a:p>
        </p:txBody>
      </p:sp>
      <p:pic>
        <p:nvPicPr>
          <p:cNvPr id="29698" name="Picture 2" descr="C:\Users\User\Pictures\volshebnoe_sl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500063"/>
            <a:ext cx="3914775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«Плохо»</a:t>
            </a:r>
          </a:p>
        </p:txBody>
      </p:sp>
      <p:pic>
        <p:nvPicPr>
          <p:cNvPr id="30722" name="Picture 2" descr="C:\Users\User\Pictures\plo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428750"/>
            <a:ext cx="5699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«Разделите так, </a:t>
            </a:r>
            <a:br>
              <a:rPr lang="ru-RU" b="1" i="1" smtClean="0">
                <a:solidFill>
                  <a:schemeClr val="bg1"/>
                </a:solidFill>
              </a:rPr>
            </a:br>
            <a:r>
              <a:rPr lang="ru-RU" b="1" i="1" smtClean="0">
                <a:solidFill>
                  <a:schemeClr val="bg1"/>
                </a:solidFill>
              </a:rPr>
              <a:t>как делили работу»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3" descr="C:\Users\User\Pictures\D6B9E42AC380EBEBC2B97DBBC399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857375"/>
            <a:ext cx="4500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«Сыновья»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C:\Users\User\Pictures\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428750"/>
            <a:ext cx="52959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1071563" y="714375"/>
            <a:ext cx="80724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   </a:t>
            </a:r>
            <a:r>
              <a:rPr lang="ru-RU" sz="4000" b="1" i="1" smtClean="0">
                <a:solidFill>
                  <a:schemeClr val="bg1"/>
                </a:solidFill>
              </a:rPr>
              <a:t>Ум и сердце в работу вложи,</a:t>
            </a:r>
            <a:br>
              <a:rPr lang="ru-RU" sz="4000" b="1" i="1" smtClean="0">
                <a:solidFill>
                  <a:schemeClr val="bg1"/>
                </a:solidFill>
              </a:rPr>
            </a:br>
            <a:r>
              <a:rPr lang="ru-RU" sz="4000" b="1" i="1" smtClean="0">
                <a:solidFill>
                  <a:schemeClr val="bg1"/>
                </a:solidFill>
              </a:rPr>
              <a:t>Каждой секундой в труде дорожи.</a:t>
            </a:r>
            <a:br>
              <a:rPr lang="ru-RU" sz="4000" b="1" i="1" smtClean="0">
                <a:solidFill>
                  <a:schemeClr val="bg1"/>
                </a:solidFill>
              </a:rPr>
            </a:br>
            <a:r>
              <a:rPr lang="ru-RU" sz="4000" b="1" i="1" smtClean="0">
                <a:solidFill>
                  <a:schemeClr val="bg1"/>
                </a:solidFill>
              </a:rPr>
              <a:t>Пусть книги друзьями заходят в дома.</a:t>
            </a:r>
            <a:br>
              <a:rPr lang="ru-RU" sz="4000" b="1" i="1" smtClean="0">
                <a:solidFill>
                  <a:schemeClr val="bg1"/>
                </a:solidFill>
              </a:rPr>
            </a:br>
            <a:r>
              <a:rPr lang="ru-RU" sz="4000" b="1" i="1" smtClean="0">
                <a:solidFill>
                  <a:schemeClr val="bg1"/>
                </a:solidFill>
              </a:rPr>
              <a:t>Читайте всю жизнь, набирайтесь ума.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«Лекарство»</a:t>
            </a:r>
          </a:p>
        </p:txBody>
      </p:sp>
      <p:pic>
        <p:nvPicPr>
          <p:cNvPr id="33794" name="Picture 2" descr="C:\Users\User\Pictures\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00250"/>
            <a:ext cx="6235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User\Pictures\8c5ea72454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000250"/>
            <a:ext cx="2428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http://hnotes.ru/sites/default/files/obmorok.jpg?12849308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2143125"/>
            <a:ext cx="150018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«Просто старушка»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C:\Users\User\Pictures\star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428750"/>
            <a:ext cx="49291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500063" y="207168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Разгадай кроссворд </a:t>
            </a:r>
            <a:br>
              <a:rPr lang="ru-RU" sz="4800" b="1" smtClean="0"/>
            </a:br>
            <a:r>
              <a:rPr lang="ru-RU" sz="4800" b="1" smtClean="0"/>
              <a:t>«Имена»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1. Мальчик, который хотел сделать что-то хорошее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8725" y="1925638"/>
            <a:ext cx="4292600" cy="3968750"/>
          </a:xfrm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214688" y="3071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786188" y="3071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357688" y="3071813"/>
          <a:ext cx="571500" cy="500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2. Мальчик, который не знал вежливых слов</a:t>
            </a:r>
          </a:p>
        </p:txBody>
      </p:sp>
      <p:pic>
        <p:nvPicPr>
          <p:cNvPr id="5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8725" y="1925638"/>
            <a:ext cx="4292600" cy="3968750"/>
          </a:xfrm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357688" y="2571750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357688" y="3786188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357688" y="4286250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4357688" y="4857750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4357688" y="5357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3. Мальчик, который поделился с другом завтраком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8725" y="1925638"/>
            <a:ext cx="4292600" cy="3968750"/>
          </a:xfrm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214688" y="4214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786188" y="4214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625" y="4214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5572125" y="4214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6143625" y="4214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4. Девочка, которая пожалела карандаш для подруги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8725" y="1925638"/>
            <a:ext cx="4292600" cy="3968750"/>
          </a:xfrm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929188" y="5286375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572125" y="5286375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143625" y="5286375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500063" y="19288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Выбери 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Старичок мальчику сказал  волшебное  слово:</a:t>
            </a:r>
            <a:r>
              <a:rPr lang="ru-RU" b="1" i="1" smtClean="0">
                <a:solidFill>
                  <a:srgbClr val="A50021"/>
                </a:solidFill>
              </a:rPr>
              <a:t/>
            </a:r>
            <a:br>
              <a:rPr lang="ru-RU" b="1" i="1" smtClean="0">
                <a:solidFill>
                  <a:srgbClr val="A50021"/>
                </a:solidFill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2071688"/>
            <a:ext cx="4729163" cy="2571750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Спасибо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Пожалуйста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Доброе  утро</a:t>
            </a:r>
          </a:p>
          <a:p>
            <a:pPr eaLnBrk="1" hangingPunct="1"/>
            <a:endParaRPr lang="ru-RU" smtClean="0"/>
          </a:p>
        </p:txBody>
      </p:sp>
      <p:pic>
        <p:nvPicPr>
          <p:cNvPr id="41987" name="Picture 6" descr="Картинка 1 из 2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6000"/>
            <a:ext cx="292893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«Убери посуду, Юрочка!» -  попросила</a:t>
            </a:r>
            <a:r>
              <a:rPr lang="ru-RU" b="1" i="1" smtClean="0">
                <a:solidFill>
                  <a:srgbClr val="A50021"/>
                </a:solidFill>
              </a:rPr>
              <a:t/>
            </a:r>
            <a:br>
              <a:rPr lang="ru-RU" b="1" i="1" smtClean="0">
                <a:solidFill>
                  <a:srgbClr val="A50021"/>
                </a:solidFill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2071688"/>
            <a:ext cx="6900862" cy="3411537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Бабушка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Няня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Мама</a:t>
            </a:r>
            <a:endParaRPr lang="ru-RU" sz="4400" smtClean="0"/>
          </a:p>
        </p:txBody>
      </p:sp>
      <p:pic>
        <p:nvPicPr>
          <p:cNvPr id="43011" name="Picture 2" descr="Картинка 57 из 578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8538" y="3500438"/>
            <a:ext cx="371633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429250" y="3000375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«Хорошее»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а 3 из 7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"/>
            <a:ext cx="22907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 rot="10818279" flipV="1">
            <a:off x="2647950" y="444500"/>
            <a:ext cx="6189663" cy="1570038"/>
          </a:xfrm>
        </p:spPr>
        <p:txBody>
          <a:bodyPr>
            <a:spAutoFit/>
          </a:bodyPr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Валентина  Александровна  Осеева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  (1902- 1969)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43250" y="2357438"/>
            <a:ext cx="55086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chemeClr val="bg1"/>
                </a:solidFill>
              </a:rPr>
              <a:t>Родилась в Киеве  в семье инженера.</a:t>
            </a:r>
            <a:br>
              <a:rPr lang="ru-RU" b="1">
                <a:solidFill>
                  <a:schemeClr val="bg1"/>
                </a:solidFill>
              </a:rPr>
            </a:b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43250" y="3071813"/>
            <a:ext cx="54006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 юные годы мечтала стать актрисой и даже поступила на актёрский факультет.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0800000" flipV="1">
            <a:off x="3071813" y="3929063"/>
            <a:ext cx="56530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В 21 год юная Валя Осеева, придя однажды в трудовую коммуну для беспризорных детей, поняла, что её настоящее призвание - воспитывать детей. </a:t>
            </a:r>
          </a:p>
          <a:p>
            <a:r>
              <a:rPr lang="ru-RU" b="1">
                <a:solidFill>
                  <a:schemeClr val="bg1"/>
                </a:solidFill>
              </a:rPr>
              <a:t>Шестнадцать лет она отдала воспитанию детей-беспризорников и малолетних правонарушителей.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Мальчик  у  сестры  попросил  одну  краску</a:t>
            </a:r>
            <a:r>
              <a:rPr lang="ru-RU" b="1" i="1" smtClean="0">
                <a:solidFill>
                  <a:srgbClr val="A50021"/>
                </a:solidFill>
              </a:rPr>
              <a:t/>
            </a:r>
            <a:br>
              <a:rPr lang="ru-RU" b="1" i="1" smtClean="0">
                <a:solidFill>
                  <a:srgbClr val="A50021"/>
                </a:solidFill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071688"/>
            <a:ext cx="4543425" cy="2328862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Красную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Синюю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Зелёную</a:t>
            </a:r>
          </a:p>
          <a:p>
            <a:pPr eaLnBrk="1" hangingPunct="1"/>
            <a:endParaRPr lang="ru-RU" sz="4400" smtClean="0"/>
          </a:p>
        </p:txBody>
      </p:sp>
      <p:pic>
        <p:nvPicPr>
          <p:cNvPr id="44035" name="Picture 5" descr="сканирование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714750"/>
            <a:ext cx="44958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786313" y="3000375"/>
            <a:ext cx="3571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«Волшебное слово»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Как зовут собаку в рассказе «Хорошее»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28750" y="2428875"/>
            <a:ext cx="4071938" cy="2928938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Трезорка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Дружок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Бум</a:t>
            </a:r>
          </a:p>
          <a:p>
            <a:pPr eaLnBrk="1" hangingPunct="1"/>
            <a:endParaRPr lang="ru-RU" sz="4400" smtClean="0"/>
          </a:p>
        </p:txBody>
      </p:sp>
      <p:pic>
        <p:nvPicPr>
          <p:cNvPr id="45059" name="Picture 2" descr="Картинка 361 из 999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928938"/>
            <a:ext cx="290988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Что потерял Витя в школе?</a:t>
            </a:r>
          </a:p>
        </p:txBody>
      </p:sp>
      <p:pic>
        <p:nvPicPr>
          <p:cNvPr id="46082" name="Picture 6" descr="сканирование0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857500"/>
            <a:ext cx="27098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857875" y="2286000"/>
            <a:ext cx="2714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«Три товарища»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85875" y="2000250"/>
            <a:ext cx="4214813" cy="2614613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Дневник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Завтрак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Совесть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Как помогли мальчики старому учителю: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2500313"/>
            <a:ext cx="6858000" cy="2857500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Накололи дров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Пропололи грядку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Натаскали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Что хорошее в рассказе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857375"/>
            <a:ext cx="6858000" cy="2185988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C00000"/>
                </a:solidFill>
              </a:rPr>
              <a:t> хорошие мысли</a:t>
            </a:r>
          </a:p>
          <a:p>
            <a:pPr eaLnBrk="1" hangingPunct="1"/>
            <a:r>
              <a:rPr lang="ru-RU" sz="4400" b="1" i="1" smtClean="0">
                <a:solidFill>
                  <a:srgbClr val="C00000"/>
                </a:solidFill>
              </a:rPr>
              <a:t> поступки мальчика</a:t>
            </a:r>
          </a:p>
          <a:p>
            <a:pPr eaLnBrk="1" hangingPunct="1"/>
            <a:endParaRPr lang="ru-RU" sz="4400" b="1" i="1" smtClean="0">
              <a:solidFill>
                <a:srgbClr val="C00000"/>
              </a:solidFill>
            </a:endParaRPr>
          </a:p>
        </p:txBody>
      </p:sp>
      <p:pic>
        <p:nvPicPr>
          <p:cNvPr id="48131" name="Picture 6" descr="Картинка 7 из 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429000"/>
            <a:ext cx="24796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500063" y="207168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Из какого рассказа этот предмет или герой?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Картинка 3 из 232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928813"/>
            <a:ext cx="28543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785813" y="857250"/>
            <a:ext cx="4286250" cy="928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i="1" smtClean="0">
                <a:solidFill>
                  <a:srgbClr val="A50021"/>
                </a:solidFill>
              </a:rPr>
              <a:t>«Сыновья»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071688" y="4857750"/>
            <a:ext cx="6643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000" b="1" i="1" kern="0" dirty="0">
                <a:solidFill>
                  <a:srgbClr val="A50021"/>
                </a:solidFill>
                <a:latin typeface="+mn-lt"/>
                <a:cs typeface="+mn-cs"/>
              </a:rPr>
              <a:t>«Разделите так, как делили работу»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857750" y="857250"/>
            <a:ext cx="4286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000" b="1" i="1" kern="0" dirty="0">
                <a:solidFill>
                  <a:srgbClr val="A50021"/>
                </a:solidFill>
                <a:latin typeface="+mn-lt"/>
                <a:cs typeface="+mn-cs"/>
              </a:rPr>
              <a:t>«Хорошее»</a:t>
            </a:r>
          </a:p>
        </p:txBody>
      </p:sp>
      <p:sp>
        <p:nvSpPr>
          <p:cNvPr id="15" name="Улыбающееся лицо 14">
            <a:hlinkClick r:id="rId4" action="ppaction://hlinksldjump"/>
          </p:cNvPr>
          <p:cNvSpPr/>
          <p:nvPr/>
        </p:nvSpPr>
        <p:spPr>
          <a:xfrm>
            <a:off x="2357438" y="1500188"/>
            <a:ext cx="357187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лыбающееся лицо 15">
            <a:hlinkClick r:id="rId4" action="ppaction://hlinksldjump"/>
          </p:cNvPr>
          <p:cNvSpPr/>
          <p:nvPr/>
        </p:nvSpPr>
        <p:spPr>
          <a:xfrm>
            <a:off x="4643438" y="4714875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лыбающееся лицо 16">
            <a:hlinkClick r:id="rId5" action="ppaction://hlinksldjump"/>
          </p:cNvPr>
          <p:cNvSpPr/>
          <p:nvPr/>
        </p:nvSpPr>
        <p:spPr>
          <a:xfrm>
            <a:off x="6500813" y="1500188"/>
            <a:ext cx="357187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51202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52226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Картинка 29 из 361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286000"/>
            <a:ext cx="329088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4286250" cy="928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A50021"/>
                </a:solidFill>
              </a:rPr>
              <a:t>«Три товарища»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643563" y="1071563"/>
            <a:ext cx="27146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«Плохо»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000375" y="5072063"/>
            <a:ext cx="4286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«Хорошее»</a:t>
            </a:r>
          </a:p>
        </p:txBody>
      </p:sp>
      <p:sp>
        <p:nvSpPr>
          <p:cNvPr id="8" name="Улыбающееся лицо 7">
            <a:hlinkClick r:id="rId4" action="ppaction://hlinksldjump"/>
          </p:cNvPr>
          <p:cNvSpPr/>
          <p:nvPr/>
        </p:nvSpPr>
        <p:spPr>
          <a:xfrm>
            <a:off x="2143125" y="1571625"/>
            <a:ext cx="357188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лыбающееся лицо 8">
            <a:hlinkClick r:id="rId5" action="ppaction://hlinksldjump"/>
          </p:cNvPr>
          <p:cNvSpPr/>
          <p:nvPr/>
        </p:nvSpPr>
        <p:spPr>
          <a:xfrm>
            <a:off x="6429375" y="1643063"/>
            <a:ext cx="357188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лыбающееся лицо 9">
            <a:hlinkClick r:id="rId4" action="ppaction://hlinksldjump"/>
          </p:cNvPr>
          <p:cNvSpPr/>
          <p:nvPr/>
        </p:nvSpPr>
        <p:spPr>
          <a:xfrm>
            <a:off x="4214813" y="5715000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idx="1"/>
          </p:nvPr>
        </p:nvSpPr>
        <p:spPr>
          <a:xfrm>
            <a:off x="500063" y="428625"/>
            <a:ext cx="5043487" cy="4137025"/>
          </a:xfrm>
        </p:spPr>
        <p:txBody>
          <a:bodyPr>
            <a:spAutoFit/>
          </a:bodyPr>
          <a:lstStyle/>
          <a:p>
            <a:pPr eaLnBrk="1" hangingPunct="1"/>
            <a:r>
              <a:rPr lang="ru-RU" sz="1800" b="1" smtClean="0"/>
              <a:t>Работая воспитательницей в детских учреждениях, на досуге Осеева сочиняла для ребят сказки, сама писала пьесы и ставила их вместе с детьми.</a:t>
            </a:r>
          </a:p>
          <a:p>
            <a:pPr eaLnBrk="1" hangingPunct="1"/>
            <a:r>
              <a:rPr lang="ru-RU" sz="1800" b="1" smtClean="0"/>
              <a:t> Она любила придумывать игры, увлекаясь ими не меньше самих ребят.</a:t>
            </a:r>
          </a:p>
          <a:p>
            <a:pPr eaLnBrk="1" hangingPunct="1"/>
            <a:r>
              <a:rPr lang="ru-RU" sz="1800" b="1" smtClean="0"/>
              <a:t> Осеева много писала для малышей - стихи, сказки, короткие рассказы. </a:t>
            </a:r>
          </a:p>
          <a:p>
            <a:pPr eaLnBrk="1" hangingPunct="1"/>
            <a:r>
              <a:rPr lang="ru-RU" sz="1800" b="1" smtClean="0"/>
              <a:t>В 1952 году  получила  Государственную  премию  за  произведение  «Васёк  Трубачёв  и его  товарищи».</a:t>
            </a:r>
          </a:p>
        </p:txBody>
      </p:sp>
      <p:pic>
        <p:nvPicPr>
          <p:cNvPr id="17410" name="Picture 5" descr="Картинка 28 из 2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428750"/>
            <a:ext cx="31305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54274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55298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Картинка 3 из 780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857375"/>
            <a:ext cx="21669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2357438" y="785813"/>
            <a:ext cx="5143500" cy="928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A50021"/>
                </a:solidFill>
              </a:rPr>
              <a:t>«Волшебное слово»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786063" y="5072063"/>
            <a:ext cx="4286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«Синие листья»</a:t>
            </a:r>
          </a:p>
        </p:txBody>
      </p:sp>
      <p:sp>
        <p:nvSpPr>
          <p:cNvPr id="7" name="Улыбающееся лицо 6">
            <a:hlinkClick r:id="rId4" action="ppaction://hlinksldjump"/>
          </p:cNvPr>
          <p:cNvSpPr/>
          <p:nvPr/>
        </p:nvSpPr>
        <p:spPr>
          <a:xfrm>
            <a:off x="1928813" y="928688"/>
            <a:ext cx="357187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лыбающееся лицо 7">
            <a:hlinkClick r:id="rId5" action="ppaction://hlinksldjump"/>
          </p:cNvPr>
          <p:cNvSpPr/>
          <p:nvPr/>
        </p:nvSpPr>
        <p:spPr>
          <a:xfrm>
            <a:off x="2286000" y="5214938"/>
            <a:ext cx="357188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57346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58370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Картинка 3 из 1079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643063"/>
            <a:ext cx="3633788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2571750" y="785813"/>
            <a:ext cx="5143500" cy="928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A50021"/>
                </a:solidFill>
              </a:rPr>
              <a:t>«Лекарство»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357438" y="5000625"/>
            <a:ext cx="5143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«Разделите так,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как делили работу»</a:t>
            </a:r>
          </a:p>
        </p:txBody>
      </p:sp>
      <p:sp>
        <p:nvSpPr>
          <p:cNvPr id="7" name="Улыбающееся лицо 6">
            <a:hlinkClick r:id="rId4" action="ppaction://hlinksldjump"/>
          </p:cNvPr>
          <p:cNvSpPr/>
          <p:nvPr/>
        </p:nvSpPr>
        <p:spPr>
          <a:xfrm>
            <a:off x="2143125" y="928688"/>
            <a:ext cx="357188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лыбающееся лицо 7">
            <a:hlinkClick r:id="rId5" action="ppaction://hlinksldjump"/>
          </p:cNvPr>
          <p:cNvSpPr/>
          <p:nvPr/>
        </p:nvSpPr>
        <p:spPr>
          <a:xfrm>
            <a:off x="6500813" y="5143500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60418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61442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Картинка 5 из 1049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071688"/>
            <a:ext cx="25717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2143125" y="857250"/>
            <a:ext cx="5143500" cy="928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A50021"/>
                </a:solidFill>
              </a:rPr>
              <a:t>«Просто старушка»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143250" y="5286375"/>
            <a:ext cx="5143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«Печенье»</a:t>
            </a:r>
          </a:p>
        </p:txBody>
      </p:sp>
      <p:sp>
        <p:nvSpPr>
          <p:cNvPr id="7" name="Улыбающееся лицо 6">
            <a:hlinkClick r:id="rId4" action="ppaction://hlinksldjump"/>
          </p:cNvPr>
          <p:cNvSpPr/>
          <p:nvPr/>
        </p:nvSpPr>
        <p:spPr>
          <a:xfrm>
            <a:off x="1785938" y="1000125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лыбающееся лицо 7">
            <a:hlinkClick r:id="rId5" action="ppaction://hlinksldjump"/>
          </p:cNvPr>
          <p:cNvSpPr/>
          <p:nvPr/>
        </p:nvSpPr>
        <p:spPr>
          <a:xfrm>
            <a:off x="2643188" y="5429250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63490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4" descr="фон Осе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857375" y="785813"/>
            <a:ext cx="5897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chemeClr val="bg1"/>
                </a:solidFill>
              </a:rPr>
              <a:t>Книги В.А.Осеевой</a:t>
            </a:r>
          </a:p>
        </p:txBody>
      </p:sp>
      <p:pic>
        <p:nvPicPr>
          <p:cNvPr id="39942" name="Picture 6" descr="Картинка 6 из 29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447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Картинка 9 из 29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2143125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Картинка 13 из 29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2143125"/>
            <a:ext cx="2524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64514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500063" y="221456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Кто и кому говорит следующие слова…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225550"/>
          </a:xfrm>
        </p:spPr>
        <p:txBody>
          <a:bodyPr/>
          <a:lstStyle/>
          <a:p>
            <a:pPr eaLnBrk="1" hangingPunct="1"/>
            <a:r>
              <a:rPr lang="ru-RU" sz="2800" smtClean="0"/>
              <a:t>- Эх ты, путешественник! Ну ладно, собирайся!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5972175" cy="614362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chemeClr val="bg1"/>
                </a:solidFill>
              </a:rPr>
              <a:t>Сказал брат Павлику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1785938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– Надо так давать, чтобы можно было взять.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500" y="2357438"/>
            <a:ext cx="75009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i="1" kern="0" dirty="0">
                <a:solidFill>
                  <a:schemeClr val="bg1"/>
                </a:solidFill>
                <a:latin typeface="+mn-lt"/>
                <a:cs typeface="+mn-cs"/>
              </a:rPr>
              <a:t>Сказала учитель обеим девочкам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5813" y="3000375"/>
            <a:ext cx="3935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— Это твоя бабушка?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14375" y="3571875"/>
            <a:ext cx="75009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i="1" kern="0" dirty="0">
                <a:solidFill>
                  <a:schemeClr val="bg1"/>
                </a:solidFill>
                <a:latin typeface="+mn-lt"/>
                <a:cs typeface="+mn-cs"/>
              </a:rPr>
              <a:t>Спросила девочка мальчика, который помог старушке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71500" y="500063"/>
            <a:ext cx="7286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>
                <a:solidFill>
                  <a:srgbClr val="232323"/>
                </a:solidFill>
                <a:latin typeface="Calibri" pitchFamily="34" charset="0"/>
                <a:cs typeface="Times New Roman" pitchFamily="18" charset="0"/>
              </a:rPr>
              <a:t>— </a:t>
            </a:r>
            <a:r>
              <a:rPr lang="ru-RU" sz="2800">
                <a:solidFill>
                  <a:srgbClr val="232323"/>
                </a:solidFill>
                <a:cs typeface="Times New Roman" pitchFamily="18" charset="0"/>
              </a:rPr>
              <a:t>Пусть каждый из вас возьмет то, что заслужил. </a:t>
            </a:r>
            <a:endParaRPr lang="ru-RU" sz="280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63" y="1428750"/>
            <a:ext cx="6929437" cy="614363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chemeClr val="bg1"/>
                </a:solidFill>
              </a:rPr>
              <a:t>Сказал старый учитель мальчикам</a:t>
            </a: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714375" y="2019300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>
                <a:solidFill>
                  <a:srgbClr val="232323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800">
                <a:solidFill>
                  <a:srgbClr val="232323"/>
                </a:solidFill>
                <a:cs typeface="Times New Roman" pitchFamily="18" charset="0"/>
              </a:rPr>
              <a:t>— Принеси мне кубики! </a:t>
            </a:r>
            <a:endParaRPr lang="ru-RU" sz="280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71500" y="2571750"/>
            <a:ext cx="6929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i="1" kern="0" dirty="0">
                <a:solidFill>
                  <a:schemeClr val="bg1"/>
                </a:solidFill>
                <a:latin typeface="+mn-lt"/>
                <a:cs typeface="+mn-cs"/>
              </a:rPr>
              <a:t>Командует девочка своей маме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3143250"/>
            <a:ext cx="702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 — А что стыдно? Мы ничего не делали!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928688" y="3786188"/>
            <a:ext cx="692943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i="1" kern="0" dirty="0">
                <a:solidFill>
                  <a:schemeClr val="bg1"/>
                </a:solidFill>
                <a:latin typeface="+mn-lt"/>
                <a:cs typeface="+mn-cs"/>
              </a:rPr>
              <a:t>Удивленно ответили мальчики женщине, сделавшей им замечание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/>
      <p:bldP spid="5" grpId="0" build="p"/>
      <p:bldP spid="70658" grpId="0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428625" y="221456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tx1"/>
                </a:solidFill>
              </a:rPr>
              <a:t>Подчеркни слова в отрывках</a:t>
            </a:r>
            <a:endParaRPr lang="ru-RU" sz="4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8"/>
          <p:cNvSpPr txBox="1">
            <a:spLocks noChangeArrowheads="1"/>
          </p:cNvSpPr>
          <p:nvPr/>
        </p:nvSpPr>
        <p:spPr bwMode="auto">
          <a:xfrm>
            <a:off x="500063" y="714375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Какое настроение было в семье в  начале рассказа и каким стало в конце? </a:t>
            </a:r>
          </a:p>
        </p:txBody>
      </p:sp>
      <p:sp>
        <p:nvSpPr>
          <p:cNvPr id="69634" name="Равнобедренный треугольник 9"/>
          <p:cNvSpPr>
            <a:spLocks noChangeArrowheads="1"/>
          </p:cNvSpPr>
          <p:nvPr/>
        </p:nvSpPr>
        <p:spPr bwMode="auto">
          <a:xfrm>
            <a:off x="0" y="1600200"/>
            <a:ext cx="838200" cy="762000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35" name="Прямоугольник 14"/>
          <p:cNvSpPr>
            <a:spLocks noChangeArrowheads="1"/>
          </p:cNvSpPr>
          <p:nvPr/>
        </p:nvSpPr>
        <p:spPr bwMode="auto">
          <a:xfrm>
            <a:off x="1357313" y="3500438"/>
            <a:ext cx="6643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глубоко вздохнул, похлопал себя по животу и вылез из-за стола. Миша доел последний кусочек и посмотрел на маму- она мешала ложечкой неначатый чай. Он посмотрел на бабушку- она жевала корочку чёрного хлеба.</a:t>
            </a:r>
          </a:p>
        </p:txBody>
      </p:sp>
      <p:sp>
        <p:nvSpPr>
          <p:cNvPr id="69636" name="Прямоугольник 15"/>
          <p:cNvSpPr>
            <a:spLocks noChangeArrowheads="1"/>
          </p:cNvSpPr>
          <p:nvPr/>
        </p:nvSpPr>
        <p:spPr bwMode="auto">
          <a:xfrm>
            <a:off x="1285875" y="2000250"/>
            <a:ext cx="5786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Мама высыпала на тарелку печенье. Бабушка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714625" y="2357438"/>
            <a:ext cx="1185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весело</a:t>
            </a:r>
          </a:p>
        </p:txBody>
      </p:sp>
      <p:sp>
        <p:nvSpPr>
          <p:cNvPr id="69638" name="Прямоугольник 17"/>
          <p:cNvSpPr>
            <a:spLocks noChangeArrowheads="1"/>
          </p:cNvSpPr>
          <p:nvPr/>
        </p:nvSpPr>
        <p:spPr bwMode="auto">
          <a:xfrm>
            <a:off x="3857625" y="2357438"/>
            <a:ext cx="428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зазвенела чашками. </a:t>
            </a:r>
          </a:p>
        </p:txBody>
      </p:sp>
      <p:sp>
        <p:nvSpPr>
          <p:cNvPr id="69639" name="Прямоугольник 18"/>
          <p:cNvSpPr>
            <a:spLocks noChangeArrowheads="1"/>
          </p:cNvSpPr>
          <p:nvPr/>
        </p:nvSpPr>
        <p:spPr bwMode="auto">
          <a:xfrm>
            <a:off x="1285875" y="2786063"/>
            <a:ext cx="5684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Все уселись за стол. Мама и бабушка 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786563" y="2786063"/>
            <a:ext cx="1585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молчали. </a:t>
            </a:r>
          </a:p>
        </p:txBody>
      </p:sp>
      <p:sp>
        <p:nvSpPr>
          <p:cNvPr id="69641" name="Прямоугольник 20"/>
          <p:cNvSpPr>
            <a:spLocks noChangeArrowheads="1"/>
          </p:cNvSpPr>
          <p:nvPr/>
        </p:nvSpPr>
        <p:spPr bwMode="auto">
          <a:xfrm>
            <a:off x="1428750" y="3143250"/>
            <a:ext cx="5805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Когда всё печенье было съедено.Вова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chemeClr val="bg1"/>
                </a:solidFill>
              </a:rPr>
              <a:t>О ком говорит старик?</a:t>
            </a:r>
          </a:p>
        </p:txBody>
      </p:sp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1571625" y="1714500"/>
            <a:ext cx="6900863" cy="2000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/>
              <a:t>	</a:t>
            </a:r>
            <a:r>
              <a:rPr lang="ru-RU" sz="2400" smtClean="0"/>
              <a:t>Вдруг навстречу три мальчика выбегают. </a:t>
            </a:r>
            <a:br>
              <a:rPr lang="ru-RU" sz="2400" smtClean="0"/>
            </a:br>
            <a:r>
              <a:rPr lang="ru-RU" sz="2400" smtClean="0"/>
              <a:t>Один через голову кувыркается, колесом ходит - любуются им женщины. </a:t>
            </a:r>
            <a:br>
              <a:rPr lang="ru-RU" sz="2400" smtClean="0"/>
            </a:br>
            <a:r>
              <a:rPr lang="ru-RU" sz="2400" smtClean="0"/>
              <a:t>Другой песню поёт, соловьём заливается - заслушались его женщины.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70659" name="Прямоугольник 3"/>
          <p:cNvSpPr>
            <a:spLocks noChangeArrowheads="1"/>
          </p:cNvSpPr>
          <p:nvPr/>
        </p:nvSpPr>
        <p:spPr bwMode="auto">
          <a:xfrm>
            <a:off x="2000250" y="4357688"/>
            <a:ext cx="6072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Спрашивают женщины старичка: </a:t>
            </a:r>
            <a:br>
              <a:rPr lang="ru-RU" sz="2400"/>
            </a:br>
            <a:r>
              <a:rPr lang="ru-RU" sz="2400"/>
              <a:t>- Ну что? Каковы наши сыновья? </a:t>
            </a:r>
            <a:br>
              <a:rPr lang="ru-RU" sz="2400"/>
            </a:br>
            <a:r>
              <a:rPr lang="ru-RU" sz="2400"/>
              <a:t>- А где же они? - отвечает старик. - Я только одного сына вижу!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28813" y="3643313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 третий к матери подбежал, взял у неё вёдра тяжёлые и потащил 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Собери пословицу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63" y="2786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Подбери рассказ к пословице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571500" y="2786063"/>
            <a:ext cx="3543300" cy="523875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C00000"/>
                </a:solidFill>
              </a:rPr>
              <a:t>Умный товарищ -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29188" y="5000625"/>
            <a:ext cx="346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большая подмога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72707" name="Прямоугольник 5"/>
          <p:cNvSpPr>
            <a:spLocks noChangeArrowheads="1"/>
          </p:cNvSpPr>
          <p:nvPr/>
        </p:nvSpPr>
        <p:spPr bwMode="auto">
          <a:xfrm>
            <a:off x="1571625" y="785813"/>
            <a:ext cx="3303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познаётся в беде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72708" name="Прямоугольник 6"/>
          <p:cNvSpPr>
            <a:spLocks noChangeArrowheads="1"/>
          </p:cNvSpPr>
          <p:nvPr/>
        </p:nvSpPr>
        <p:spPr bwMode="auto">
          <a:xfrm>
            <a:off x="2071688" y="3786188"/>
            <a:ext cx="3462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тот дважды помог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72709" name="Прямоугольник 7"/>
          <p:cNvSpPr>
            <a:spLocks noChangeArrowheads="1"/>
          </p:cNvSpPr>
          <p:nvPr/>
        </p:nvSpPr>
        <p:spPr bwMode="auto">
          <a:xfrm>
            <a:off x="4429125" y="1714500"/>
            <a:ext cx="376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лучше солнца греет</a:t>
            </a: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82 0.01875 C -0.25833 0.02732 -0.26493 0.02755 -0.27552 0.02963 C -0.2868 0.02894 -0.29826 0.02986 -0.30955 0.02732 C -0.31371 0.02639 -0.34409 0.01065 -0.34982 0.00602 C -0.36736 -0.00833 -0.35486 -0.00231 -0.36597 -0.00694 C -0.38628 -0.0287 -0.37725 -0.01782 -0.3934 -0.03935 C -0.4 -0.04815 -0.39965 -0.05278 -0.40295 -0.06296 C -0.40989 -0.08426 -0.41475 -0.1044 -0.41753 -0.12731 C -0.41493 -0.15116 -0.41701 -0.1537 -0.40955 -0.17037 C -0.40278 -0.18518 -0.39323 -0.19167 -0.38212 -0.20046 C -0.35469 -0.22245 -0.32517 -0.23194 -0.2934 -0.23495 C -0.24357 -0.23333 -0.22396 -0.23403 -0.18212 -0.21991 C -0.16441 -0.21389 -0.16857 -0.21667 -0.15139 -0.21342 C -0.14444 -0.21204 -0.13038 -0.20903 -0.13038 -0.2088 C -0.09757 -0.20972 -0.06493 -0.20995 -0.03212 -0.21134 C -0.01441 -0.21204 -0.00139 -0.22963 0.01476 -0.23495 C 0.02396 -0.24421 0.03091 -0.25046 0.03733 -0.26296 C 0.03507 -0.2875 0.03681 -0.30393 0.02448 -0.32106 C 0.02153 -0.33171 0.02448 -0.3243 0.01632 -0.3338 C -0.00538 -0.3588 -0.01753 -0.35903 -0.04653 -0.3618 C -0.07517 -0.36042 -0.10087 -0.35833 -0.12882 -0.35116 C -0.13871 -0.34467 -0.14878 -0.33958 -0.15955 -0.33611 C -0.17534 -0.32153 -0.1835 -0.32592 -0.20295 -0.32315 C -0.22274 -0.32477 -0.22882 -0.31921 -0.23854 -0.33819 C -0.22552 -0.35185 -0.21666 -0.35139 -0.19982 -0.35324 C -0.18159 -0.35185 -0.16823 -0.35023 -0.15139 -0.34467 C -0.13403 -0.32893 -0.16041 -0.35162 -0.1401 -0.33819 C -0.13767 -0.33657 -0.13594 -0.33356 -0.13368 -0.33171 C -0.12656 -0.32639 -0.11857 -0.32731 -0.11267 -0.31875 " pathEditMode="relative" rAng="0" ptsTypes="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Прямоугольник 3"/>
          <p:cNvSpPr>
            <a:spLocks noChangeArrowheads="1"/>
          </p:cNvSpPr>
          <p:nvPr/>
        </p:nvSpPr>
        <p:spPr bwMode="auto">
          <a:xfrm>
            <a:off x="500063" y="2857500"/>
            <a:ext cx="4964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Лучше хорошо поступить,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14625" y="4071938"/>
            <a:ext cx="4060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чем хорошо говорить</a:t>
            </a:r>
          </a:p>
        </p:txBody>
      </p:sp>
      <p:sp>
        <p:nvSpPr>
          <p:cNvPr id="73731" name="Прямоугольник 5"/>
          <p:cNvSpPr>
            <a:spLocks noChangeArrowheads="1"/>
          </p:cNvSpPr>
          <p:nvPr/>
        </p:nvSpPr>
        <p:spPr bwMode="auto">
          <a:xfrm>
            <a:off x="4143375" y="1714500"/>
            <a:ext cx="421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кто красиво поступает</a:t>
            </a:r>
          </a:p>
        </p:txBody>
      </p:sp>
      <p:sp>
        <p:nvSpPr>
          <p:cNvPr id="73732" name="Прямоугольник 6"/>
          <p:cNvSpPr>
            <a:spLocks noChangeArrowheads="1"/>
          </p:cNvSpPr>
          <p:nvPr/>
        </p:nvSpPr>
        <p:spPr bwMode="auto">
          <a:xfrm>
            <a:off x="1428750" y="857250"/>
            <a:ext cx="3436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тот дважды помог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22 0.04537 C -0.23385 0.05325 -0.23437 0.05186 -0.24965 0.04977 C -0.25642 0.04237 -0.26336 0.03959 -0.26892 0.03033 C -0.27135 0.02639 -0.27534 0.0176 -0.27534 0.0176 C -0.27395 -0.0081 -0.27691 -0.01574 -0.2592 -0.02338 C -0.24757 -0.03888 -0.2309 -0.04513 -0.21562 -0.05138 C -0.20573 -0.05532 -0.19531 -0.06203 -0.18507 -0.06412 C -0.16944 -0.06736 -0.11597 -0.06828 -0.1125 -0.06851 C -0.08177 -0.06782 -0.05121 -0.06759 -0.02048 -0.06643 C -0.00677 -0.06597 -0.0059 -0.06504 0.00521 -0.05995 C 0.01007 -0.05787 0.0198 -0.05347 0.0198 -0.05347 C 0.02535 -0.04838 0.02952 -0.04699 0.03594 -0.0449 C 0.04671 -0.03518 0.05903 -0.02847 0.0698 -0.01898 C 0.07431 -0.01504 0.08264 -0.00625 0.08264 -0.00625 C 0.08664 0.00162 0.09219 0.00649 0.09723 0.0132 C 0.10087 0.02315 0.10608 0.02709 0.11181 0.03473 C 0.11598 0.05162 0.10973 0.0294 0.11823 0.04769 C 0.1198 0.05093 0.12014 0.05487 0.12136 0.05834 C 0.12361 0.06436 0.12691 0.06991 0.12952 0.0757 C 0.1316 0.08704 0.13594 0.097 0.13907 0.10787 C 0.14271 0.12037 0.14289 0.13565 0.14393 0.14862 C 0.14341 0.16088 0.14497 0.17362 0.14236 0.18519 C 0.13872 0.20093 0.11302 0.21042 0.10209 0.2132 C 0.0823 0.22385 0.075 0.2213 0.05035 0.21968 C 0.04219 0.21204 0.04063 0.2044 0.03594 0.19167 C 0.03438 0.1875 0.03264 0.17871 0.03264 0.17871 C 0.03334 0.16366 0.03039 0.14676 0.03594 0.13357 C 0.04792 0.10533 0.06684 0.09075 0.0875 0.0757 C 0.10105 0.06575 0.11493 0.05232 0.12952 0.04537 C 0.13802 0.03403 0.14723 0.0301 0.15695 0.01968 C 0.16493 0.01112 0.16997 0.00325 0.17952 -0.00185 C 0.18802 -0.01319 0.1974 -0.02199 0.20695 -0.03194 C 0.20903 -0.03425 0.21337 -0.03842 0.21337 -0.03842 C 0.21806 -0.04791 0.22448 -0.05486 0.22952 -0.06412 C 0.23855 -0.08055 0.24705 -0.09652 0.25521 -0.11365 C 0.25573 -0.11643 0.25643 -0.11944 0.25695 -0.12222 C 0.25799 -0.128 0.26007 -0.13958 0.26007 -0.13958 C 0.25955 -0.15162 0.25851 -0.17592 0.25851 -0.17592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фон Осе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Картинка 12 из 29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25"/>
            <a:ext cx="2752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Картинка 17 из 29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214563"/>
            <a:ext cx="27003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Картинка 46 из 29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50" y="214312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Прямоугольник 3"/>
          <p:cNvSpPr>
            <a:spLocks noChangeArrowheads="1"/>
          </p:cNvSpPr>
          <p:nvPr/>
        </p:nvSpPr>
        <p:spPr bwMode="auto">
          <a:xfrm>
            <a:off x="1143000" y="2500313"/>
            <a:ext cx="238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Жизнь дана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57813" y="3286125"/>
            <a:ext cx="305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на добрые дела</a:t>
            </a:r>
          </a:p>
        </p:txBody>
      </p:sp>
      <p:sp>
        <p:nvSpPr>
          <p:cNvPr id="74755" name="Прямоугольник 5"/>
          <p:cNvSpPr>
            <a:spLocks noChangeArrowheads="1"/>
          </p:cNvSpPr>
          <p:nvPr/>
        </p:nvSpPr>
        <p:spPr bwMode="auto">
          <a:xfrm>
            <a:off x="3071813" y="1285875"/>
            <a:ext cx="4217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кто красиво поступает</a:t>
            </a:r>
          </a:p>
        </p:txBody>
      </p:sp>
      <p:sp>
        <p:nvSpPr>
          <p:cNvPr id="74756" name="Прямоугольник 6"/>
          <p:cNvSpPr>
            <a:spLocks noChangeArrowheads="1"/>
          </p:cNvSpPr>
          <p:nvPr/>
        </p:nvSpPr>
        <p:spPr bwMode="auto">
          <a:xfrm>
            <a:off x="3071813" y="4500563"/>
            <a:ext cx="2493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добру и учит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4 0.02361 C -0.11337 0.02755 -0.11042 0.03634 -0.10295 0.04306 C -0.1007 0.04769 -0.09705 0.05116 -0.09497 0.05602 C -0.09393 0.05857 -0.0941 0.06181 -0.09323 0.06458 C -0.0908 0.07292 -0.08941 0.07431 -0.08525 0.08171 C -0.08143 0.10718 -0.07205 0.13403 -0.08525 0.15903 C -0.0882 0.17963 -0.1 0.2088 -0.11111 0.22361 C -0.11389 0.23542 -0.12066 0.23866 -0.12882 0.24306 C -0.1382 0.2625 -0.16719 0.27963 -0.18368 0.2838 C -0.20521 0.2956 -0.23038 0.29144 -0.25295 0.29236 C -0.29358 0.29653 -0.33525 0.3007 -0.37552 0.29028 C -0.38073 0.28565 -0.38681 0.28264 -0.39167 0.27732 C -0.40139 0.26667 -0.39132 0.27477 -0.40295 0.26667 C -0.40677 0.25648 -0.40747 0.24884 -0.41424 0.24306 C -0.4191 0.23449 -0.4224 0.2257 -0.42726 0.21713 C -0.4316 0.19306 -0.42483 0.22546 -0.43368 0.2 C -0.43577 0.19375 -0.43854 0.18056 -0.43854 0.18079 C -0.44045 0.15 -0.44184 0.13889 -0.43854 0.10324 C -0.4342 0.05671 -0.38906 0.03171 -0.35938 0.0257 C -0.34063 0.02639 -0.3217 0.02662 -0.30295 0.02801 C -0.29445 0.0287 -0.28559 0.03588 -0.27726 0.03866 C -0.25955 0.05046 -0.26684 0.04699 -0.25625 0.05162 C -0.24775 0.05903 -0.24097 0.06945 -0.23195 0.07523 C -0.22465 0.09051 -0.23455 0.07176 -0.22066 0.0882 C -0.21632 0.09329 -0.21337 0.1 -0.20938 0.10533 C -0.20834 0.10903 -0.20764 0.11273 -0.20625 0.1162 C -0.20452 0.1206 -0.19983 0.12894 -0.19983 0.12917 C -0.19827 0.14005 -0.19636 0.15023 -0.19497 0.16134 C -0.19618 0.19537 -0.19167 0.2169 -0.21597 0.23009 C -0.22292 0.23982 -0.21788 0.23519 -0.22882 0.23866 C -0.23316 0.24005 -0.24167 0.24306 -0.24167 0.24329 C -0.24913 0.24167 -0.25677 0.24051 -0.26424 0.23866 C -0.27222 0.23681 -0.27917 0.2294 -0.28681 0.2257 C -0.29479 0.21042 -0.29931 0.19352 -0.30781 0.17847 C -0.31181 0.15695 -0.31684 0.13611 -0.3191 0.11389 C -0.31788 0.07616 -0.31771 0.04051 -0.30139 0.00857 C -0.29757 -0.00717 -0.28542 -0.0287 -0.27726 -0.04097 C -0.27275 -0.04768 -0.2665 -0.05255 -0.26268 -0.06018 C -0.25764 -0.06991 -0.24358 -0.0868 -0.23525 -0.09028 C -0.22882 -0.09606 -0.2217 -0.10208 -0.21424 -0.10532 C -0.20417 -0.10995 -0.20469 -0.10532 -0.20469 -0.1118 " pathEditMode="relative" rAng="0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15"/>
          <p:cNvSpPr>
            <a:spLocks noGrp="1" noChangeArrowheads="1"/>
          </p:cNvSpPr>
          <p:nvPr>
            <p:ph idx="1"/>
          </p:nvPr>
        </p:nvSpPr>
        <p:spPr>
          <a:xfrm>
            <a:off x="642938" y="2286000"/>
            <a:ext cx="3786187" cy="523875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C00000"/>
                </a:solidFill>
              </a:rPr>
              <a:t>От плохих сыновей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0" y="1000125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у родителей слёзы</a:t>
            </a:r>
          </a:p>
        </p:txBody>
      </p:sp>
      <p:sp>
        <p:nvSpPr>
          <p:cNvPr id="75779" name="Прямоугольник 6"/>
          <p:cNvSpPr>
            <a:spLocks noChangeArrowheads="1"/>
          </p:cNvSpPr>
          <p:nvPr/>
        </p:nvSpPr>
        <p:spPr bwMode="auto">
          <a:xfrm>
            <a:off x="5000625" y="3071813"/>
            <a:ext cx="3427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при матери добро</a:t>
            </a:r>
          </a:p>
        </p:txBody>
      </p:sp>
      <p:sp>
        <p:nvSpPr>
          <p:cNvPr id="75780" name="Прямоугольник 7"/>
          <p:cNvSpPr>
            <a:spLocks noChangeArrowheads="1"/>
          </p:cNvSpPr>
          <p:nvPr/>
        </p:nvSpPr>
        <p:spPr bwMode="auto">
          <a:xfrm>
            <a:off x="3286125" y="4572000"/>
            <a:ext cx="270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там и радость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 -0.00949 C -0.17622 -0.0081 -0.1849 -0.00764 -0.19167 -0.00301 C -0.19914 0.00208 -0.20625 0.00833 -0.21424 0.01203 C -0.2191 0.01852 -0.22379 0.02477 -0.22865 0.03125 C -0.23299 0.03703 -0.2349 0.04606 -0.23837 0.05278 C -0.23959 0.05787 -0.24306 0.06227 -0.24323 0.06782 C -0.24428 0.10301 -0.24619 0.11065 -0.23507 0.13241 C -0.23247 0.14699 -0.2356 0.13588 -0.22709 0.14953 C -0.21337 0.17153 -0.19775 0.19537 -0.17553 0.20116 C -0.16719 0.20787 -0.15921 0.21389 -0.14966 0.2162 C -0.12136 0.23541 -0.09132 0.25 -0.06249 0.26782 C -0.05625 0.27176 -0.04879 0.27315 -0.04323 0.2787 C -0.0356 0.28588 -0.02744 0.28958 -0.0191 0.29583 C -0.00869 0.3037 0.00139 0.31366 0.0132 0.31736 C 0.01962 0.32315 0.02535 0.33148 0.03264 0.33449 C 0.04601 0.35231 0.06181 0.36759 0.07622 0.38403 C 0.08126 0.38981 0.08333 0.39629 0.08907 0.40116 C 0.09011 0.40324 0.0908 0.40578 0.09218 0.40764 C 0.09357 0.40949 0.09584 0.40995 0.09705 0.41203 C 0.0981 0.41366 0.09792 0.41643 0.09879 0.41828 C 0.10261 0.42569 0.10799 0.43194 0.11164 0.43981 C 0.11615 0.44953 0.12153 0.45903 0.12448 0.46991 C 0.12639 0.47708 0.12778 0.48287 0.13091 0.48935 C 0.13108 0.49074 0.13421 0.50949 0.13421 0.51088 C 0.13369 0.52893 0.13612 0.54884 0.12935 0.56435 C 0.11494 0.59815 0.08247 0.6044 0.05678 0.60972 C 0.04584 0.60903 0.02657 0.60949 0.0132 0.60555 C -0.00173 0.60092 -0.01962 0.59514 -0.0335 0.58611 C -0.04914 0.57569 -0.03542 0.58241 -0.04636 0.57754 C -0.06545 0.56018 -0.07709 0.53449 -0.09323 0.51296 C -0.09566 0.50254 -0.10035 0.49213 -0.10452 0.48287 C -0.1073 0.46389 -0.11303 0.43518 -0.10452 0.41828 C -0.1033 0.41574 -0.10105 0.41435 -0.09965 0.41203 C -0.08594 0.39028 -0.09462 0.39537 -0.0835 0.39051 C -0.07535 0.37338 -0.04999 0.36203 -0.03681 0.35162 C -0.03282 0.34861 -0.02987 0.34282 -0.02553 0.34097 C -0.01615 0.33703 -0.0085 0.32916 0.00035 0.32384 C 0.01962 0.31227 0.03872 0.2993 0.05833 0.28935 C 0.07413 0.28148 0.09011 0.27361 0.10521 0.26366 C 0.10799 0.2618 0.11042 0.25879 0.1132 0.25717 C 0.11789 0.2544 0.12778 0.25069 0.12778 0.25092 C 0.13542 0.24375 0.14306 0.2412 0.15191 0.23773 C 0.16407 0.22546 0.15191 0.23565 0.16806 0.22916 C 0.17205 0.22754 0.17553 0.2243 0.17935 0.22268 C 0.19271 0.21065 0.20903 0.20694 0.22292 0.19467 C 0.23039 0.18819 0.22605 0.19745 0.22935 0.18819 " pathEditMode="relative" rAng="0" ptsTypes="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Чему учат рассказы В.Осеевой?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0" y="2143125"/>
            <a:ext cx="6643688" cy="369728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Доброте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Дружбе 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Воспитанности 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Уважению к старшим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Бережному отношению к животным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Ответственности за свои поступки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Бескорыстию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Рисунок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11049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 descr="Рисунок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16192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7" descr="Рисунок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4643438"/>
            <a:ext cx="1828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828800" y="6858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</a:rPr>
              <a:t>Сегодня я работал лучше, чем вчера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500438" y="4929188"/>
            <a:ext cx="4657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</a:rPr>
              <a:t>Не доволен работой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1981200" y="29718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</a:rPr>
              <a:t>Я мог бы работать лучше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  <p:bldP spid="83979" grpId="0"/>
      <p:bldP spid="8398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7885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5"/>
          </a:xfrm>
        </p:spPr>
        <p:txBody>
          <a:bodyPr/>
          <a:lstStyle/>
          <a:p>
            <a:pPr eaLnBrk="1" hangingPunct="1"/>
            <a:r>
              <a:rPr lang="ru-RU" b="1" dirty="0" smtClean="0"/>
              <a:t>В каждом из вас, ребята,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есть волшебная сила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сила ваших слов и поступков.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mtClean="0"/>
              <a:t>        </a:t>
            </a:r>
            <a:r>
              <a:rPr lang="ru-RU" b="1" smtClean="0"/>
              <a:t>Будьте </a:t>
            </a:r>
            <a:r>
              <a:rPr lang="ru-RU" b="1" dirty="0" smtClean="0"/>
              <a:t>добры!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AutoShape 4"/>
          <p:cNvSpPr>
            <a:spLocks noChangeArrowheads="1"/>
          </p:cNvSpPr>
          <p:nvPr/>
        </p:nvSpPr>
        <p:spPr bwMode="auto">
          <a:xfrm>
            <a:off x="1428750" y="2000250"/>
            <a:ext cx="6000750" cy="1600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000" b="1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633413"/>
            <a:ext cx="8181975" cy="548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Найди портрет В.Осеевой</a:t>
            </a:r>
          </a:p>
        </p:txBody>
      </p:sp>
      <p:pic>
        <p:nvPicPr>
          <p:cNvPr id="2150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071688"/>
            <a:ext cx="271462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сканирование00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2071688"/>
            <a:ext cx="27146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22530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684</Words>
  <Application>Microsoft Office PowerPoint</Application>
  <PresentationFormat>Экран (4:3)</PresentationFormat>
  <Paragraphs>160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Diseño predeterminado</vt:lpstr>
      <vt:lpstr>Викторина  для знатоков творчества В.Осеевой</vt:lpstr>
      <vt:lpstr>Слайд 2</vt:lpstr>
      <vt:lpstr>Валентина  Александровна  Осеева   (1902- 1969)</vt:lpstr>
      <vt:lpstr>Слайд 4</vt:lpstr>
      <vt:lpstr>Слайд 5</vt:lpstr>
      <vt:lpstr>Слайд 6</vt:lpstr>
      <vt:lpstr>Слайд 7</vt:lpstr>
      <vt:lpstr>Найди портрет В.Осеевой</vt:lpstr>
      <vt:lpstr>МОЛОДЕЦ!</vt:lpstr>
      <vt:lpstr>Попробуй еще раз</vt:lpstr>
      <vt:lpstr>Назови рассказ  по картинке</vt:lpstr>
      <vt:lpstr>«Хорошее»</vt:lpstr>
      <vt:lpstr>«Три товарища»</vt:lpstr>
      <vt:lpstr>«Печенье»</vt:lpstr>
      <vt:lpstr>«Синие листья»</vt:lpstr>
      <vt:lpstr>«Волшебное слово»</vt:lpstr>
      <vt:lpstr>«Плохо»</vt:lpstr>
      <vt:lpstr>«Разделите так,  как делили работу»</vt:lpstr>
      <vt:lpstr>«Сыновья»</vt:lpstr>
      <vt:lpstr>«Лекарство»</vt:lpstr>
      <vt:lpstr>«Просто старушка»</vt:lpstr>
      <vt:lpstr>Разгадай кроссворд  «Имена»</vt:lpstr>
      <vt:lpstr>1. Мальчик, который хотел сделать что-то хорошее</vt:lpstr>
      <vt:lpstr>2. Мальчик, который не знал вежливых слов</vt:lpstr>
      <vt:lpstr>3. Мальчик, который поделился с другом завтраком</vt:lpstr>
      <vt:lpstr>4. Девочка, которая пожалела карандаш для подруги</vt:lpstr>
      <vt:lpstr>Выбери правильный ответ</vt:lpstr>
      <vt:lpstr>Старичок мальчику сказал  волшебное  слово: </vt:lpstr>
      <vt:lpstr>«Убери посуду, Юрочка!» -  попросила </vt:lpstr>
      <vt:lpstr>Мальчик  у  сестры  попросил  одну  краску </vt:lpstr>
      <vt:lpstr>Как зовут собаку в рассказе «Хорошее»</vt:lpstr>
      <vt:lpstr>Что потерял Витя в школе?</vt:lpstr>
      <vt:lpstr>Как помогли мальчики старому учителю:</vt:lpstr>
      <vt:lpstr>Что хорошее в рассказе </vt:lpstr>
      <vt:lpstr>Из какого рассказа этот предмет или герой?</vt:lpstr>
      <vt:lpstr>Слайд 36</vt:lpstr>
      <vt:lpstr>МОЛОДЕЦ!</vt:lpstr>
      <vt:lpstr>Попробуй еще раз</vt:lpstr>
      <vt:lpstr>Слайд 39</vt:lpstr>
      <vt:lpstr>МОЛОДЕЦ!</vt:lpstr>
      <vt:lpstr>Попробуй еще раз</vt:lpstr>
      <vt:lpstr>Слайд 42</vt:lpstr>
      <vt:lpstr>МОЛОДЕЦ!</vt:lpstr>
      <vt:lpstr>Попробуй еще раз</vt:lpstr>
      <vt:lpstr>Слайд 45</vt:lpstr>
      <vt:lpstr>МОЛОДЕЦ!</vt:lpstr>
      <vt:lpstr>Попробуй еще раз</vt:lpstr>
      <vt:lpstr>Слайд 48</vt:lpstr>
      <vt:lpstr>МОЛОДЕЦ!</vt:lpstr>
      <vt:lpstr>Попробуй еще раз</vt:lpstr>
      <vt:lpstr>Кто и кому говорит следующие слова…</vt:lpstr>
      <vt:lpstr>- Эх ты, путешественник! Ну ладно, собирайся!</vt:lpstr>
      <vt:lpstr>Слайд 53</vt:lpstr>
      <vt:lpstr>Подчеркни слова в отрывках</vt:lpstr>
      <vt:lpstr>Слайд 55</vt:lpstr>
      <vt:lpstr>О ком говорит старик?</vt:lpstr>
      <vt:lpstr>Собери пословицу</vt:lpstr>
      <vt:lpstr>Слайд 58</vt:lpstr>
      <vt:lpstr>Слайд 59</vt:lpstr>
      <vt:lpstr>Слайд 60</vt:lpstr>
      <vt:lpstr>Слайд 61</vt:lpstr>
      <vt:lpstr>Чему учат рассказы В.Осеевой?</vt:lpstr>
      <vt:lpstr>Слайд 63</vt:lpstr>
      <vt:lpstr>Слайд 64</vt:lpstr>
      <vt:lpstr>Слайд 65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74</cp:revision>
  <dcterms:created xsi:type="dcterms:W3CDTF">2009-10-07T17:55:06Z</dcterms:created>
  <dcterms:modified xsi:type="dcterms:W3CDTF">2014-05-04T16:43:51Z</dcterms:modified>
</cp:coreProperties>
</file>