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7" r:id="rId3"/>
    <p:sldId id="278" r:id="rId4"/>
    <p:sldId id="270" r:id="rId5"/>
    <p:sldId id="267" r:id="rId6"/>
    <p:sldId id="260" r:id="rId7"/>
    <p:sldId id="261" r:id="rId8"/>
    <p:sldId id="257" r:id="rId9"/>
    <p:sldId id="269" r:id="rId10"/>
    <p:sldId id="259" r:id="rId11"/>
    <p:sldId id="263" r:id="rId12"/>
    <p:sldId id="264" r:id="rId13"/>
    <p:sldId id="265" r:id="rId14"/>
    <p:sldId id="271" r:id="rId15"/>
    <p:sldId id="272" r:id="rId16"/>
    <p:sldId id="273" r:id="rId17"/>
    <p:sldId id="274" r:id="rId18"/>
    <p:sldId id="275"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VC_FLAutostart" initials="S" lastIdx="1" clrIdx="0"/>
  <p:cmAuthor id="1" name="Учитель информатики" initials="Уи"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0FA34"/>
    <a:srgbClr val="75D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56"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892D9937-8D3E-4CF4-9FB1-60ABF58A974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D9937-8D3E-4CF4-9FB1-60ABF58A974A}"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892D9937-8D3E-4CF4-9FB1-60ABF58A974A}"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FD8BA62-13C2-4346-AC29-27C73D659F07}" type="datetimeFigureOut">
              <a:rPr lang="ru-RU" smtClean="0"/>
              <a:pPr/>
              <a:t>10.01.2014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92D9937-8D3E-4CF4-9FB1-60ABF58A974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2000" r="-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8BA62-13C2-4346-AC29-27C73D659F07}" type="datetimeFigureOut">
              <a:rPr lang="ru-RU" smtClean="0"/>
              <a:pPr/>
              <a:t>10.01.2014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D9937-8D3E-4CF4-9FB1-60ABF58A974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FD8BA62-13C2-4346-AC29-27C73D659F07}" type="datetimeFigureOut">
              <a:rPr lang="ru-RU" smtClean="0"/>
              <a:pPr/>
              <a:t>10.01.2014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2D9937-8D3E-4CF4-9FB1-60ABF58A974A}"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slide" Target="slide4.xml"/><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3.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8.xml"/><Relationship Id="rId6" Type="http://schemas.openxmlformats.org/officeDocument/2006/relationships/slide" Target="slide4.xml"/><Relationship Id="rId5" Type="http://schemas.openxmlformats.org/officeDocument/2006/relationships/image" Target="../media/image55.jpe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1.jpeg"/><Relationship Id="rId3" Type="http://schemas.openxmlformats.org/officeDocument/2006/relationships/image" Target="../media/image7.wmf"/><Relationship Id="rId7" Type="http://schemas.openxmlformats.org/officeDocument/2006/relationships/image" Target="../media/image10.gif"/><Relationship Id="rId12" Type="http://schemas.openxmlformats.org/officeDocument/2006/relationships/slide" Target="slide1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1082;&#1086;&#1089;&#1090;&#1086;&#1088;&#1077;&#1079;&#1099;.wmv" TargetMode="External"/><Relationship Id="rId11" Type="http://schemas.openxmlformats.org/officeDocument/2006/relationships/slide" Target="slide8.xml"/><Relationship Id="rId5" Type="http://schemas.openxmlformats.org/officeDocument/2006/relationships/image" Target="../media/image9.gif"/><Relationship Id="rId10" Type="http://schemas.openxmlformats.org/officeDocument/2006/relationships/slide" Target="slide13.xml"/><Relationship Id="rId4" Type="http://schemas.openxmlformats.org/officeDocument/2006/relationships/image" Target="../media/image8.jpeg"/><Relationship Id="rId9" Type="http://schemas.openxmlformats.org/officeDocument/2006/relationships/slide" Target="slide5.xml"/><Relationship Id="rId14"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4.gif"/><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slide" Target="slide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400" b="1" dirty="0" smtClean="0">
                <a:solidFill>
                  <a:srgbClr val="0070C0"/>
                </a:solidFill>
                <a:latin typeface="Comic Sans MS" pitchFamily="66" charset="0"/>
              </a:rPr>
              <a:t>Электронный дневник экспедиции по проекту АК «АЛРОСА» в номинации </a:t>
            </a:r>
            <a:r>
              <a:rPr lang="ru-RU" sz="2400" b="1" smtClean="0">
                <a:solidFill>
                  <a:srgbClr val="0070C0"/>
                </a:solidFill>
                <a:latin typeface="Comic Sans MS" pitchFamily="66" charset="0"/>
              </a:rPr>
              <a:t>«Природа и мы»</a:t>
            </a:r>
            <a:endParaRPr lang="ru-RU" sz="2400" b="1" dirty="0">
              <a:solidFill>
                <a:srgbClr val="0070C0"/>
              </a:solidFill>
              <a:latin typeface="Comic Sans MS" pitchFamily="66" charset="0"/>
            </a:endParaRPr>
          </a:p>
        </p:txBody>
      </p:sp>
      <p:pic>
        <p:nvPicPr>
          <p:cNvPr id="1027" name="Picture 3" descr="F:\Для презентации мамонт\мамонт3\2a05ab669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24" y="1643050"/>
            <a:ext cx="7500990" cy="4786346"/>
          </a:xfrm>
          <a:prstGeom prst="rect">
            <a:avLst/>
          </a:prstGeom>
          <a:ln>
            <a:noFill/>
          </a:ln>
          <a:effectLst>
            <a:softEdge rad="112500"/>
          </a:effectLst>
        </p:spPr>
      </p:pic>
      <p:sp>
        <p:nvSpPr>
          <p:cNvPr id="6" name="Содержимое 5"/>
          <p:cNvSpPr>
            <a:spLocks noGrp="1"/>
          </p:cNvSpPr>
          <p:nvPr>
            <p:ph idx="1"/>
          </p:nvPr>
        </p:nvSpPr>
        <p:spPr>
          <a:xfrm>
            <a:off x="571472" y="1214422"/>
            <a:ext cx="8001056" cy="857256"/>
          </a:xfrm>
        </p:spPr>
        <p:txBody>
          <a:bodyPr>
            <a:normAutofit fontScale="25000" lnSpcReduction="20000"/>
          </a:bodyPr>
          <a:lstStyle/>
          <a:p>
            <a:pPr algn="ctr">
              <a:buNone/>
            </a:pPr>
            <a:endParaRPr lang="ru-RU" dirty="0"/>
          </a:p>
          <a:p>
            <a:pPr algn="ctr"/>
            <a:endParaRPr lang="ru-RU" dirty="0" smtClean="0"/>
          </a:p>
          <a:p>
            <a:pPr algn="ctr">
              <a:buNone/>
            </a:pPr>
            <a:r>
              <a:rPr lang="ru-RU" sz="19200" b="1" dirty="0" smtClean="0">
                <a:solidFill>
                  <a:srgbClr val="C00000"/>
                </a:solidFill>
                <a:hlinkClick r:id="rId3" action="ppaction://hlinksldjump"/>
              </a:rPr>
              <a:t>«Гости из прошлого»</a:t>
            </a:r>
            <a:endParaRPr lang="ru-RU" sz="19200" b="1" dirty="0">
              <a:solidFill>
                <a:srgbClr val="C00000"/>
              </a:solidFill>
            </a:endParaRPr>
          </a:p>
        </p:txBody>
      </p:sp>
      <p:sp>
        <p:nvSpPr>
          <p:cNvPr id="5" name="TextBox 4"/>
          <p:cNvSpPr txBox="1"/>
          <p:nvPr/>
        </p:nvSpPr>
        <p:spPr>
          <a:xfrm>
            <a:off x="2000232" y="6429396"/>
            <a:ext cx="5715040" cy="369332"/>
          </a:xfrm>
          <a:prstGeom prst="rect">
            <a:avLst/>
          </a:prstGeom>
          <a:noFill/>
        </p:spPr>
        <p:txBody>
          <a:bodyPr wrap="square" rtlCol="0">
            <a:spAutoFit/>
          </a:bodyPr>
          <a:lstStyle/>
          <a:p>
            <a:r>
              <a:rPr lang="ru-RU" dirty="0" smtClean="0"/>
              <a:t>Выполнили ученики 3Б класса. Куратор </a:t>
            </a:r>
            <a:r>
              <a:rPr lang="ru-RU" dirty="0" err="1" smtClean="0"/>
              <a:t>Вайнер</a:t>
            </a:r>
            <a:r>
              <a:rPr lang="ru-RU" dirty="0" smtClean="0"/>
              <a:t> А. Е.</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8280"/>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214282" y="616793"/>
          <a:ext cx="8715438" cy="5471160"/>
        </p:xfrm>
        <a:graphic>
          <a:graphicData uri="http://schemas.openxmlformats.org/drawingml/2006/table">
            <a:tbl>
              <a:tblPr firstRow="1" bandRow="1">
                <a:tableStyleId>{5C22544A-7EE6-4342-B048-85BDC9FD1C3A}</a:tableStyleId>
              </a:tblPr>
              <a:tblGrid>
                <a:gridCol w="691673"/>
                <a:gridCol w="2949157"/>
                <a:gridCol w="2912647"/>
                <a:gridCol w="2161961"/>
              </a:tblGrid>
              <a:tr h="257078">
                <a:tc gridSpan="4">
                  <a:txBody>
                    <a:bodyPr/>
                    <a:lstStyle/>
                    <a:p>
                      <a:pPr marR="6350" algn="ctr">
                        <a:lnSpc>
                          <a:spcPct val="150000"/>
                        </a:lnSpc>
                        <a:spcAft>
                          <a:spcPts val="0"/>
                        </a:spcAft>
                      </a:pPr>
                      <a:r>
                        <a:rPr lang="ru-RU" sz="2000" b="1" kern="1200" dirty="0" smtClean="0">
                          <a:solidFill>
                            <a:schemeClr val="lt1"/>
                          </a:solidFill>
                          <a:latin typeface="+mn-lt"/>
                          <a:ea typeface="+mn-ea"/>
                          <a:cs typeface="+mn-cs"/>
                        </a:rPr>
                        <a:t>Хронологическая таблица находок останков мамонтовой фауны</a:t>
                      </a:r>
                      <a:endParaRPr lang="ru-RU" sz="2000" dirty="0">
                        <a:latin typeface="Times New Roman"/>
                        <a:ea typeface="Times New Roman"/>
                        <a:cs typeface="Times New Roman"/>
                      </a:endParaRPr>
                    </a:p>
                  </a:txBody>
                  <a:tcPr marL="68580" marR="68580" marT="0" marB="0"/>
                </a:tc>
                <a:tc hMerge="1">
                  <a:txBody>
                    <a:bodyPr/>
                    <a:lstStyle/>
                    <a:p>
                      <a:pPr marR="6350" algn="l">
                        <a:lnSpc>
                          <a:spcPct val="150000"/>
                        </a:lnSpc>
                        <a:spcAft>
                          <a:spcPts val="0"/>
                        </a:spcAft>
                      </a:pPr>
                      <a:endParaRPr lang="ru-RU" sz="1000" dirty="0">
                        <a:latin typeface="Times New Roman"/>
                        <a:ea typeface="Times New Roman"/>
                        <a:cs typeface="Times New Roman"/>
                      </a:endParaRPr>
                    </a:p>
                  </a:txBody>
                  <a:tcPr marL="68580" marR="68580" marT="0" marB="0"/>
                </a:tc>
                <a:tc hMerge="1">
                  <a:txBody>
                    <a:bodyPr/>
                    <a:lstStyle/>
                    <a:p>
                      <a:pPr marR="6350" algn="l">
                        <a:lnSpc>
                          <a:spcPct val="150000"/>
                        </a:lnSpc>
                        <a:spcAft>
                          <a:spcPts val="0"/>
                        </a:spcAft>
                      </a:pPr>
                      <a:endParaRPr lang="ru-RU" sz="1000" dirty="0">
                        <a:latin typeface="Times New Roman"/>
                        <a:ea typeface="Times New Roman"/>
                        <a:cs typeface="Times New Roman"/>
                      </a:endParaRPr>
                    </a:p>
                  </a:txBody>
                  <a:tcPr marL="68580" marR="68580" marT="0" marB="0"/>
                </a:tc>
                <a:tc hMerge="1">
                  <a:txBody>
                    <a:bodyPr/>
                    <a:lstStyle/>
                    <a:p>
                      <a:pPr marR="6350" algn="l">
                        <a:lnSpc>
                          <a:spcPct val="150000"/>
                        </a:lnSpc>
                        <a:spcAft>
                          <a:spcPts val="0"/>
                        </a:spcAft>
                      </a:pPr>
                      <a:endParaRPr lang="ru-RU" sz="1000" dirty="0">
                        <a:latin typeface="Times New Roman"/>
                        <a:ea typeface="Times New Roman"/>
                        <a:cs typeface="Times New Roman"/>
                      </a:endParaRPr>
                    </a:p>
                  </a:txBody>
                  <a:tcPr marL="68580" marR="68580" marT="0" marB="0"/>
                </a:tc>
              </a:tr>
              <a:tr h="257078">
                <a:tc>
                  <a:txBody>
                    <a:bodyPr/>
                    <a:lstStyle/>
                    <a:p>
                      <a:pPr marR="6350" algn="l">
                        <a:lnSpc>
                          <a:spcPct val="150000"/>
                        </a:lnSpc>
                        <a:spcAft>
                          <a:spcPts val="0"/>
                        </a:spcAft>
                      </a:pPr>
                      <a:r>
                        <a:rPr lang="ru-RU" sz="1400" b="1" dirty="0">
                          <a:latin typeface="Times New Roman"/>
                          <a:ea typeface="Times New Roman"/>
                          <a:cs typeface="Times New Roman"/>
                        </a:rPr>
                        <a:t>Год</a:t>
                      </a:r>
                      <a:endParaRPr lang="ru-RU" sz="1000" b="1" dirty="0">
                        <a:latin typeface="Times New Roman"/>
                        <a:ea typeface="Times New Roman"/>
                        <a:cs typeface="Times New Roman"/>
                      </a:endParaRPr>
                    </a:p>
                  </a:txBody>
                  <a:tcPr marL="68580" marR="68580" marT="0" marB="0"/>
                </a:tc>
                <a:tc>
                  <a:txBody>
                    <a:bodyPr/>
                    <a:lstStyle/>
                    <a:p>
                      <a:pPr marR="6350" algn="l">
                        <a:lnSpc>
                          <a:spcPct val="150000"/>
                        </a:lnSpc>
                        <a:spcAft>
                          <a:spcPts val="0"/>
                        </a:spcAft>
                      </a:pPr>
                      <a:r>
                        <a:rPr lang="ru-RU" sz="1400" b="1" dirty="0">
                          <a:latin typeface="Times New Roman"/>
                          <a:ea typeface="Times New Roman"/>
                          <a:cs typeface="Times New Roman"/>
                        </a:rPr>
                        <a:t>Местонахождение</a:t>
                      </a:r>
                      <a:endParaRPr lang="ru-RU" sz="1000" b="1" dirty="0">
                        <a:latin typeface="Times New Roman"/>
                        <a:ea typeface="Times New Roman"/>
                        <a:cs typeface="Times New Roman"/>
                      </a:endParaRPr>
                    </a:p>
                  </a:txBody>
                  <a:tcPr marL="68580" marR="68580" marT="0" marB="0"/>
                </a:tc>
                <a:tc>
                  <a:txBody>
                    <a:bodyPr/>
                    <a:lstStyle/>
                    <a:p>
                      <a:pPr marR="6350" algn="l">
                        <a:lnSpc>
                          <a:spcPct val="150000"/>
                        </a:lnSpc>
                        <a:spcAft>
                          <a:spcPts val="0"/>
                        </a:spcAft>
                      </a:pPr>
                      <a:r>
                        <a:rPr lang="ru-RU" sz="1400" b="1" dirty="0">
                          <a:latin typeface="Times New Roman"/>
                          <a:ea typeface="Times New Roman"/>
                          <a:cs typeface="Times New Roman"/>
                        </a:rPr>
                        <a:t>Кем найдено</a:t>
                      </a:r>
                      <a:endParaRPr lang="ru-RU" sz="1000" b="1" dirty="0">
                        <a:latin typeface="Times New Roman"/>
                        <a:ea typeface="Times New Roman"/>
                        <a:cs typeface="Times New Roman"/>
                      </a:endParaRPr>
                    </a:p>
                  </a:txBody>
                  <a:tcPr marL="68580" marR="68580" marT="0" marB="0"/>
                </a:tc>
                <a:tc>
                  <a:txBody>
                    <a:bodyPr/>
                    <a:lstStyle/>
                    <a:p>
                      <a:pPr marR="6350" algn="l">
                        <a:lnSpc>
                          <a:spcPct val="150000"/>
                        </a:lnSpc>
                        <a:spcAft>
                          <a:spcPts val="0"/>
                        </a:spcAft>
                      </a:pPr>
                      <a:r>
                        <a:rPr lang="ru-RU" sz="1400" b="1" dirty="0">
                          <a:latin typeface="Times New Roman"/>
                          <a:ea typeface="Times New Roman"/>
                          <a:cs typeface="Times New Roman"/>
                        </a:rPr>
                        <a:t>Состояние находки</a:t>
                      </a:r>
                      <a:endParaRPr lang="ru-RU" sz="1000" b="1" dirty="0">
                        <a:latin typeface="Times New Roman"/>
                        <a:ea typeface="Times New Roman"/>
                        <a:cs typeface="Times New Roman"/>
                      </a:endParaRPr>
                    </a:p>
                  </a:txBody>
                  <a:tcPr marL="68580" marR="68580" marT="0" marB="0"/>
                </a:tc>
              </a:tr>
              <a:tr h="188472">
                <a:tc>
                  <a:txBody>
                    <a:bodyPr/>
                    <a:lstStyle/>
                    <a:p>
                      <a:pPr marR="6350" algn="l">
                        <a:spcAft>
                          <a:spcPts val="0"/>
                        </a:spcAft>
                      </a:pPr>
                      <a:r>
                        <a:rPr lang="ru-RU" sz="1400" b="1" dirty="0">
                          <a:latin typeface="Times New Roman"/>
                          <a:ea typeface="Times New Roman"/>
                          <a:cs typeface="Times New Roman"/>
                        </a:rPr>
                        <a:t>1723</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В 200 верстах от Якутска</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Спиридон </a:t>
                      </a:r>
                      <a:r>
                        <a:rPr lang="ru-RU" sz="1400" b="1" dirty="0" err="1">
                          <a:latin typeface="Times New Roman"/>
                          <a:ea typeface="Times New Roman"/>
                          <a:cs typeface="Times New Roman"/>
                        </a:rPr>
                        <a:t>Портянгин</a:t>
                      </a:r>
                      <a:r>
                        <a:rPr lang="ru-RU" sz="1400" b="1" dirty="0">
                          <a:latin typeface="Times New Roman"/>
                          <a:ea typeface="Times New Roman"/>
                          <a:cs typeface="Times New Roman"/>
                        </a:rPr>
                        <a:t> </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Голова мамонта</a:t>
                      </a:r>
                      <a:endParaRPr lang="ru-RU" sz="1000" b="1">
                        <a:latin typeface="Times New Roman"/>
                        <a:ea typeface="Times New Roman"/>
                        <a:cs typeface="Times New Roman"/>
                      </a:endParaRPr>
                    </a:p>
                  </a:txBody>
                  <a:tcPr marL="68580" marR="68580" marT="0" marB="0"/>
                </a:tc>
              </a:tr>
              <a:tr h="514156">
                <a:tc>
                  <a:txBody>
                    <a:bodyPr/>
                    <a:lstStyle/>
                    <a:p>
                      <a:pPr marR="6350" algn="l">
                        <a:spcAft>
                          <a:spcPts val="0"/>
                        </a:spcAft>
                      </a:pPr>
                      <a:r>
                        <a:rPr lang="ru-RU" sz="1400" b="1" dirty="0">
                          <a:latin typeface="Times New Roman"/>
                          <a:ea typeface="Times New Roman"/>
                          <a:cs typeface="Times New Roman"/>
                        </a:rPr>
                        <a:t>1724</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Восточный берег р. Индигирка</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Русский промышленник Василий </a:t>
                      </a:r>
                      <a:r>
                        <a:rPr lang="ru-RU" sz="1400" b="1" dirty="0" err="1">
                          <a:latin typeface="Times New Roman"/>
                          <a:ea typeface="Times New Roman"/>
                          <a:cs typeface="Times New Roman"/>
                        </a:rPr>
                        <a:t>Ерлов</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Голова мамонта, другие кости с остатками кожи и шерсти. </a:t>
                      </a:r>
                      <a:endParaRPr lang="ru-RU" sz="1000" b="1">
                        <a:latin typeface="Times New Roman"/>
                        <a:ea typeface="Times New Roman"/>
                        <a:cs typeface="Times New Roman"/>
                      </a:endParaRPr>
                    </a:p>
                  </a:txBody>
                  <a:tcPr marL="68580" marR="68580" marT="0" marB="0"/>
                </a:tc>
              </a:tr>
              <a:tr h="342771">
                <a:tc>
                  <a:txBody>
                    <a:bodyPr/>
                    <a:lstStyle/>
                    <a:p>
                      <a:pPr marR="6350" algn="l">
                        <a:spcAft>
                          <a:spcPts val="0"/>
                        </a:spcAft>
                      </a:pPr>
                      <a:r>
                        <a:rPr lang="ru-RU" sz="1400" b="1">
                          <a:latin typeface="Times New Roman"/>
                          <a:ea typeface="Times New Roman"/>
                          <a:cs typeface="Times New Roman"/>
                        </a:rPr>
                        <a:t>1727</a:t>
                      </a:r>
                      <a:endParaRPr lang="ru-RU" sz="1000" b="1">
                        <a:latin typeface="Times New Roman"/>
                        <a:ea typeface="Times New Roman"/>
                        <a:cs typeface="Times New Roman"/>
                      </a:endParaRPr>
                    </a:p>
                  </a:txBody>
                  <a:tcPr marL="68580" marR="68580" marT="0" marB="0"/>
                </a:tc>
                <a:tc>
                  <a:txBody>
                    <a:bodyPr/>
                    <a:lstStyle/>
                    <a:p>
                      <a:pPr marR="6350" algn="l">
                        <a:spcAft>
                          <a:spcPts val="0"/>
                        </a:spcAft>
                      </a:pPr>
                      <a:endParaRPr lang="ru-RU" sz="14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Путешественник, доктор </a:t>
                      </a:r>
                      <a:r>
                        <a:rPr lang="ru-RU" sz="1400" b="1" dirty="0" err="1">
                          <a:latin typeface="Times New Roman"/>
                          <a:ea typeface="Times New Roman"/>
                          <a:cs typeface="Times New Roman"/>
                        </a:rPr>
                        <a:t>Д.Г.Мессершмидту</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Останки мамонта</a:t>
                      </a:r>
                      <a:endParaRPr lang="ru-RU" sz="1000" b="1">
                        <a:latin typeface="Times New Roman"/>
                        <a:ea typeface="Times New Roman"/>
                        <a:cs typeface="Times New Roman"/>
                      </a:endParaRPr>
                    </a:p>
                  </a:txBody>
                  <a:tcPr marL="68580" marR="68580" marT="0" marB="0"/>
                </a:tc>
              </a:tr>
              <a:tr h="342771">
                <a:tc>
                  <a:txBody>
                    <a:bodyPr/>
                    <a:lstStyle/>
                    <a:p>
                      <a:pPr marR="6350" algn="l">
                        <a:spcAft>
                          <a:spcPts val="0"/>
                        </a:spcAft>
                      </a:pPr>
                      <a:r>
                        <a:rPr lang="ru-RU" sz="1400" b="1">
                          <a:latin typeface="Times New Roman"/>
                          <a:ea typeface="Times New Roman"/>
                          <a:cs typeface="Times New Roman"/>
                        </a:rPr>
                        <a:t>1739</a:t>
                      </a:r>
                      <a:endParaRPr lang="ru-RU" sz="1000" b="1">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Вдоль северных берегов Сибири от р. Лены</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Харитон Лаптев</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Останки трупов мамонтов и носорогов</a:t>
                      </a:r>
                      <a:endParaRPr lang="ru-RU" sz="1000" b="1">
                        <a:latin typeface="Times New Roman"/>
                        <a:ea typeface="Times New Roman"/>
                        <a:cs typeface="Times New Roman"/>
                      </a:endParaRPr>
                    </a:p>
                  </a:txBody>
                  <a:tcPr marL="68580" marR="68580" marT="0" marB="0"/>
                </a:tc>
              </a:tr>
              <a:tr h="514156">
                <a:tc>
                  <a:txBody>
                    <a:bodyPr/>
                    <a:lstStyle/>
                    <a:p>
                      <a:pPr marR="6350" algn="l">
                        <a:spcAft>
                          <a:spcPts val="0"/>
                        </a:spcAft>
                      </a:pPr>
                      <a:r>
                        <a:rPr lang="ru-RU" sz="1400" b="1">
                          <a:latin typeface="Times New Roman"/>
                          <a:ea typeface="Times New Roman"/>
                          <a:cs typeface="Times New Roman"/>
                        </a:rPr>
                        <a:t>1799</a:t>
                      </a:r>
                      <a:endParaRPr lang="ru-RU" sz="1000" b="1">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На обрыве  </a:t>
                      </a:r>
                      <a:r>
                        <a:rPr lang="ru-RU" sz="1400" b="1" dirty="0" err="1">
                          <a:latin typeface="Times New Roman"/>
                          <a:ea typeface="Times New Roman"/>
                          <a:cs typeface="Times New Roman"/>
                        </a:rPr>
                        <a:t>быковской</a:t>
                      </a:r>
                      <a:r>
                        <a:rPr lang="ru-RU" sz="1400" b="1" dirty="0">
                          <a:latin typeface="Times New Roman"/>
                          <a:ea typeface="Times New Roman"/>
                          <a:cs typeface="Times New Roman"/>
                        </a:rPr>
                        <a:t> протоки лены</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Охотник Осип </a:t>
                      </a:r>
                      <a:r>
                        <a:rPr lang="ru-RU" sz="1400" b="1" dirty="0" err="1">
                          <a:latin typeface="Times New Roman"/>
                          <a:ea typeface="Times New Roman"/>
                          <a:cs typeface="Times New Roman"/>
                        </a:rPr>
                        <a:t>Шумахов</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Обнаружил мерзлый труп водяного быка, так называли мамонта</a:t>
                      </a:r>
                      <a:endParaRPr lang="ru-RU" sz="1000" b="1">
                        <a:latin typeface="Times New Roman"/>
                        <a:ea typeface="Times New Roman"/>
                        <a:cs typeface="Times New Roman"/>
                      </a:endParaRPr>
                    </a:p>
                  </a:txBody>
                  <a:tcPr marL="68580" marR="68580" marT="0" marB="0"/>
                </a:tc>
              </a:tr>
              <a:tr h="514156">
                <a:tc>
                  <a:txBody>
                    <a:bodyPr/>
                    <a:lstStyle/>
                    <a:p>
                      <a:pPr marR="6350" algn="l">
                        <a:spcAft>
                          <a:spcPts val="0"/>
                        </a:spcAft>
                      </a:pPr>
                      <a:r>
                        <a:rPr lang="ru-RU" sz="1400" b="1">
                          <a:latin typeface="Times New Roman"/>
                          <a:ea typeface="Times New Roman"/>
                          <a:cs typeface="Times New Roman"/>
                        </a:rPr>
                        <a:t>1806</a:t>
                      </a:r>
                      <a:endParaRPr lang="ru-RU" sz="1000" b="1">
                        <a:latin typeface="Times New Roman"/>
                        <a:ea typeface="Times New Roman"/>
                        <a:cs typeface="Times New Roman"/>
                      </a:endParaRPr>
                    </a:p>
                  </a:txBody>
                  <a:tcPr marL="68580" marR="68580" marT="0" marB="0"/>
                </a:tc>
                <a:tc>
                  <a:txBody>
                    <a:bodyPr/>
                    <a:lstStyle/>
                    <a:p>
                      <a:pPr marR="6350" algn="l">
                        <a:spcAft>
                          <a:spcPts val="0"/>
                        </a:spcAft>
                      </a:pPr>
                      <a:endParaRPr lang="ru-RU" sz="14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err="1">
                          <a:latin typeface="Times New Roman"/>
                          <a:ea typeface="Times New Roman"/>
                          <a:cs typeface="Times New Roman"/>
                        </a:rPr>
                        <a:t>Эжкспедиция</a:t>
                      </a:r>
                      <a:r>
                        <a:rPr lang="ru-RU" sz="1400" b="1" dirty="0">
                          <a:latin typeface="Times New Roman"/>
                          <a:ea typeface="Times New Roman"/>
                          <a:cs typeface="Times New Roman"/>
                        </a:rPr>
                        <a:t> Петербургской Академии наук под руководством М.Ф. Адамса</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Был раскопан скелет мамонта</a:t>
                      </a:r>
                      <a:endParaRPr lang="ru-RU" sz="1000" b="1">
                        <a:latin typeface="Times New Roman"/>
                        <a:ea typeface="Times New Roman"/>
                        <a:cs typeface="Times New Roman"/>
                      </a:endParaRPr>
                    </a:p>
                  </a:txBody>
                  <a:tcPr marL="68580" marR="68580" marT="0" marB="0"/>
                </a:tc>
              </a:tr>
              <a:tr h="342771">
                <a:tc>
                  <a:txBody>
                    <a:bodyPr/>
                    <a:lstStyle/>
                    <a:p>
                      <a:pPr marR="6350" algn="l">
                        <a:spcAft>
                          <a:spcPts val="0"/>
                        </a:spcAft>
                      </a:pPr>
                      <a:r>
                        <a:rPr lang="ru-RU" sz="1400" b="1">
                          <a:latin typeface="Times New Roman"/>
                          <a:ea typeface="Times New Roman"/>
                          <a:cs typeface="Times New Roman"/>
                        </a:rPr>
                        <a:t>1867</a:t>
                      </a:r>
                      <a:endParaRPr lang="ru-RU" sz="1000" b="1">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На берегу реки Аччыгый Хомус -юрях</a:t>
                      </a:r>
                      <a:endParaRPr lang="ru-RU" sz="1000" b="1">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Тунгусским охотником</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Кости мамонта, большой кусок кожи.</a:t>
                      </a:r>
                      <a:endParaRPr lang="ru-RU" sz="1000" b="1">
                        <a:latin typeface="Times New Roman"/>
                        <a:ea typeface="Times New Roman"/>
                        <a:cs typeface="Times New Roman"/>
                      </a:endParaRPr>
                    </a:p>
                  </a:txBody>
                  <a:tcPr marL="68580" marR="68580" marT="0" marB="0"/>
                </a:tc>
              </a:tr>
              <a:tr h="514156">
                <a:tc>
                  <a:txBody>
                    <a:bodyPr/>
                    <a:lstStyle/>
                    <a:p>
                      <a:pPr marR="6350" algn="l">
                        <a:spcAft>
                          <a:spcPts val="0"/>
                        </a:spcAft>
                      </a:pPr>
                      <a:r>
                        <a:rPr lang="ru-RU" sz="1400" b="1" dirty="0">
                          <a:latin typeface="Times New Roman"/>
                          <a:ea typeface="Times New Roman"/>
                          <a:cs typeface="Times New Roman"/>
                        </a:rPr>
                        <a:t>1869</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Р. Шандрин</a:t>
                      </a:r>
                      <a:endParaRPr lang="ru-RU" sz="1000" b="1">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Охотник якут</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Изолированная ступня задней и передней ноги мамонта</a:t>
                      </a:r>
                      <a:endParaRPr lang="ru-RU" sz="1000" b="1" dirty="0">
                        <a:latin typeface="Times New Roman"/>
                        <a:ea typeface="Times New Roman"/>
                        <a:cs typeface="Times New Roman"/>
                      </a:endParaRPr>
                    </a:p>
                  </a:txBody>
                  <a:tcPr marL="68580" marR="68580" marT="0" marB="0"/>
                </a:tc>
              </a:tr>
              <a:tr h="514156">
                <a:tc>
                  <a:txBody>
                    <a:bodyPr/>
                    <a:lstStyle/>
                    <a:p>
                      <a:pPr marR="6350" algn="l">
                        <a:spcAft>
                          <a:spcPts val="0"/>
                        </a:spcAft>
                      </a:pPr>
                      <a:r>
                        <a:rPr lang="ru-RU" sz="1400" b="1" dirty="0">
                          <a:latin typeface="Times New Roman"/>
                          <a:ea typeface="Times New Roman"/>
                          <a:cs typeface="Times New Roman"/>
                        </a:rPr>
                        <a:t>1886</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Р. </a:t>
                      </a:r>
                      <a:r>
                        <a:rPr lang="ru-RU" sz="1400" b="1" dirty="0" err="1">
                          <a:latin typeface="Times New Roman"/>
                          <a:ea typeface="Times New Roman"/>
                          <a:cs typeface="Times New Roman"/>
                        </a:rPr>
                        <a:t>Буор</a:t>
                      </a:r>
                      <a:r>
                        <a:rPr lang="ru-RU" sz="1400" b="1" dirty="0">
                          <a:latin typeface="Times New Roman"/>
                          <a:ea typeface="Times New Roman"/>
                          <a:cs typeface="Times New Roman"/>
                        </a:rPr>
                        <a:t> - </a:t>
                      </a:r>
                      <a:r>
                        <a:rPr lang="ru-RU" sz="1400" b="1" dirty="0" err="1">
                          <a:latin typeface="Times New Roman"/>
                          <a:ea typeface="Times New Roman"/>
                          <a:cs typeface="Times New Roman"/>
                        </a:rPr>
                        <a:t>Юрях</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Тунгус Слепцов</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Остатки мамонта с мягкими тканями и с шерстью</a:t>
                      </a:r>
                      <a:endParaRPr lang="ru-RU" sz="1000" b="1" dirty="0">
                        <a:latin typeface="Times New Roman"/>
                        <a:ea typeface="Times New Roman"/>
                        <a:cs typeface="Times New Roman"/>
                      </a:endParaRPr>
                    </a:p>
                  </a:txBody>
                  <a:tcPr marL="68580" marR="68580" marT="0" marB="0"/>
                </a:tc>
              </a:tr>
            </a:tbl>
          </a:graphicData>
        </a:graphic>
      </p:graphicFrame>
      <p:pic>
        <p:nvPicPr>
          <p:cNvPr id="5" name="Picture 12" descr="j0432529">
            <a:hlinkClick r:id="rId2" action="ppaction://hlinksldjump"/>
          </p:cNvPr>
          <p:cNvPicPr>
            <a:picLocks noChangeAspect="1" noChangeArrowheads="1"/>
          </p:cNvPicPr>
          <p:nvPr/>
        </p:nvPicPr>
        <p:blipFill>
          <a:blip r:embed="rId3" cstate="print"/>
          <a:srcRect/>
          <a:stretch>
            <a:fillRect/>
          </a:stretch>
        </p:blipFill>
        <p:spPr bwMode="auto">
          <a:xfrm>
            <a:off x="8320118" y="6215082"/>
            <a:ext cx="609600" cy="54133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42888" y="285728"/>
          <a:ext cx="8686800" cy="5862320"/>
        </p:xfrm>
        <a:graphic>
          <a:graphicData uri="http://schemas.openxmlformats.org/drawingml/2006/table">
            <a:tbl>
              <a:tblPr firstRow="1" bandRow="1">
                <a:tableStyleId>{5C22544A-7EE6-4342-B048-85BDC9FD1C3A}</a:tableStyleId>
              </a:tblPr>
              <a:tblGrid>
                <a:gridCol w="1400154"/>
                <a:gridCol w="2500330"/>
                <a:gridCol w="2614616"/>
                <a:gridCol w="2171700"/>
              </a:tblGrid>
              <a:tr h="370840">
                <a:tc gridSpan="4">
                  <a:txBody>
                    <a:bodyPr/>
                    <a:lstStyle/>
                    <a:p>
                      <a:pPr marR="6350" algn="ctr">
                        <a:spcAft>
                          <a:spcPts val="0"/>
                        </a:spcAft>
                      </a:pPr>
                      <a:r>
                        <a:rPr lang="ru-RU" sz="2000" b="1" kern="1200" dirty="0" smtClean="0">
                          <a:solidFill>
                            <a:schemeClr val="lt1"/>
                          </a:solidFill>
                          <a:latin typeface="+mn-lt"/>
                          <a:ea typeface="+mn-ea"/>
                          <a:cs typeface="+mn-cs"/>
                        </a:rPr>
                        <a:t>Хронологическая таблица находок останков мамонтовой фауны</a:t>
                      </a:r>
                      <a:endParaRPr lang="ru-RU" sz="2000" dirty="0">
                        <a:latin typeface="Times New Roman"/>
                        <a:ea typeface="Times New Roman"/>
                        <a:cs typeface="Times New Roman"/>
                      </a:endParaRPr>
                    </a:p>
                  </a:txBody>
                  <a:tcPr marL="68580" marR="68580" marT="0" marB="0"/>
                </a:tc>
                <a:tc hMerge="1">
                  <a:txBody>
                    <a:bodyPr/>
                    <a:lstStyle/>
                    <a:p>
                      <a:pPr marR="6350" algn="l">
                        <a:spcAft>
                          <a:spcPts val="0"/>
                        </a:spcAft>
                      </a:pPr>
                      <a:endParaRPr lang="ru-RU" sz="1000" dirty="0">
                        <a:latin typeface="Times New Roman"/>
                        <a:ea typeface="Times New Roman"/>
                        <a:cs typeface="Times New Roman"/>
                      </a:endParaRPr>
                    </a:p>
                  </a:txBody>
                  <a:tcPr marL="68580" marR="68580" marT="0" marB="0"/>
                </a:tc>
                <a:tc hMerge="1">
                  <a:txBody>
                    <a:bodyPr/>
                    <a:lstStyle/>
                    <a:p>
                      <a:pPr marR="6350" algn="l">
                        <a:spcAft>
                          <a:spcPts val="0"/>
                        </a:spcAft>
                      </a:pPr>
                      <a:endParaRPr lang="ru-RU" sz="1400" dirty="0">
                        <a:latin typeface="Times New Roman"/>
                        <a:ea typeface="Times New Roman"/>
                        <a:cs typeface="Times New Roman"/>
                      </a:endParaRPr>
                    </a:p>
                  </a:txBody>
                  <a:tcPr marL="68580" marR="68580" marT="0" marB="0"/>
                </a:tc>
                <a:tc hMerge="1">
                  <a:txBody>
                    <a:bodyPr/>
                    <a:lstStyle/>
                    <a:p>
                      <a:pPr marR="6350" algn="l">
                        <a:spcAft>
                          <a:spcPts val="0"/>
                        </a:spcAft>
                      </a:pPr>
                      <a:endParaRPr lang="ru-RU" sz="1000" dirty="0">
                        <a:latin typeface="Times New Roman"/>
                        <a:ea typeface="Times New Roman"/>
                        <a:cs typeface="Times New Roman"/>
                      </a:endParaRPr>
                    </a:p>
                  </a:txBody>
                  <a:tcPr marL="68580" marR="68580" marT="0" marB="0"/>
                </a:tc>
              </a:tr>
              <a:tr h="370840">
                <a:tc>
                  <a:txBody>
                    <a:bodyPr/>
                    <a:lstStyle/>
                    <a:p>
                      <a:pPr marR="6350" algn="l">
                        <a:spcAft>
                          <a:spcPts val="0"/>
                        </a:spcAft>
                      </a:pPr>
                      <a:r>
                        <a:rPr lang="ru-RU" sz="1400" b="1" dirty="0">
                          <a:latin typeface="Times New Roman"/>
                          <a:ea typeface="Times New Roman"/>
                          <a:cs typeface="Times New Roman"/>
                        </a:rPr>
                        <a:t>Летом 1900</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В р. Березовка в 300 км от </a:t>
                      </a:r>
                      <a:r>
                        <a:rPr lang="ru-RU" sz="1400" b="1" dirty="0" err="1">
                          <a:latin typeface="Times New Roman"/>
                          <a:ea typeface="Times New Roman"/>
                          <a:cs typeface="Times New Roman"/>
                        </a:rPr>
                        <a:t>Среднеколымска</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endParaRPr lang="ru-RU" sz="14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Обнаружил труп мамонта</a:t>
                      </a:r>
                      <a:endParaRPr lang="ru-RU" sz="1000" b="1">
                        <a:latin typeface="Times New Roman"/>
                        <a:ea typeface="Times New Roman"/>
                        <a:cs typeface="Times New Roman"/>
                      </a:endParaRPr>
                    </a:p>
                  </a:txBody>
                  <a:tcPr marL="68580" marR="68580" marT="0" marB="0"/>
                </a:tc>
              </a:tr>
              <a:tr h="370840">
                <a:tc>
                  <a:txBody>
                    <a:bodyPr/>
                    <a:lstStyle/>
                    <a:p>
                      <a:pPr marR="6350" algn="l">
                        <a:spcAft>
                          <a:spcPts val="0"/>
                        </a:spcAft>
                      </a:pPr>
                      <a:r>
                        <a:rPr lang="ru-RU" sz="1400" b="1" dirty="0">
                          <a:latin typeface="Times New Roman"/>
                          <a:ea typeface="Times New Roman"/>
                          <a:cs typeface="Times New Roman"/>
                        </a:rPr>
                        <a:t>1908</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На реке </a:t>
                      </a:r>
                      <a:r>
                        <a:rPr lang="ru-RU" sz="1400" b="1" dirty="0" err="1">
                          <a:latin typeface="Times New Roman"/>
                          <a:ea typeface="Times New Roman"/>
                          <a:cs typeface="Times New Roman"/>
                        </a:rPr>
                        <a:t>Санга</a:t>
                      </a:r>
                      <a:r>
                        <a:rPr lang="ru-RU" sz="1400" b="1" dirty="0">
                          <a:latin typeface="Times New Roman"/>
                          <a:ea typeface="Times New Roman"/>
                          <a:cs typeface="Times New Roman"/>
                        </a:rPr>
                        <a:t> </a:t>
                      </a:r>
                      <a:r>
                        <a:rPr lang="ru-RU" sz="1400" b="1" dirty="0" err="1">
                          <a:latin typeface="Times New Roman"/>
                          <a:ea typeface="Times New Roman"/>
                          <a:cs typeface="Times New Roman"/>
                        </a:rPr>
                        <a:t>Юрях</a:t>
                      </a:r>
                      <a:r>
                        <a:rPr lang="ru-RU" sz="1400" b="1" dirty="0">
                          <a:latin typeface="Times New Roman"/>
                          <a:ea typeface="Times New Roman"/>
                          <a:cs typeface="Times New Roman"/>
                        </a:rPr>
                        <a:t> </a:t>
                      </a:r>
                      <a:r>
                        <a:rPr lang="ru-RU" sz="1400" b="1" dirty="0" smtClean="0">
                          <a:latin typeface="Times New Roman"/>
                          <a:ea typeface="Times New Roman"/>
                          <a:cs typeface="Times New Roman"/>
                        </a:rPr>
                        <a:t>(северная </a:t>
                      </a:r>
                      <a:r>
                        <a:rPr lang="ru-RU" sz="1400" b="1" dirty="0">
                          <a:latin typeface="Times New Roman"/>
                          <a:ea typeface="Times New Roman"/>
                          <a:cs typeface="Times New Roman"/>
                        </a:rPr>
                        <a:t>часть </a:t>
                      </a:r>
                      <a:r>
                        <a:rPr lang="ru-RU" sz="1400" b="1" dirty="0" err="1">
                          <a:latin typeface="Times New Roman"/>
                          <a:ea typeface="Times New Roman"/>
                          <a:cs typeface="Times New Roman"/>
                        </a:rPr>
                        <a:t>Яно</a:t>
                      </a:r>
                      <a:r>
                        <a:rPr lang="ru-RU" sz="1400" b="1" dirty="0">
                          <a:latin typeface="Times New Roman"/>
                          <a:ea typeface="Times New Roman"/>
                          <a:cs typeface="Times New Roman"/>
                        </a:rPr>
                        <a:t>- </a:t>
                      </a:r>
                      <a:r>
                        <a:rPr lang="ru-RU" sz="1400" b="1" dirty="0" err="1">
                          <a:latin typeface="Times New Roman"/>
                          <a:ea typeface="Times New Roman"/>
                          <a:cs typeface="Times New Roman"/>
                        </a:rPr>
                        <a:t>Индигирской</a:t>
                      </a:r>
                      <a:r>
                        <a:rPr lang="ru-RU" sz="1400" b="1" dirty="0">
                          <a:latin typeface="Times New Roman"/>
                          <a:ea typeface="Times New Roman"/>
                          <a:cs typeface="Times New Roman"/>
                        </a:rPr>
                        <a:t> низменности) </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Геолог К.А. </a:t>
                      </a:r>
                      <a:r>
                        <a:rPr lang="ru-RU" sz="1400" b="1" dirty="0" err="1">
                          <a:latin typeface="Times New Roman"/>
                          <a:ea typeface="Times New Roman"/>
                          <a:cs typeface="Times New Roman"/>
                        </a:rPr>
                        <a:t>Волосович</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Второй по сохранности мамонт</a:t>
                      </a:r>
                      <a:endParaRPr lang="ru-RU" sz="1000" b="1">
                        <a:latin typeface="Times New Roman"/>
                        <a:ea typeface="Times New Roman"/>
                        <a:cs typeface="Times New Roman"/>
                      </a:endParaRPr>
                    </a:p>
                  </a:txBody>
                  <a:tcPr marL="68580" marR="68580" marT="0" marB="0"/>
                </a:tc>
              </a:tr>
              <a:tr h="370840">
                <a:tc>
                  <a:txBody>
                    <a:bodyPr/>
                    <a:lstStyle/>
                    <a:p>
                      <a:pPr marR="6350" algn="l">
                        <a:spcAft>
                          <a:spcPts val="0"/>
                        </a:spcAft>
                      </a:pPr>
                      <a:r>
                        <a:rPr lang="ru-RU" sz="1400" b="1" dirty="0">
                          <a:latin typeface="Times New Roman"/>
                          <a:ea typeface="Times New Roman"/>
                          <a:cs typeface="Times New Roman"/>
                        </a:rPr>
                        <a:t>1952</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err="1">
                          <a:latin typeface="Times New Roman"/>
                          <a:ea typeface="Times New Roman"/>
                          <a:cs typeface="Times New Roman"/>
                        </a:rPr>
                        <a:t>Хапташинский</a:t>
                      </a:r>
                      <a:r>
                        <a:rPr lang="ru-RU" sz="1400" b="1" dirty="0">
                          <a:latin typeface="Times New Roman"/>
                          <a:ea typeface="Times New Roman"/>
                          <a:cs typeface="Times New Roman"/>
                        </a:rPr>
                        <a:t> яр</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endParaRPr lang="ru-RU" sz="14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Вытаивающий труп мамонта</a:t>
                      </a:r>
                      <a:endParaRPr lang="ru-RU" sz="1000" b="1">
                        <a:latin typeface="Times New Roman"/>
                        <a:ea typeface="Times New Roman"/>
                        <a:cs typeface="Times New Roman"/>
                      </a:endParaRPr>
                    </a:p>
                  </a:txBody>
                  <a:tcPr marL="68580" marR="68580" marT="0" marB="0"/>
                </a:tc>
              </a:tr>
              <a:tr h="370840">
                <a:tc>
                  <a:txBody>
                    <a:bodyPr/>
                    <a:lstStyle/>
                    <a:p>
                      <a:pPr marR="6350" algn="l">
                        <a:spcAft>
                          <a:spcPts val="0"/>
                        </a:spcAft>
                      </a:pPr>
                      <a:r>
                        <a:rPr lang="ru-RU" sz="1400" b="1" dirty="0">
                          <a:latin typeface="Times New Roman"/>
                          <a:ea typeface="Times New Roman"/>
                          <a:cs typeface="Times New Roman"/>
                        </a:rPr>
                        <a:t>1970</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Река </a:t>
                      </a:r>
                      <a:r>
                        <a:rPr lang="ru-RU" sz="1400" b="1" dirty="0" err="1">
                          <a:latin typeface="Times New Roman"/>
                          <a:ea typeface="Times New Roman"/>
                          <a:cs typeface="Times New Roman"/>
                        </a:rPr>
                        <a:t>Берелях</a:t>
                      </a:r>
                      <a:r>
                        <a:rPr lang="ru-RU" sz="1400" b="1" dirty="0">
                          <a:latin typeface="Times New Roman"/>
                          <a:ea typeface="Times New Roman"/>
                          <a:cs typeface="Times New Roman"/>
                        </a:rPr>
                        <a:t> в бассейне </a:t>
                      </a:r>
                      <a:r>
                        <a:rPr lang="ru-RU" sz="1400" b="1" dirty="0" err="1">
                          <a:latin typeface="Times New Roman"/>
                          <a:ea typeface="Times New Roman"/>
                          <a:cs typeface="Times New Roman"/>
                        </a:rPr>
                        <a:t>индигирки</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Группа специалистов Верещагин Н.К, </a:t>
                      </a:r>
                      <a:r>
                        <a:rPr lang="ru-RU" sz="1400" b="1" dirty="0" err="1">
                          <a:latin typeface="Times New Roman"/>
                          <a:ea typeface="Times New Roman"/>
                          <a:cs typeface="Times New Roman"/>
                        </a:rPr>
                        <a:t>Б.С.Русанов</a:t>
                      </a:r>
                      <a:r>
                        <a:rPr lang="ru-RU" sz="1400" b="1" dirty="0">
                          <a:latin typeface="Times New Roman"/>
                          <a:ea typeface="Times New Roman"/>
                          <a:cs typeface="Times New Roman"/>
                        </a:rPr>
                        <a:t>, П.А. Лазарев, </a:t>
                      </a:r>
                      <a:r>
                        <a:rPr lang="ru-RU" sz="1400" b="1" dirty="0" err="1">
                          <a:latin typeface="Times New Roman"/>
                          <a:ea typeface="Times New Roman"/>
                          <a:cs typeface="Times New Roman"/>
                        </a:rPr>
                        <a:t>О.В.Гриненко</a:t>
                      </a:r>
                      <a:r>
                        <a:rPr lang="ru-RU" sz="1400" b="1" dirty="0">
                          <a:latin typeface="Times New Roman"/>
                          <a:ea typeface="Times New Roman"/>
                          <a:cs typeface="Times New Roman"/>
                        </a:rPr>
                        <a:t> и др.</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Раскопано около 10 000 костей принадлежавших 160 мамонтам. Береляхское кладбище мамонтов.</a:t>
                      </a:r>
                      <a:endParaRPr lang="ru-RU" sz="1000" b="1">
                        <a:latin typeface="Times New Roman"/>
                        <a:ea typeface="Times New Roman"/>
                        <a:cs typeface="Times New Roman"/>
                      </a:endParaRPr>
                    </a:p>
                  </a:txBody>
                  <a:tcPr marL="68580" marR="68580" marT="0" marB="0"/>
                </a:tc>
              </a:tr>
              <a:tr h="370840">
                <a:tc>
                  <a:txBody>
                    <a:bodyPr/>
                    <a:lstStyle/>
                    <a:p>
                      <a:pPr marR="6350" algn="l">
                        <a:spcAft>
                          <a:spcPts val="0"/>
                        </a:spcAft>
                      </a:pPr>
                      <a:r>
                        <a:rPr lang="ru-RU" sz="1400" b="1" dirty="0">
                          <a:latin typeface="Times New Roman"/>
                          <a:ea typeface="Times New Roman"/>
                          <a:cs typeface="Times New Roman"/>
                        </a:rPr>
                        <a:t>1990</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Абыйский улус</a:t>
                      </a:r>
                      <a:endParaRPr lang="ru-RU" sz="1000" b="1">
                        <a:latin typeface="Times New Roman"/>
                        <a:ea typeface="Times New Roman"/>
                        <a:cs typeface="Times New Roman"/>
                      </a:endParaRPr>
                    </a:p>
                  </a:txBody>
                  <a:tcPr marL="68580" marR="68580" marT="0" marB="0"/>
                </a:tc>
                <a:tc>
                  <a:txBody>
                    <a:bodyPr/>
                    <a:lstStyle/>
                    <a:p>
                      <a:pPr marR="6350" algn="l">
                        <a:spcAft>
                          <a:spcPts val="0"/>
                        </a:spcAft>
                      </a:pPr>
                      <a:endParaRPr lang="ru-RU" sz="14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Шкура мамонта и кости</a:t>
                      </a:r>
                      <a:endParaRPr lang="ru-RU" sz="1000" b="1">
                        <a:latin typeface="Times New Roman"/>
                        <a:ea typeface="Times New Roman"/>
                        <a:cs typeface="Times New Roman"/>
                      </a:endParaRPr>
                    </a:p>
                  </a:txBody>
                  <a:tcPr marL="68580" marR="68580" marT="0" marB="0"/>
                </a:tc>
              </a:tr>
              <a:tr h="370840">
                <a:tc>
                  <a:txBody>
                    <a:bodyPr/>
                    <a:lstStyle/>
                    <a:p>
                      <a:pPr marR="6350" algn="l">
                        <a:spcAft>
                          <a:spcPts val="0"/>
                        </a:spcAft>
                      </a:pPr>
                      <a:r>
                        <a:rPr lang="ru-RU" sz="1400" b="1" dirty="0">
                          <a:latin typeface="Times New Roman"/>
                          <a:ea typeface="Times New Roman"/>
                          <a:cs typeface="Times New Roman"/>
                        </a:rPr>
                        <a:t>2001</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endParaRPr lang="ru-RU" sz="1400" b="1">
                        <a:latin typeface="Times New Roman"/>
                        <a:ea typeface="Times New Roman"/>
                        <a:cs typeface="Times New Roman"/>
                      </a:endParaRPr>
                    </a:p>
                  </a:txBody>
                  <a:tcPr marL="68580" marR="68580" marT="0" marB="0"/>
                </a:tc>
                <a:tc>
                  <a:txBody>
                    <a:bodyPr/>
                    <a:lstStyle/>
                    <a:p>
                      <a:pPr marR="6350" algn="l">
                        <a:spcAft>
                          <a:spcPts val="0"/>
                        </a:spcAft>
                      </a:pPr>
                      <a:endParaRPr lang="ru-RU" sz="14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Кости мамонта, нога с мясом и кожей</a:t>
                      </a:r>
                      <a:endParaRPr lang="ru-RU" sz="1000" b="1">
                        <a:latin typeface="Times New Roman"/>
                        <a:ea typeface="Times New Roman"/>
                        <a:cs typeface="Times New Roman"/>
                      </a:endParaRPr>
                    </a:p>
                  </a:txBody>
                  <a:tcPr marL="68580" marR="68580" marT="0" marB="0"/>
                </a:tc>
              </a:tr>
              <a:tr h="370840">
                <a:tc>
                  <a:txBody>
                    <a:bodyPr/>
                    <a:lstStyle/>
                    <a:p>
                      <a:pPr marR="6350" algn="l">
                        <a:spcAft>
                          <a:spcPts val="0"/>
                        </a:spcAft>
                      </a:pPr>
                      <a:r>
                        <a:rPr lang="ru-RU" sz="1400" b="1" dirty="0">
                          <a:latin typeface="Times New Roman"/>
                          <a:ea typeface="Times New Roman"/>
                          <a:cs typeface="Times New Roman"/>
                        </a:rPr>
                        <a:t>2002</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a:latin typeface="Times New Roman"/>
                          <a:ea typeface="Times New Roman"/>
                          <a:cs typeface="Times New Roman"/>
                        </a:rPr>
                        <a:t>Река Муксунуоха Усть- Янском районе Якутии</a:t>
                      </a:r>
                      <a:endParaRPr lang="ru-RU" sz="1000" b="1">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Экспедиция ученых из Новосибирска, Якутска и Японии</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Две замороженные ноги мамонта</a:t>
                      </a:r>
                      <a:endParaRPr lang="ru-RU" sz="1000" b="1" dirty="0">
                        <a:latin typeface="Times New Roman"/>
                        <a:ea typeface="Times New Roman"/>
                        <a:cs typeface="Times New Roman"/>
                      </a:endParaRPr>
                    </a:p>
                  </a:txBody>
                  <a:tcPr marL="68580" marR="68580" marT="0" marB="0"/>
                </a:tc>
              </a:tr>
              <a:tr h="370840">
                <a:tc>
                  <a:txBody>
                    <a:bodyPr/>
                    <a:lstStyle/>
                    <a:p>
                      <a:pPr marR="6350" algn="l">
                        <a:spcAft>
                          <a:spcPts val="0"/>
                        </a:spcAft>
                      </a:pPr>
                      <a:r>
                        <a:rPr lang="ru-RU" sz="1400" b="1" dirty="0">
                          <a:latin typeface="Times New Roman"/>
                          <a:ea typeface="Times New Roman"/>
                          <a:cs typeface="Times New Roman"/>
                        </a:rPr>
                        <a:t>Октябрь 2004</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Пос. </a:t>
                      </a:r>
                      <a:r>
                        <a:rPr lang="ru-RU" sz="1400" b="1" dirty="0" err="1">
                          <a:latin typeface="Times New Roman"/>
                          <a:ea typeface="Times New Roman"/>
                          <a:cs typeface="Times New Roman"/>
                        </a:rPr>
                        <a:t>Усть</a:t>
                      </a:r>
                      <a:r>
                        <a:rPr lang="ru-RU" sz="1400" b="1" dirty="0">
                          <a:latin typeface="Times New Roman"/>
                          <a:ea typeface="Times New Roman"/>
                          <a:cs typeface="Times New Roman"/>
                        </a:rPr>
                        <a:t> – </a:t>
                      </a:r>
                      <a:r>
                        <a:rPr lang="ru-RU" sz="1400" b="1" dirty="0" err="1">
                          <a:latin typeface="Times New Roman"/>
                          <a:ea typeface="Times New Roman"/>
                          <a:cs typeface="Times New Roman"/>
                        </a:rPr>
                        <a:t>Нера</a:t>
                      </a:r>
                      <a:r>
                        <a:rPr lang="ru-RU" sz="1400" b="1" dirty="0">
                          <a:latin typeface="Times New Roman"/>
                          <a:ea typeface="Times New Roman"/>
                          <a:cs typeface="Times New Roman"/>
                        </a:rPr>
                        <a:t> </a:t>
                      </a:r>
                      <a:r>
                        <a:rPr lang="ru-RU" sz="1400" b="1" dirty="0" err="1">
                          <a:latin typeface="Times New Roman"/>
                          <a:ea typeface="Times New Roman"/>
                          <a:cs typeface="Times New Roman"/>
                        </a:rPr>
                        <a:t>Оймяконского</a:t>
                      </a:r>
                      <a:r>
                        <a:rPr lang="ru-RU" sz="1400" b="1" dirty="0">
                          <a:latin typeface="Times New Roman"/>
                          <a:ea typeface="Times New Roman"/>
                          <a:cs typeface="Times New Roman"/>
                        </a:rPr>
                        <a:t>  улуса</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Бульдозеристом Александром Волковым</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Останки мамонтенка, пятого в мире</a:t>
                      </a:r>
                      <a:endParaRPr lang="ru-RU" sz="1000" b="1" dirty="0">
                        <a:latin typeface="Times New Roman"/>
                        <a:ea typeface="Times New Roman"/>
                        <a:cs typeface="Times New Roman"/>
                      </a:endParaRPr>
                    </a:p>
                  </a:txBody>
                  <a:tcPr marL="68580" marR="68580" marT="0" marB="0"/>
                </a:tc>
              </a:tr>
              <a:tr h="370840">
                <a:tc>
                  <a:txBody>
                    <a:bodyPr/>
                    <a:lstStyle/>
                    <a:p>
                      <a:pPr marR="6350" algn="l">
                        <a:spcAft>
                          <a:spcPts val="0"/>
                        </a:spcAft>
                      </a:pPr>
                      <a:r>
                        <a:rPr lang="ru-RU" sz="1400" b="1" dirty="0">
                          <a:latin typeface="Times New Roman"/>
                          <a:ea typeface="Times New Roman"/>
                          <a:cs typeface="Times New Roman"/>
                        </a:rPr>
                        <a:t>1886</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Р. </a:t>
                      </a:r>
                      <a:r>
                        <a:rPr lang="ru-RU" sz="1400" b="1" dirty="0" err="1">
                          <a:latin typeface="Times New Roman"/>
                          <a:ea typeface="Times New Roman"/>
                          <a:cs typeface="Times New Roman"/>
                        </a:rPr>
                        <a:t>Буор</a:t>
                      </a:r>
                      <a:r>
                        <a:rPr lang="ru-RU" sz="1400" b="1" dirty="0">
                          <a:latin typeface="Times New Roman"/>
                          <a:ea typeface="Times New Roman"/>
                          <a:cs typeface="Times New Roman"/>
                        </a:rPr>
                        <a:t> - </a:t>
                      </a:r>
                      <a:r>
                        <a:rPr lang="ru-RU" sz="1400" b="1" dirty="0" err="1">
                          <a:latin typeface="Times New Roman"/>
                          <a:ea typeface="Times New Roman"/>
                          <a:cs typeface="Times New Roman"/>
                        </a:rPr>
                        <a:t>Юрях</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Тунгус Слепцов</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Остатки мамонта с мягкими тканями и с шерстью</a:t>
                      </a:r>
                      <a:endParaRPr lang="ru-RU" sz="1000" b="1" dirty="0">
                        <a:latin typeface="Times New Roman"/>
                        <a:ea typeface="Times New Roman"/>
                        <a:cs typeface="Times New Roman"/>
                      </a:endParaRPr>
                    </a:p>
                  </a:txBody>
                  <a:tcPr marL="68580" marR="68580" marT="0" marB="0"/>
                </a:tc>
              </a:tr>
              <a:tr h="370840">
                <a:tc>
                  <a:txBody>
                    <a:bodyPr/>
                    <a:lstStyle/>
                    <a:p>
                      <a:pPr marR="6350" algn="l">
                        <a:spcAft>
                          <a:spcPts val="0"/>
                        </a:spcAft>
                      </a:pPr>
                      <a:r>
                        <a:rPr lang="ru-RU" sz="1400" b="1" dirty="0">
                          <a:latin typeface="Times New Roman"/>
                          <a:ea typeface="Times New Roman"/>
                          <a:cs typeface="Times New Roman"/>
                        </a:rPr>
                        <a:t>Летом 1900</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В р. Березовка в 300 км от </a:t>
                      </a:r>
                      <a:r>
                        <a:rPr lang="ru-RU" sz="1400" b="1" dirty="0" err="1">
                          <a:latin typeface="Times New Roman"/>
                          <a:ea typeface="Times New Roman"/>
                          <a:cs typeface="Times New Roman"/>
                        </a:rPr>
                        <a:t>Среднеколымска</a:t>
                      </a:r>
                      <a:endParaRPr lang="ru-RU" sz="1000" b="1" dirty="0">
                        <a:latin typeface="Times New Roman"/>
                        <a:ea typeface="Times New Roman"/>
                        <a:cs typeface="Times New Roman"/>
                      </a:endParaRPr>
                    </a:p>
                  </a:txBody>
                  <a:tcPr marL="68580" marR="68580" marT="0" marB="0"/>
                </a:tc>
                <a:tc>
                  <a:txBody>
                    <a:bodyPr/>
                    <a:lstStyle/>
                    <a:p>
                      <a:pPr marR="6350" algn="l">
                        <a:spcAft>
                          <a:spcPts val="0"/>
                        </a:spcAft>
                      </a:pPr>
                      <a:endParaRPr lang="ru-RU" sz="1400" b="1" dirty="0">
                        <a:latin typeface="Times New Roman"/>
                        <a:ea typeface="Times New Roman"/>
                        <a:cs typeface="Times New Roman"/>
                      </a:endParaRPr>
                    </a:p>
                  </a:txBody>
                  <a:tcPr marL="68580" marR="68580" marT="0" marB="0"/>
                </a:tc>
                <a:tc>
                  <a:txBody>
                    <a:bodyPr/>
                    <a:lstStyle/>
                    <a:p>
                      <a:pPr marR="6350" algn="l">
                        <a:spcAft>
                          <a:spcPts val="0"/>
                        </a:spcAft>
                      </a:pPr>
                      <a:r>
                        <a:rPr lang="ru-RU" sz="1400" b="1" dirty="0">
                          <a:latin typeface="Times New Roman"/>
                          <a:ea typeface="Times New Roman"/>
                          <a:cs typeface="Times New Roman"/>
                        </a:rPr>
                        <a:t>Обнаружил труп мамонта</a:t>
                      </a:r>
                      <a:endParaRPr lang="ru-RU" sz="1000" b="1" dirty="0">
                        <a:latin typeface="Times New Roman"/>
                        <a:ea typeface="Times New Roman"/>
                        <a:cs typeface="Times New Roman"/>
                      </a:endParaRPr>
                    </a:p>
                  </a:txBody>
                  <a:tcPr marL="68580" marR="68580" marT="0" marB="0"/>
                </a:tc>
              </a:tr>
            </a:tbl>
          </a:graphicData>
        </a:graphic>
      </p:graphicFrame>
      <p:pic>
        <p:nvPicPr>
          <p:cNvPr id="3" name="Picture 12" descr="j0432529">
            <a:hlinkClick r:id="rId2" action="ppaction://hlinksldjump"/>
          </p:cNvPr>
          <p:cNvPicPr>
            <a:picLocks noChangeAspect="1" noChangeArrowheads="1"/>
          </p:cNvPicPr>
          <p:nvPr/>
        </p:nvPicPr>
        <p:blipFill>
          <a:blip r:embed="rId3" cstate="print"/>
          <a:srcRect/>
          <a:stretch>
            <a:fillRect/>
          </a:stretch>
        </p:blipFill>
        <p:spPr bwMode="auto">
          <a:xfrm>
            <a:off x="8320118" y="6215082"/>
            <a:ext cx="609600" cy="54133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214282" y="-3"/>
          <a:ext cx="8715436" cy="6484787"/>
        </p:xfrm>
        <a:graphic>
          <a:graphicData uri="http://schemas.openxmlformats.org/drawingml/2006/table">
            <a:tbl>
              <a:tblPr firstRow="1" bandRow="1">
                <a:tableStyleId>{5C22544A-7EE6-4342-B048-85BDC9FD1C3A}</a:tableStyleId>
              </a:tblPr>
              <a:tblGrid>
                <a:gridCol w="801916"/>
                <a:gridCol w="3412926"/>
                <a:gridCol w="1580328"/>
                <a:gridCol w="2920266"/>
              </a:tblGrid>
              <a:tr h="500045">
                <a:tc gridSpan="4">
                  <a:txBody>
                    <a:bodyPr/>
                    <a:lstStyle/>
                    <a:p>
                      <a:pPr marL="0" marR="0" indent="0" algn="ctr" defTabSz="914400" rtl="0" eaLnBrk="1" fontAlgn="auto" latinLnBrk="0" hangingPunct="1">
                        <a:lnSpc>
                          <a:spcPct val="150000"/>
                        </a:lnSpc>
                        <a:spcBef>
                          <a:spcPts val="625"/>
                        </a:spcBef>
                        <a:spcAft>
                          <a:spcPts val="0"/>
                        </a:spcAft>
                        <a:buClrTx/>
                        <a:buSzTx/>
                        <a:buFontTx/>
                        <a:buNone/>
                        <a:tabLst/>
                        <a:defRPr/>
                      </a:pPr>
                      <a:r>
                        <a:rPr lang="ru-RU" sz="2000" b="1" kern="1200" dirty="0" smtClean="0">
                          <a:solidFill>
                            <a:schemeClr val="lt1"/>
                          </a:solidFill>
                          <a:latin typeface="+mn-lt"/>
                          <a:ea typeface="+mn-ea"/>
                          <a:cs typeface="+mn-cs"/>
                        </a:rPr>
                        <a:t>Местонахождения останков мамонтов на территории </a:t>
                      </a:r>
                      <a:r>
                        <a:rPr lang="ru-RU" sz="2000" b="1" kern="1200" dirty="0" err="1" smtClean="0">
                          <a:solidFill>
                            <a:schemeClr val="lt1"/>
                          </a:solidFill>
                          <a:latin typeface="+mn-lt"/>
                          <a:ea typeface="+mn-ea"/>
                          <a:cs typeface="+mn-cs"/>
                        </a:rPr>
                        <a:t>Хангаласского</a:t>
                      </a:r>
                      <a:r>
                        <a:rPr lang="ru-RU" sz="2000" b="1" kern="1200" dirty="0" smtClean="0">
                          <a:solidFill>
                            <a:schemeClr val="lt1"/>
                          </a:solidFill>
                          <a:latin typeface="+mn-lt"/>
                          <a:ea typeface="+mn-ea"/>
                          <a:cs typeface="+mn-cs"/>
                        </a:rPr>
                        <a:t>  улуса</a:t>
                      </a:r>
                    </a:p>
                    <a:p>
                      <a:pPr algn="just">
                        <a:lnSpc>
                          <a:spcPct val="150000"/>
                        </a:lnSpc>
                        <a:spcBef>
                          <a:spcPts val="625"/>
                        </a:spcBef>
                        <a:spcAft>
                          <a:spcPts val="0"/>
                        </a:spcAft>
                      </a:pPr>
                      <a:endParaRPr lang="ru-RU" sz="1000" dirty="0">
                        <a:latin typeface="Times New Roman"/>
                        <a:ea typeface="Times New Roman"/>
                        <a:cs typeface="Times New Roman"/>
                      </a:endParaRPr>
                    </a:p>
                  </a:txBody>
                  <a:tcPr marL="68580" marR="68580" marT="0" marB="0"/>
                </a:tc>
                <a:tc hMerge="1">
                  <a:txBody>
                    <a:bodyPr/>
                    <a:lstStyle/>
                    <a:p>
                      <a:pPr algn="just">
                        <a:lnSpc>
                          <a:spcPct val="150000"/>
                        </a:lnSpc>
                        <a:spcBef>
                          <a:spcPts val="625"/>
                        </a:spcBef>
                        <a:spcAft>
                          <a:spcPts val="0"/>
                        </a:spcAft>
                      </a:pPr>
                      <a:endParaRPr lang="ru-RU" sz="1000" dirty="0">
                        <a:latin typeface="Times New Roman"/>
                        <a:ea typeface="Times New Roman"/>
                        <a:cs typeface="Times New Roman"/>
                      </a:endParaRPr>
                    </a:p>
                  </a:txBody>
                  <a:tcPr marL="68580" marR="68580" marT="0" marB="0"/>
                </a:tc>
                <a:tc hMerge="1">
                  <a:txBody>
                    <a:bodyPr/>
                    <a:lstStyle/>
                    <a:p>
                      <a:pPr algn="just">
                        <a:lnSpc>
                          <a:spcPct val="150000"/>
                        </a:lnSpc>
                        <a:spcBef>
                          <a:spcPts val="625"/>
                        </a:spcBef>
                        <a:spcAft>
                          <a:spcPts val="0"/>
                        </a:spcAft>
                      </a:pPr>
                      <a:endParaRPr lang="ru-RU" sz="1000" dirty="0">
                        <a:latin typeface="Times New Roman"/>
                        <a:ea typeface="Times New Roman"/>
                        <a:cs typeface="Times New Roman"/>
                      </a:endParaRPr>
                    </a:p>
                  </a:txBody>
                  <a:tcPr marL="68580" marR="68580" marT="0" marB="0"/>
                </a:tc>
                <a:tc hMerge="1">
                  <a:txBody>
                    <a:bodyPr/>
                    <a:lstStyle/>
                    <a:p>
                      <a:pPr algn="just">
                        <a:lnSpc>
                          <a:spcPct val="150000"/>
                        </a:lnSpc>
                        <a:spcBef>
                          <a:spcPts val="625"/>
                        </a:spcBef>
                        <a:spcAft>
                          <a:spcPts val="0"/>
                        </a:spcAft>
                      </a:pPr>
                      <a:endParaRPr lang="ru-RU" sz="1000" dirty="0">
                        <a:latin typeface="Times New Roman"/>
                        <a:ea typeface="Times New Roman"/>
                        <a:cs typeface="Times New Roman"/>
                      </a:endParaRPr>
                    </a:p>
                  </a:txBody>
                  <a:tcPr marL="68580" marR="68580" marT="0" marB="0"/>
                </a:tc>
              </a:tr>
              <a:tr h="375012">
                <a:tc>
                  <a:txBody>
                    <a:bodyPr/>
                    <a:lstStyle/>
                    <a:p>
                      <a:pPr algn="ctr">
                        <a:lnSpc>
                          <a:spcPct val="150000"/>
                        </a:lnSpc>
                        <a:spcBef>
                          <a:spcPts val="625"/>
                        </a:spcBef>
                        <a:spcAft>
                          <a:spcPts val="0"/>
                        </a:spcAft>
                      </a:pPr>
                      <a:r>
                        <a:rPr lang="ru-RU" sz="1400" b="1" dirty="0">
                          <a:latin typeface="Times New Roman"/>
                          <a:ea typeface="Times New Roman"/>
                          <a:cs typeface="Times New Roman"/>
                        </a:rPr>
                        <a:t>Год</a:t>
                      </a:r>
                      <a:endParaRPr lang="ru-RU" sz="1000" b="1" dirty="0">
                        <a:latin typeface="Times New Roman"/>
                        <a:ea typeface="Times New Roman"/>
                        <a:cs typeface="Times New Roman"/>
                      </a:endParaRPr>
                    </a:p>
                  </a:txBody>
                  <a:tcPr marL="68580" marR="68580" marT="0" marB="0"/>
                </a:tc>
                <a:tc>
                  <a:txBody>
                    <a:bodyPr/>
                    <a:lstStyle/>
                    <a:p>
                      <a:pPr algn="ctr">
                        <a:lnSpc>
                          <a:spcPct val="150000"/>
                        </a:lnSpc>
                        <a:spcBef>
                          <a:spcPts val="625"/>
                        </a:spcBef>
                        <a:spcAft>
                          <a:spcPts val="0"/>
                        </a:spcAft>
                      </a:pPr>
                      <a:r>
                        <a:rPr lang="ru-RU" sz="1400" b="1" dirty="0">
                          <a:latin typeface="Times New Roman"/>
                          <a:ea typeface="Times New Roman"/>
                          <a:cs typeface="Times New Roman"/>
                        </a:rPr>
                        <a:t>местонахождение</a:t>
                      </a:r>
                      <a:endParaRPr lang="ru-RU" sz="1000" b="1" dirty="0">
                        <a:latin typeface="Times New Roman"/>
                        <a:ea typeface="Times New Roman"/>
                        <a:cs typeface="Times New Roman"/>
                      </a:endParaRPr>
                    </a:p>
                  </a:txBody>
                  <a:tcPr marL="68580" marR="68580" marT="0" marB="0"/>
                </a:tc>
                <a:tc>
                  <a:txBody>
                    <a:bodyPr/>
                    <a:lstStyle/>
                    <a:p>
                      <a:pPr algn="ctr">
                        <a:lnSpc>
                          <a:spcPct val="150000"/>
                        </a:lnSpc>
                        <a:spcBef>
                          <a:spcPts val="625"/>
                        </a:spcBef>
                        <a:spcAft>
                          <a:spcPts val="0"/>
                        </a:spcAft>
                      </a:pPr>
                      <a:r>
                        <a:rPr lang="ru-RU" sz="1400" b="1">
                          <a:latin typeface="Times New Roman"/>
                          <a:ea typeface="Times New Roman"/>
                          <a:cs typeface="Times New Roman"/>
                        </a:rPr>
                        <a:t>Кем найдено</a:t>
                      </a:r>
                      <a:endParaRPr lang="ru-RU" sz="1000" b="1">
                        <a:latin typeface="Times New Roman"/>
                        <a:ea typeface="Times New Roman"/>
                        <a:cs typeface="Times New Roman"/>
                      </a:endParaRPr>
                    </a:p>
                  </a:txBody>
                  <a:tcPr marL="68580" marR="68580" marT="0" marB="0"/>
                </a:tc>
                <a:tc>
                  <a:txBody>
                    <a:bodyPr/>
                    <a:lstStyle/>
                    <a:p>
                      <a:pPr algn="ctr">
                        <a:lnSpc>
                          <a:spcPct val="150000"/>
                        </a:lnSpc>
                        <a:spcBef>
                          <a:spcPts val="625"/>
                        </a:spcBef>
                        <a:spcAft>
                          <a:spcPts val="0"/>
                        </a:spcAft>
                      </a:pPr>
                      <a:r>
                        <a:rPr lang="ru-RU" sz="1400" b="1" dirty="0">
                          <a:latin typeface="Times New Roman"/>
                          <a:ea typeface="Times New Roman"/>
                          <a:cs typeface="Times New Roman"/>
                        </a:rPr>
                        <a:t>Состояние находки</a:t>
                      </a:r>
                      <a:endParaRPr lang="ru-RU" sz="1000" b="1" dirty="0">
                        <a:latin typeface="Times New Roman"/>
                        <a:ea typeface="Times New Roman"/>
                        <a:cs typeface="Times New Roman"/>
                      </a:endParaRPr>
                    </a:p>
                  </a:txBody>
                  <a:tcPr marL="68580" marR="68580" marT="0" marB="0"/>
                </a:tc>
              </a:tr>
              <a:tr h="375012">
                <a:tc>
                  <a:txBody>
                    <a:bodyPr/>
                    <a:lstStyle/>
                    <a:p>
                      <a:pPr algn="ctr">
                        <a:spcBef>
                          <a:spcPts val="625"/>
                        </a:spcBef>
                        <a:spcAft>
                          <a:spcPts val="0"/>
                        </a:spcAft>
                      </a:pPr>
                      <a:r>
                        <a:rPr lang="ru-RU" sz="1400" b="1" dirty="0">
                          <a:latin typeface="Times New Roman"/>
                          <a:ea typeface="Times New Roman"/>
                          <a:cs typeface="Times New Roman"/>
                        </a:rPr>
                        <a:t>1976</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12 км. От </a:t>
                      </a:r>
                      <a:r>
                        <a:rPr lang="ru-RU" sz="1400" b="1" dirty="0" err="1">
                          <a:latin typeface="Times New Roman"/>
                          <a:ea typeface="Times New Roman"/>
                          <a:cs typeface="Times New Roman"/>
                        </a:rPr>
                        <a:t>Улахан</a:t>
                      </a:r>
                      <a:r>
                        <a:rPr lang="ru-RU" sz="1400" b="1" dirty="0">
                          <a:latin typeface="Times New Roman"/>
                          <a:ea typeface="Times New Roman"/>
                          <a:cs typeface="Times New Roman"/>
                        </a:rPr>
                        <a:t> –</a:t>
                      </a:r>
                      <a:r>
                        <a:rPr lang="ru-RU" sz="1400" b="1" dirty="0" err="1">
                          <a:latin typeface="Times New Roman"/>
                          <a:ea typeface="Times New Roman"/>
                          <a:cs typeface="Times New Roman"/>
                        </a:rPr>
                        <a:t>Аан</a:t>
                      </a:r>
                      <a:r>
                        <a:rPr lang="ru-RU" sz="1400" b="1" dirty="0">
                          <a:latin typeface="Times New Roman"/>
                          <a:ea typeface="Times New Roman"/>
                          <a:cs typeface="Times New Roman"/>
                        </a:rPr>
                        <a:t> р. </a:t>
                      </a:r>
                      <a:r>
                        <a:rPr lang="ru-RU" sz="1400" b="1" dirty="0" err="1">
                          <a:latin typeface="Times New Roman"/>
                          <a:ea typeface="Times New Roman"/>
                          <a:cs typeface="Times New Roman"/>
                        </a:rPr>
                        <a:t>Хаастаах</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Иванов С. </a:t>
                      </a:r>
                      <a:endParaRPr lang="ru-RU" sz="1000" b="1">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Зубы мамонта</a:t>
                      </a:r>
                      <a:endParaRPr lang="ru-RU" sz="1000" b="1">
                        <a:latin typeface="Times New Roman"/>
                        <a:ea typeface="Times New Roman"/>
                        <a:cs typeface="Times New Roman"/>
                      </a:endParaRPr>
                    </a:p>
                  </a:txBody>
                  <a:tcPr marL="68580" marR="68580" marT="0" marB="0"/>
                </a:tc>
              </a:tr>
              <a:tr h="375012">
                <a:tc>
                  <a:txBody>
                    <a:bodyPr/>
                    <a:lstStyle/>
                    <a:p>
                      <a:pPr algn="ctr">
                        <a:spcBef>
                          <a:spcPts val="625"/>
                        </a:spcBef>
                        <a:spcAft>
                          <a:spcPts val="0"/>
                        </a:spcAft>
                      </a:pPr>
                      <a:r>
                        <a:rPr lang="ru-RU" sz="1400" b="1">
                          <a:latin typeface="Times New Roman"/>
                          <a:ea typeface="Times New Roman"/>
                          <a:cs typeface="Times New Roman"/>
                        </a:rPr>
                        <a:t>1986</a:t>
                      </a:r>
                      <a:endParaRPr lang="ru-RU" sz="1000" b="1">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Село  </a:t>
                      </a:r>
                      <a:r>
                        <a:rPr lang="ru-RU" sz="1400" b="1" dirty="0" err="1">
                          <a:latin typeface="Times New Roman"/>
                          <a:ea typeface="Times New Roman"/>
                          <a:cs typeface="Times New Roman"/>
                        </a:rPr>
                        <a:t>Тумул</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Громов Н.Н</a:t>
                      </a:r>
                      <a:endParaRPr lang="ru-RU" sz="1000" b="1">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Бивень маонта</a:t>
                      </a:r>
                      <a:endParaRPr lang="ru-RU" sz="1000" b="1">
                        <a:latin typeface="Times New Roman"/>
                        <a:ea typeface="Times New Roman"/>
                        <a:cs typeface="Times New Roman"/>
                      </a:endParaRPr>
                    </a:p>
                  </a:txBody>
                  <a:tcPr marL="68580" marR="68580" marT="0" marB="0"/>
                </a:tc>
              </a:tr>
              <a:tr h="431521">
                <a:tc>
                  <a:txBody>
                    <a:bodyPr/>
                    <a:lstStyle/>
                    <a:p>
                      <a:pPr algn="ctr">
                        <a:spcBef>
                          <a:spcPts val="625"/>
                        </a:spcBef>
                        <a:spcAft>
                          <a:spcPts val="0"/>
                        </a:spcAft>
                      </a:pPr>
                      <a:r>
                        <a:rPr lang="ru-RU" sz="1400" b="1">
                          <a:latin typeface="Times New Roman"/>
                          <a:ea typeface="Times New Roman"/>
                          <a:cs typeface="Times New Roman"/>
                        </a:rPr>
                        <a:t>1995</a:t>
                      </a:r>
                      <a:endParaRPr lang="ru-RU" sz="1000" b="1">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Р. </a:t>
                      </a:r>
                      <a:r>
                        <a:rPr lang="ru-RU" sz="1400" b="1" dirty="0" err="1">
                          <a:latin typeface="Times New Roman"/>
                          <a:ea typeface="Times New Roman"/>
                          <a:cs typeface="Times New Roman"/>
                        </a:rPr>
                        <a:t>Куруннаах</a:t>
                      </a:r>
                      <a:r>
                        <a:rPr lang="ru-RU" sz="1400" b="1" dirty="0">
                          <a:latin typeface="Times New Roman"/>
                          <a:ea typeface="Times New Roman"/>
                          <a:cs typeface="Times New Roman"/>
                        </a:rPr>
                        <a:t> 14 км по р. Лена от стоянки теплоходов на Ленских Столбах</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Школьники Ойской школы</a:t>
                      </a:r>
                      <a:endParaRPr lang="ru-RU" sz="1000" b="1">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Часть локтевой кости, фрагмент трубчатой кости</a:t>
                      </a:r>
                      <a:endParaRPr lang="ru-RU" sz="1000" b="1">
                        <a:latin typeface="Times New Roman"/>
                        <a:ea typeface="Times New Roman"/>
                        <a:cs typeface="Times New Roman"/>
                      </a:endParaRPr>
                    </a:p>
                  </a:txBody>
                  <a:tcPr marL="68580" marR="68580" marT="0" marB="0"/>
                </a:tc>
              </a:tr>
              <a:tr h="647281">
                <a:tc>
                  <a:txBody>
                    <a:bodyPr/>
                    <a:lstStyle/>
                    <a:p>
                      <a:pPr algn="ctr">
                        <a:spcBef>
                          <a:spcPts val="625"/>
                        </a:spcBef>
                        <a:spcAft>
                          <a:spcPts val="0"/>
                        </a:spcAft>
                      </a:pPr>
                      <a:r>
                        <a:rPr lang="ru-RU" sz="1400" b="1">
                          <a:latin typeface="Times New Roman"/>
                          <a:ea typeface="Times New Roman"/>
                          <a:cs typeface="Times New Roman"/>
                        </a:rPr>
                        <a:t>1996</a:t>
                      </a:r>
                      <a:endParaRPr lang="ru-RU" sz="1000" b="1">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Р. </a:t>
                      </a:r>
                      <a:r>
                        <a:rPr lang="ru-RU" sz="1400" b="1" dirty="0" err="1">
                          <a:latin typeface="Times New Roman"/>
                          <a:ea typeface="Times New Roman"/>
                          <a:cs typeface="Times New Roman"/>
                        </a:rPr>
                        <a:t>Куруннаах</a:t>
                      </a:r>
                      <a:r>
                        <a:rPr lang="ru-RU" sz="1400" b="1" dirty="0">
                          <a:latin typeface="Times New Roman"/>
                          <a:ea typeface="Times New Roman"/>
                          <a:cs typeface="Times New Roman"/>
                        </a:rPr>
                        <a:t> 14 км по р. Лена от стоянки теплоходов на Ленских Столбах</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Школьники </a:t>
                      </a:r>
                      <a:r>
                        <a:rPr lang="ru-RU" sz="1400" b="1" dirty="0" err="1">
                          <a:latin typeface="Times New Roman"/>
                          <a:ea typeface="Times New Roman"/>
                          <a:cs typeface="Times New Roman"/>
                        </a:rPr>
                        <a:t>Ойской</a:t>
                      </a:r>
                      <a:r>
                        <a:rPr lang="ru-RU" sz="1400" b="1" dirty="0">
                          <a:latin typeface="Times New Roman"/>
                          <a:ea typeface="Times New Roman"/>
                          <a:cs typeface="Times New Roman"/>
                        </a:rPr>
                        <a:t> школы</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Фрагменты бивней, коренные зубы, фрагмент ребер, черепа и трубчатых костей.</a:t>
                      </a:r>
                      <a:endParaRPr lang="ru-RU" sz="1000" b="1">
                        <a:latin typeface="Times New Roman"/>
                        <a:ea typeface="Times New Roman"/>
                        <a:cs typeface="Times New Roman"/>
                      </a:endParaRPr>
                    </a:p>
                  </a:txBody>
                  <a:tcPr marL="68580" marR="68580" marT="0" marB="0"/>
                </a:tc>
              </a:tr>
              <a:tr h="431521">
                <a:tc>
                  <a:txBody>
                    <a:bodyPr/>
                    <a:lstStyle/>
                    <a:p>
                      <a:pPr algn="ctr">
                        <a:spcBef>
                          <a:spcPts val="625"/>
                        </a:spcBef>
                        <a:spcAft>
                          <a:spcPts val="0"/>
                        </a:spcAft>
                      </a:pPr>
                      <a:r>
                        <a:rPr lang="ru-RU" sz="1400" b="1" dirty="0">
                          <a:latin typeface="Times New Roman"/>
                          <a:ea typeface="Times New Roman"/>
                          <a:cs typeface="Times New Roman"/>
                        </a:rPr>
                        <a:t>1998</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Р. </a:t>
                      </a:r>
                      <a:r>
                        <a:rPr lang="ru-RU" sz="1400" b="1" dirty="0" err="1">
                          <a:latin typeface="Times New Roman"/>
                          <a:ea typeface="Times New Roman"/>
                          <a:cs typeface="Times New Roman"/>
                        </a:rPr>
                        <a:t>Куруннаах</a:t>
                      </a:r>
                      <a:r>
                        <a:rPr lang="ru-RU" sz="1400" b="1" dirty="0">
                          <a:latin typeface="Times New Roman"/>
                          <a:ea typeface="Times New Roman"/>
                          <a:cs typeface="Times New Roman"/>
                        </a:rPr>
                        <a:t> 14 км по р. Лена от стоянки теплоходов на Ленских Столбах</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Школьники </a:t>
                      </a:r>
                      <a:r>
                        <a:rPr lang="ru-RU" sz="1400" b="1" dirty="0" err="1">
                          <a:latin typeface="Times New Roman"/>
                          <a:ea typeface="Times New Roman"/>
                          <a:cs typeface="Times New Roman"/>
                        </a:rPr>
                        <a:t>Ойской</a:t>
                      </a:r>
                      <a:r>
                        <a:rPr lang="ru-RU" sz="1400" b="1" dirty="0">
                          <a:latin typeface="Times New Roman"/>
                          <a:ea typeface="Times New Roman"/>
                          <a:cs typeface="Times New Roman"/>
                        </a:rPr>
                        <a:t> школы</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Коренной зуб, фрагменты бивня, позвонка, ребра</a:t>
                      </a:r>
                      <a:endParaRPr lang="ru-RU" sz="1000" b="1">
                        <a:latin typeface="Times New Roman"/>
                        <a:ea typeface="Times New Roman"/>
                        <a:cs typeface="Times New Roman"/>
                      </a:endParaRPr>
                    </a:p>
                  </a:txBody>
                  <a:tcPr marL="68580" marR="68580" marT="0" marB="0"/>
                </a:tc>
              </a:tr>
              <a:tr h="375012">
                <a:tc>
                  <a:txBody>
                    <a:bodyPr/>
                    <a:lstStyle/>
                    <a:p>
                      <a:pPr algn="ctr">
                        <a:spcBef>
                          <a:spcPts val="625"/>
                        </a:spcBef>
                        <a:spcAft>
                          <a:spcPts val="0"/>
                        </a:spcAft>
                      </a:pPr>
                      <a:r>
                        <a:rPr lang="ru-RU" sz="1400" b="1">
                          <a:latin typeface="Times New Roman"/>
                          <a:ea typeface="Times New Roman"/>
                          <a:cs typeface="Times New Roman"/>
                        </a:rPr>
                        <a:t>2000</a:t>
                      </a:r>
                      <a:endParaRPr lang="ru-RU" sz="1000" b="1">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С. </a:t>
                      </a:r>
                      <a:r>
                        <a:rPr lang="ru-RU" sz="1400" b="1" dirty="0" err="1">
                          <a:latin typeface="Times New Roman"/>
                          <a:ea typeface="Times New Roman"/>
                          <a:cs typeface="Times New Roman"/>
                        </a:rPr>
                        <a:t>Улахан</a:t>
                      </a:r>
                      <a:r>
                        <a:rPr lang="ru-RU" sz="1400" b="1" dirty="0">
                          <a:latin typeface="Times New Roman"/>
                          <a:ea typeface="Times New Roman"/>
                          <a:cs typeface="Times New Roman"/>
                        </a:rPr>
                        <a:t> </a:t>
                      </a:r>
                      <a:r>
                        <a:rPr lang="ru-RU" sz="1400" b="1" dirty="0" err="1">
                          <a:latin typeface="Times New Roman"/>
                          <a:ea typeface="Times New Roman"/>
                          <a:cs typeface="Times New Roman"/>
                        </a:rPr>
                        <a:t>Аан</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Пудов А.А.</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Бивень мамонта</a:t>
                      </a:r>
                      <a:endParaRPr lang="ru-RU" sz="1000" b="1">
                        <a:latin typeface="Times New Roman"/>
                        <a:ea typeface="Times New Roman"/>
                        <a:cs typeface="Times New Roman"/>
                      </a:endParaRPr>
                    </a:p>
                  </a:txBody>
                  <a:tcPr marL="68580" marR="68580" marT="0" marB="0"/>
                </a:tc>
              </a:tr>
              <a:tr h="375012">
                <a:tc>
                  <a:txBody>
                    <a:bodyPr/>
                    <a:lstStyle/>
                    <a:p>
                      <a:pPr algn="ctr">
                        <a:spcBef>
                          <a:spcPts val="625"/>
                        </a:spcBef>
                        <a:spcAft>
                          <a:spcPts val="0"/>
                        </a:spcAft>
                      </a:pPr>
                      <a:r>
                        <a:rPr lang="ru-RU" sz="1400" b="1" dirty="0">
                          <a:latin typeface="Times New Roman"/>
                          <a:ea typeface="Times New Roman"/>
                          <a:cs typeface="Times New Roman"/>
                        </a:rPr>
                        <a:t>2000</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С. Едяй р. Тарыннаах </a:t>
                      </a:r>
                      <a:endParaRPr lang="ru-RU" sz="1000" b="1">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err="1">
                          <a:latin typeface="Times New Roman"/>
                          <a:ea typeface="Times New Roman"/>
                          <a:cs typeface="Times New Roman"/>
                        </a:rPr>
                        <a:t>Кельцинов</a:t>
                      </a:r>
                      <a:r>
                        <a:rPr lang="ru-RU" sz="1400" b="1" dirty="0">
                          <a:latin typeface="Times New Roman"/>
                          <a:ea typeface="Times New Roman"/>
                          <a:cs typeface="Times New Roman"/>
                        </a:rPr>
                        <a:t> Д.Д.</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Бивень мамонта</a:t>
                      </a:r>
                      <a:endParaRPr lang="ru-RU" sz="1000" b="1" dirty="0">
                        <a:latin typeface="Times New Roman"/>
                        <a:ea typeface="Times New Roman"/>
                        <a:cs typeface="Times New Roman"/>
                      </a:endParaRPr>
                    </a:p>
                  </a:txBody>
                  <a:tcPr marL="68580" marR="68580" marT="0" marB="0"/>
                </a:tc>
              </a:tr>
              <a:tr h="375012">
                <a:tc>
                  <a:txBody>
                    <a:bodyPr/>
                    <a:lstStyle/>
                    <a:p>
                      <a:pPr algn="ctr">
                        <a:spcBef>
                          <a:spcPts val="625"/>
                        </a:spcBef>
                        <a:spcAft>
                          <a:spcPts val="0"/>
                        </a:spcAft>
                      </a:pPr>
                      <a:r>
                        <a:rPr lang="ru-RU" sz="1400" b="1" dirty="0">
                          <a:latin typeface="Times New Roman"/>
                          <a:ea typeface="Times New Roman"/>
                          <a:cs typeface="Times New Roman"/>
                        </a:rPr>
                        <a:t>2002</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С. Синск, Улахан Тарыын</a:t>
                      </a:r>
                      <a:endParaRPr lang="ru-RU" sz="1000" b="1">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err="1">
                          <a:latin typeface="Times New Roman"/>
                          <a:ea typeface="Times New Roman"/>
                          <a:cs typeface="Times New Roman"/>
                        </a:rPr>
                        <a:t>Асеритов</a:t>
                      </a:r>
                      <a:r>
                        <a:rPr lang="ru-RU" sz="1400" b="1" dirty="0">
                          <a:latin typeface="Times New Roman"/>
                          <a:ea typeface="Times New Roman"/>
                          <a:cs typeface="Times New Roman"/>
                        </a:rPr>
                        <a:t> В.Д.</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Бивень мамонта</a:t>
                      </a:r>
                      <a:endParaRPr lang="ru-RU" sz="1000" b="1" dirty="0">
                        <a:latin typeface="Times New Roman"/>
                        <a:ea typeface="Times New Roman"/>
                        <a:cs typeface="Times New Roman"/>
                      </a:endParaRPr>
                    </a:p>
                  </a:txBody>
                  <a:tcPr marL="68580" marR="68580" marT="0" marB="0"/>
                </a:tc>
              </a:tr>
              <a:tr h="431521">
                <a:tc>
                  <a:txBody>
                    <a:bodyPr/>
                    <a:lstStyle/>
                    <a:p>
                      <a:pPr algn="ctr">
                        <a:spcBef>
                          <a:spcPts val="625"/>
                        </a:spcBef>
                        <a:spcAft>
                          <a:spcPts val="0"/>
                        </a:spcAft>
                      </a:pPr>
                      <a:r>
                        <a:rPr lang="ru-RU" sz="1400" b="1" dirty="0">
                          <a:latin typeface="Times New Roman"/>
                          <a:ea typeface="Times New Roman"/>
                          <a:cs typeface="Times New Roman"/>
                        </a:rPr>
                        <a:t>2002</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Р. Ньиргийэ</a:t>
                      </a:r>
                      <a:endParaRPr lang="ru-RU" sz="1000" b="1">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Школьники </a:t>
                      </a:r>
                      <a:r>
                        <a:rPr lang="ru-RU" sz="1400" b="1" dirty="0" err="1">
                          <a:latin typeface="Times New Roman"/>
                          <a:ea typeface="Times New Roman"/>
                          <a:cs typeface="Times New Roman"/>
                        </a:rPr>
                        <a:t>Ойской</a:t>
                      </a:r>
                      <a:r>
                        <a:rPr lang="ru-RU" sz="1400" b="1" dirty="0">
                          <a:latin typeface="Times New Roman"/>
                          <a:ea typeface="Times New Roman"/>
                          <a:cs typeface="Times New Roman"/>
                        </a:rPr>
                        <a:t> школы</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Фрагменты костей мамонта</a:t>
                      </a:r>
                      <a:endParaRPr lang="ru-RU" sz="1000" b="1" dirty="0">
                        <a:latin typeface="Times New Roman"/>
                        <a:ea typeface="Times New Roman"/>
                        <a:cs typeface="Times New Roman"/>
                      </a:endParaRPr>
                    </a:p>
                  </a:txBody>
                  <a:tcPr marL="68580" marR="68580" marT="0" marB="0"/>
                </a:tc>
              </a:tr>
              <a:tr h="724338">
                <a:tc>
                  <a:txBody>
                    <a:bodyPr/>
                    <a:lstStyle/>
                    <a:p>
                      <a:pPr algn="ctr">
                        <a:spcBef>
                          <a:spcPts val="625"/>
                        </a:spcBef>
                        <a:spcAft>
                          <a:spcPts val="0"/>
                        </a:spcAft>
                      </a:pPr>
                      <a:r>
                        <a:rPr lang="ru-RU" sz="1400" b="1" dirty="0">
                          <a:latin typeface="Times New Roman"/>
                          <a:ea typeface="Times New Roman"/>
                          <a:cs typeface="Times New Roman"/>
                        </a:rPr>
                        <a:t>2003</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р. Ботуома</a:t>
                      </a:r>
                      <a:endParaRPr lang="ru-RU" sz="1000" b="1">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dirty="0">
                          <a:latin typeface="Times New Roman"/>
                          <a:ea typeface="Times New Roman"/>
                          <a:cs typeface="Times New Roman"/>
                        </a:rPr>
                        <a:t>Школьники </a:t>
                      </a:r>
                      <a:r>
                        <a:rPr lang="ru-RU" sz="1400" b="1" dirty="0" err="1">
                          <a:latin typeface="Times New Roman"/>
                          <a:ea typeface="Times New Roman"/>
                          <a:cs typeface="Times New Roman"/>
                        </a:rPr>
                        <a:t>Ойской</a:t>
                      </a:r>
                      <a:r>
                        <a:rPr lang="ru-RU" sz="1400" b="1" dirty="0">
                          <a:latin typeface="Times New Roman"/>
                          <a:ea typeface="Times New Roman"/>
                          <a:cs typeface="Times New Roman"/>
                        </a:rPr>
                        <a:t> школы</a:t>
                      </a:r>
                      <a:endParaRPr lang="ru-RU" sz="1000" b="1" dirty="0">
                        <a:latin typeface="Times New Roman"/>
                        <a:ea typeface="Times New Roman"/>
                        <a:cs typeface="Times New Roman"/>
                      </a:endParaRPr>
                    </a:p>
                  </a:txBody>
                  <a:tcPr marL="68580" marR="68580" marT="0" marB="0"/>
                </a:tc>
                <a:tc>
                  <a:txBody>
                    <a:bodyPr/>
                    <a:lstStyle/>
                    <a:p>
                      <a:pPr algn="ctr">
                        <a:spcAft>
                          <a:spcPts val="0"/>
                        </a:spcAft>
                      </a:pPr>
                      <a:r>
                        <a:rPr lang="ru-RU" sz="1400" b="1" dirty="0">
                          <a:latin typeface="Times New Roman"/>
                          <a:ea typeface="Times New Roman"/>
                          <a:cs typeface="Times New Roman"/>
                        </a:rPr>
                        <a:t>фрагменты</a:t>
                      </a:r>
                      <a:endParaRPr lang="ru-RU" sz="1000" b="1" dirty="0">
                        <a:latin typeface="Times New Roman"/>
                        <a:ea typeface="Times New Roman"/>
                        <a:cs typeface="Times New Roman"/>
                      </a:endParaRPr>
                    </a:p>
                    <a:p>
                      <a:pPr algn="ctr">
                        <a:spcBef>
                          <a:spcPts val="625"/>
                        </a:spcBef>
                        <a:spcAft>
                          <a:spcPts val="0"/>
                        </a:spcAft>
                      </a:pPr>
                      <a:r>
                        <a:rPr lang="ru-RU" sz="1400" b="1" dirty="0">
                          <a:latin typeface="Times New Roman"/>
                          <a:ea typeface="Times New Roman"/>
                          <a:cs typeface="Times New Roman"/>
                        </a:rPr>
                        <a:t>бивней, ребра, </a:t>
                      </a:r>
                      <a:r>
                        <a:rPr lang="ru-RU" sz="1400" b="1" spc="-20" dirty="0">
                          <a:latin typeface="Times New Roman"/>
                          <a:ea typeface="Times New Roman"/>
                          <a:cs typeface="Times New Roman"/>
                        </a:rPr>
                        <a:t>трубчатых костей и </a:t>
                      </a:r>
                      <a:r>
                        <a:rPr lang="ru-RU" sz="1400" b="1" dirty="0">
                          <a:latin typeface="Times New Roman"/>
                          <a:ea typeface="Times New Roman"/>
                          <a:cs typeface="Times New Roman"/>
                        </a:rPr>
                        <a:t>фрагменты таза</a:t>
                      </a:r>
                      <a:endParaRPr lang="ru-RU" sz="1000" b="1" dirty="0">
                        <a:latin typeface="Times New Roman"/>
                        <a:ea typeface="Times New Roman"/>
                        <a:cs typeface="Times New Roman"/>
                      </a:endParaRPr>
                    </a:p>
                  </a:txBody>
                  <a:tcPr marL="68580" marR="68580" marT="0" marB="0"/>
                </a:tc>
              </a:tr>
              <a:tr h="375012">
                <a:tc>
                  <a:txBody>
                    <a:bodyPr/>
                    <a:lstStyle/>
                    <a:p>
                      <a:pPr algn="ctr">
                        <a:spcBef>
                          <a:spcPts val="625"/>
                        </a:spcBef>
                        <a:spcAft>
                          <a:spcPts val="0"/>
                        </a:spcAft>
                      </a:pPr>
                      <a:r>
                        <a:rPr lang="ru-RU" sz="1400" b="1" dirty="0">
                          <a:latin typeface="Times New Roman"/>
                          <a:ea typeface="Times New Roman"/>
                          <a:cs typeface="Times New Roman"/>
                        </a:rPr>
                        <a:t>2004</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spc="-15">
                          <a:latin typeface="Times New Roman"/>
                          <a:ea typeface="Times New Roman"/>
                          <a:cs typeface="Times New Roman"/>
                        </a:rPr>
                        <a:t>и. Мохсоголлох. на карьере</a:t>
                      </a:r>
                      <a:endParaRPr lang="ru-RU" sz="1000" b="1">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Стародуб М.И</a:t>
                      </a:r>
                      <a:endParaRPr lang="ru-RU" sz="1000" b="1">
                        <a:latin typeface="Times New Roman"/>
                        <a:ea typeface="Times New Roman"/>
                        <a:cs typeface="Times New Roman"/>
                      </a:endParaRPr>
                    </a:p>
                  </a:txBody>
                  <a:tcPr marL="68580" marR="68580" marT="0" marB="0"/>
                </a:tc>
                <a:tc>
                  <a:txBody>
                    <a:bodyPr/>
                    <a:lstStyle/>
                    <a:p>
                      <a:pPr algn="ctr">
                        <a:spcAft>
                          <a:spcPts val="0"/>
                        </a:spcAft>
                      </a:pPr>
                      <a:r>
                        <a:rPr lang="ru-RU" sz="1400" b="1" dirty="0">
                          <a:latin typeface="Times New Roman"/>
                          <a:ea typeface="Times New Roman"/>
                          <a:cs typeface="Times New Roman"/>
                        </a:rPr>
                        <a:t>бивень мамонта</a:t>
                      </a:r>
                      <a:endParaRPr lang="ru-RU" sz="1000" b="1" dirty="0">
                        <a:latin typeface="Times New Roman"/>
                        <a:ea typeface="Times New Roman"/>
                        <a:cs typeface="Times New Roman"/>
                      </a:endParaRPr>
                    </a:p>
                  </a:txBody>
                  <a:tcPr marL="68580" marR="68580" marT="0" marB="0"/>
                </a:tc>
              </a:tr>
              <a:tr h="431521">
                <a:tc>
                  <a:txBody>
                    <a:bodyPr/>
                    <a:lstStyle/>
                    <a:p>
                      <a:pPr algn="ctr">
                        <a:spcBef>
                          <a:spcPts val="625"/>
                        </a:spcBef>
                        <a:spcAft>
                          <a:spcPts val="0"/>
                        </a:spcAft>
                      </a:pPr>
                      <a:r>
                        <a:rPr lang="ru-RU" sz="1400" b="1" dirty="0">
                          <a:latin typeface="Times New Roman"/>
                          <a:ea typeface="Times New Roman"/>
                          <a:cs typeface="Times New Roman"/>
                        </a:rPr>
                        <a:t>2004</a:t>
                      </a:r>
                      <a:endParaRPr lang="ru-RU" sz="1000" b="1" dirty="0">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устье р. Куруннаах</a:t>
                      </a:r>
                      <a:endParaRPr lang="ru-RU" sz="1000" b="1">
                        <a:latin typeface="Times New Roman"/>
                        <a:ea typeface="Times New Roman"/>
                        <a:cs typeface="Times New Roman"/>
                      </a:endParaRPr>
                    </a:p>
                  </a:txBody>
                  <a:tcPr marL="68580" marR="68580" marT="0" marB="0"/>
                </a:tc>
                <a:tc>
                  <a:txBody>
                    <a:bodyPr/>
                    <a:lstStyle/>
                    <a:p>
                      <a:pPr algn="ctr">
                        <a:spcBef>
                          <a:spcPts val="625"/>
                        </a:spcBef>
                        <a:spcAft>
                          <a:spcPts val="0"/>
                        </a:spcAft>
                      </a:pPr>
                      <a:r>
                        <a:rPr lang="ru-RU" sz="1400" b="1">
                          <a:latin typeface="Times New Roman"/>
                          <a:ea typeface="Times New Roman"/>
                          <a:cs typeface="Times New Roman"/>
                        </a:rPr>
                        <a:t>Школьники Ойской школы</a:t>
                      </a:r>
                      <a:endParaRPr lang="ru-RU" sz="1000" b="1">
                        <a:latin typeface="Times New Roman"/>
                        <a:ea typeface="Times New Roman"/>
                        <a:cs typeface="Times New Roman"/>
                      </a:endParaRPr>
                    </a:p>
                  </a:txBody>
                  <a:tcPr marL="68580" marR="68580" marT="0" marB="0"/>
                </a:tc>
                <a:tc>
                  <a:txBody>
                    <a:bodyPr/>
                    <a:lstStyle/>
                    <a:p>
                      <a:pPr algn="ctr">
                        <a:spcAft>
                          <a:spcPts val="0"/>
                        </a:spcAft>
                      </a:pPr>
                      <a:r>
                        <a:rPr lang="ru-RU" sz="1400" b="1" dirty="0">
                          <a:latin typeface="Times New Roman"/>
                          <a:ea typeface="Times New Roman"/>
                          <a:cs typeface="Times New Roman"/>
                        </a:rPr>
                        <a:t>Бивни мамонта</a:t>
                      </a:r>
                      <a:endParaRPr lang="ru-RU" sz="1000" b="1" dirty="0">
                        <a:latin typeface="Times New Roman"/>
                        <a:ea typeface="Times New Roman"/>
                        <a:cs typeface="Times New Roman"/>
                      </a:endParaRPr>
                    </a:p>
                  </a:txBody>
                  <a:tcPr marL="68580" marR="68580" marT="0" marB="0"/>
                </a:tc>
              </a:tr>
            </a:tbl>
          </a:graphicData>
        </a:graphic>
      </p:graphicFrame>
      <p:pic>
        <p:nvPicPr>
          <p:cNvPr id="6" name="Picture 2" descr="G:\Для презентации мамонт\DSC_4749.JPG">
            <a:hlinkClick r:id="rId2" action="ppaction://hlinksldjump"/>
          </p:cNvPr>
          <p:cNvPicPr>
            <a:picLocks noChangeAspect="1" noChangeArrowheads="1"/>
          </p:cNvPicPr>
          <p:nvPr/>
        </p:nvPicPr>
        <p:blipFill>
          <a:blip r:embed="rId3" cstate="print"/>
          <a:srcRect/>
          <a:stretch>
            <a:fillRect/>
          </a:stretch>
        </p:blipFill>
        <p:spPr bwMode="auto">
          <a:xfrm>
            <a:off x="8204225" y="6233111"/>
            <a:ext cx="939775" cy="624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57200" y="142852"/>
            <a:ext cx="8229600" cy="1143000"/>
          </a:xfrm>
        </p:spPr>
        <p:txBody>
          <a:bodyPr>
            <a:normAutofit fontScale="90000"/>
          </a:bodyPr>
          <a:lstStyle/>
          <a:p>
            <a:r>
              <a:rPr lang="ru-RU" b="1" dirty="0" err="1" smtClean="0">
                <a:solidFill>
                  <a:srgbClr val="C00000"/>
                </a:solidFill>
                <a:latin typeface="Comic Sans MS" pitchFamily="66" charset="0"/>
              </a:rPr>
              <a:t>Берелёхское</a:t>
            </a:r>
            <a:r>
              <a:rPr lang="ru-RU" b="1" dirty="0" smtClean="0">
                <a:solidFill>
                  <a:srgbClr val="C00000"/>
                </a:solidFill>
                <a:latin typeface="Comic Sans MS" pitchFamily="66" charset="0"/>
              </a:rPr>
              <a:t> кладбище мамонтов</a:t>
            </a:r>
            <a:endParaRPr lang="ru-RU" b="1" dirty="0">
              <a:solidFill>
                <a:srgbClr val="C00000"/>
              </a:solidFill>
              <a:latin typeface="Comic Sans MS" pitchFamily="66" charset="0"/>
            </a:endParaRPr>
          </a:p>
        </p:txBody>
      </p:sp>
      <p:sp>
        <p:nvSpPr>
          <p:cNvPr id="8" name="Содержимое 7"/>
          <p:cNvSpPr>
            <a:spLocks noGrp="1"/>
          </p:cNvSpPr>
          <p:nvPr>
            <p:ph idx="4294967295"/>
          </p:nvPr>
        </p:nvSpPr>
        <p:spPr>
          <a:xfrm>
            <a:off x="3571868" y="1625315"/>
            <a:ext cx="5357850" cy="41611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buNone/>
            </a:pPr>
            <a:r>
              <a:rPr lang="en-US"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Мамонты </a:t>
            </a:r>
            <a:r>
              <a:rPr lang="ru-RU" sz="1600" b="1" dirty="0">
                <a:latin typeface="Times New Roman" pitchFamily="18" charset="0"/>
                <a:cs typeface="Times New Roman" pitchFamily="18" charset="0"/>
              </a:rPr>
              <a:t>на земле существовали продолжительный период времени </a:t>
            </a:r>
            <a:r>
              <a:rPr lang="ru-RU" sz="1600" b="1" dirty="0" smtClean="0">
                <a:latin typeface="Times New Roman" pitchFamily="18" charset="0"/>
                <a:cs typeface="Times New Roman" pitchFamily="18" charset="0"/>
              </a:rPr>
              <a:t>и численность </a:t>
            </a:r>
            <a:r>
              <a:rPr lang="ru-RU" sz="1600" b="1" dirty="0">
                <a:latin typeface="Times New Roman" pitchFamily="18" charset="0"/>
                <a:cs typeface="Times New Roman" pitchFamily="18" charset="0"/>
              </a:rPr>
              <a:t>их была </a:t>
            </a:r>
            <a:r>
              <a:rPr lang="ru-RU" sz="1600" b="1" dirty="0" smtClean="0">
                <a:latin typeface="Times New Roman" pitchFamily="18" charset="0"/>
                <a:cs typeface="Times New Roman" pitchFamily="18" charset="0"/>
              </a:rPr>
              <a:t>велика,  </a:t>
            </a:r>
            <a:r>
              <a:rPr lang="ru-RU" sz="1600" b="1" dirty="0">
                <a:latin typeface="Times New Roman" pitchFamily="18" charset="0"/>
                <a:cs typeface="Times New Roman" pitchFamily="18" charset="0"/>
              </a:rPr>
              <a:t>больше всего их было в Сибири, а Сибирь всегда была </a:t>
            </a:r>
            <a:r>
              <a:rPr lang="ru-RU" sz="1600" b="1" dirty="0" smtClean="0">
                <a:latin typeface="Times New Roman" pitchFamily="18" charset="0"/>
                <a:cs typeface="Times New Roman" pitchFamily="18" charset="0"/>
              </a:rPr>
              <a:t>«вечным </a:t>
            </a:r>
            <a:r>
              <a:rPr lang="ru-RU" sz="1600" b="1" dirty="0">
                <a:latin typeface="Times New Roman" pitchFamily="18" charset="0"/>
                <a:cs typeface="Times New Roman" pitchFamily="18" charset="0"/>
              </a:rPr>
              <a:t>холодильником </a:t>
            </a:r>
            <a:r>
              <a:rPr lang="ru-RU" sz="1600" b="1" dirty="0" smtClean="0">
                <a:latin typeface="Times New Roman" pitchFamily="18" charset="0"/>
                <a:cs typeface="Times New Roman" pitchFamily="18" charset="0"/>
              </a:rPr>
              <a:t>земли». </a:t>
            </a:r>
            <a:r>
              <a:rPr lang="ru-RU" sz="1600" b="1" dirty="0">
                <a:latin typeface="Times New Roman" pitchFamily="18" charset="0"/>
                <a:cs typeface="Times New Roman" pitchFamily="18" charset="0"/>
              </a:rPr>
              <a:t>Б</a:t>
            </a:r>
            <a:r>
              <a:rPr lang="ru-RU" sz="1600" b="1" dirty="0" smtClean="0">
                <a:latin typeface="Times New Roman" pitchFamily="18" charset="0"/>
                <a:cs typeface="Times New Roman" pitchFamily="18" charset="0"/>
              </a:rPr>
              <a:t>ивни </a:t>
            </a:r>
            <a:r>
              <a:rPr lang="ru-RU" sz="1600" b="1" dirty="0">
                <a:latin typeface="Times New Roman" pitchFamily="18" charset="0"/>
                <a:cs typeface="Times New Roman" pitchFamily="18" charset="0"/>
              </a:rPr>
              <a:t>этих удивительных доисторических животных в достаточном </a:t>
            </a:r>
            <a:r>
              <a:rPr lang="ru-RU" sz="1600" b="1" dirty="0" smtClean="0">
                <a:latin typeface="Times New Roman" pitchFamily="18" charset="0"/>
                <a:cs typeface="Times New Roman" pitchFamily="18" charset="0"/>
              </a:rPr>
              <a:t>количестве сохранились </a:t>
            </a:r>
            <a:r>
              <a:rPr lang="ru-RU" sz="1600" b="1" dirty="0">
                <a:latin typeface="Times New Roman" pitchFamily="18" charset="0"/>
                <a:cs typeface="Times New Roman" pitchFamily="18" charset="0"/>
              </a:rPr>
              <a:t>в вечной мерзлоте ,</a:t>
            </a:r>
            <a:r>
              <a:rPr lang="ru-RU" sz="1600" b="1" dirty="0" smtClean="0">
                <a:latin typeface="Times New Roman" pitchFamily="18" charset="0"/>
                <a:cs typeface="Times New Roman" pitchFamily="18" charset="0"/>
              </a:rPr>
              <a:t>так </a:t>
            </a:r>
            <a:r>
              <a:rPr lang="ru-RU" sz="1600" b="1" dirty="0">
                <a:latin typeface="Times New Roman" pitchFamily="18" charset="0"/>
                <a:cs typeface="Times New Roman" pitchFamily="18" charset="0"/>
              </a:rPr>
              <a:t>называемые мамонтовые </a:t>
            </a:r>
            <a:r>
              <a:rPr lang="ru-RU" sz="1600" b="1" dirty="0" smtClean="0">
                <a:latin typeface="Times New Roman" pitchFamily="18" charset="0"/>
                <a:cs typeface="Times New Roman" pitchFamily="18" charset="0"/>
              </a:rPr>
              <a:t>«кладбища». </a:t>
            </a:r>
          </a:p>
          <a:p>
            <a:pPr algn="just">
              <a:buNone/>
            </a:pPr>
            <a:r>
              <a:rPr lang="en-US" sz="16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Самое </a:t>
            </a:r>
            <a:r>
              <a:rPr lang="ru-RU" sz="1600" b="1" dirty="0">
                <a:latin typeface="Times New Roman" pitchFamily="18" charset="0"/>
                <a:cs typeface="Times New Roman" pitchFamily="18" charset="0"/>
              </a:rPr>
              <a:t>большое кладбище мамонтов находится в нижнем притоке Индигирки на р. </a:t>
            </a:r>
            <a:r>
              <a:rPr lang="ru-RU" sz="1600" b="1" dirty="0" err="1">
                <a:latin typeface="Times New Roman" pitchFamily="18" charset="0"/>
                <a:cs typeface="Times New Roman" pitchFamily="18" charset="0"/>
              </a:rPr>
              <a:t>Берелях</a:t>
            </a:r>
            <a:r>
              <a:rPr lang="ru-RU" sz="1600" b="1" dirty="0">
                <a:latin typeface="Times New Roman" pitchFamily="18" charset="0"/>
                <a:cs typeface="Times New Roman" pitchFamily="18" charset="0"/>
              </a:rPr>
              <a:t>    . Кладбище получило мировую известность, и было названо </a:t>
            </a:r>
            <a:r>
              <a:rPr lang="ru-RU" sz="1600" b="1" dirty="0" err="1">
                <a:latin typeface="Times New Roman" pitchFamily="18" charset="0"/>
                <a:cs typeface="Times New Roman" pitchFamily="18" charset="0"/>
              </a:rPr>
              <a:t>Береляхским</a:t>
            </a:r>
            <a:r>
              <a:rPr lang="ru-RU" sz="1600" b="1" dirty="0">
                <a:latin typeface="Times New Roman" pitchFamily="18" charset="0"/>
                <a:cs typeface="Times New Roman" pitchFamily="18" charset="0"/>
              </a:rPr>
              <a:t>. З</a:t>
            </a:r>
            <a:r>
              <a:rPr lang="ru-RU" sz="1600" b="1" dirty="0" smtClean="0">
                <a:latin typeface="Times New Roman" pitchFamily="18" charset="0"/>
                <a:cs typeface="Times New Roman" pitchFamily="18" charset="0"/>
              </a:rPr>
              <a:t>а </a:t>
            </a:r>
            <a:r>
              <a:rPr lang="ru-RU" sz="1600" b="1" dirty="0">
                <a:latin typeface="Times New Roman" pitchFamily="18" charset="0"/>
                <a:cs typeface="Times New Roman" pitchFamily="18" charset="0"/>
              </a:rPr>
              <a:t>месяц работ здесь откопали 8,5 тысячи костей от 140 особей. </a:t>
            </a:r>
          </a:p>
          <a:p>
            <a:pPr algn="just">
              <a:buNone/>
            </a:pPr>
            <a:r>
              <a:rPr lang="en-US" sz="1600" b="1" dirty="0" smtClean="0">
                <a:latin typeface="Times New Roman" pitchFamily="18" charset="0"/>
                <a:cs typeface="Times New Roman" pitchFamily="18" charset="0"/>
              </a:rPr>
              <a:t>       </a:t>
            </a:r>
            <a:r>
              <a:rPr lang="ru-RU" sz="1600" b="1" dirty="0" err="1" smtClean="0">
                <a:latin typeface="Times New Roman" pitchFamily="18" charset="0"/>
                <a:cs typeface="Times New Roman" pitchFamily="18" charset="0"/>
              </a:rPr>
              <a:t>Берелехское</a:t>
            </a:r>
            <a:r>
              <a:rPr lang="ru-RU" sz="1600" b="1" dirty="0" smtClean="0">
                <a:latin typeface="Times New Roman" pitchFamily="18" charset="0"/>
                <a:cs typeface="Times New Roman" pitchFamily="18" charset="0"/>
              </a:rPr>
              <a:t> </a:t>
            </a:r>
            <a:r>
              <a:rPr lang="ru-RU" sz="1600" b="1" dirty="0">
                <a:latin typeface="Times New Roman" pitchFamily="18" charset="0"/>
                <a:cs typeface="Times New Roman" pitchFamily="18" charset="0"/>
              </a:rPr>
              <a:t>кладбище </a:t>
            </a:r>
            <a:r>
              <a:rPr lang="ru-RU" sz="1600" b="1" dirty="0" smtClean="0">
                <a:latin typeface="Times New Roman" pitchFamily="18" charset="0"/>
                <a:cs typeface="Times New Roman" pitchFamily="18" charset="0"/>
              </a:rPr>
              <a:t>мамонтов – считается памятником природы, и  объявлен особо охраняемым геологическим объектом.</a:t>
            </a:r>
            <a:r>
              <a:rPr lang="ru-RU" sz="1800" dirty="0" smtClean="0"/>
              <a:t> </a:t>
            </a:r>
            <a:endParaRPr lang="ru-RU" sz="1800" dirty="0"/>
          </a:p>
        </p:txBody>
      </p:sp>
      <p:pic>
        <p:nvPicPr>
          <p:cNvPr id="1026" name="Picture 2" descr="F:\Для презентации мамонт\мамонт2\0_61_mammoth_frozen_2.jpg"/>
          <p:cNvPicPr>
            <a:picLocks noChangeAspect="1" noChangeArrowheads="1"/>
          </p:cNvPicPr>
          <p:nvPr/>
        </p:nvPicPr>
        <p:blipFill>
          <a:blip r:embed="rId2"/>
          <a:srcRect/>
          <a:stretch>
            <a:fillRect/>
          </a:stretch>
        </p:blipFill>
        <p:spPr bwMode="auto">
          <a:xfrm>
            <a:off x="214282" y="2285992"/>
            <a:ext cx="3262314" cy="2786082"/>
          </a:xfrm>
          <a:prstGeom prst="rect">
            <a:avLst/>
          </a:prstGeom>
          <a:solidFill>
            <a:srgbClr val="FFFFFF">
              <a:shade val="85000"/>
            </a:srgbClr>
          </a:solidFill>
          <a:ln w="88900"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j0432529">
            <a:hlinkClick r:id="rId3" action="ppaction://hlinksldjump"/>
          </p:cNvPr>
          <p:cNvPicPr>
            <a:picLocks noChangeAspect="1" noChangeArrowheads="1"/>
          </p:cNvPicPr>
          <p:nvPr/>
        </p:nvPicPr>
        <p:blipFill>
          <a:blip r:embed="rId4" cstate="print"/>
          <a:srcRect/>
          <a:stretch>
            <a:fillRect/>
          </a:stretch>
        </p:blipFill>
        <p:spPr bwMode="auto">
          <a:xfrm>
            <a:off x="8215338" y="6143644"/>
            <a:ext cx="609600" cy="54133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85728"/>
            <a:ext cx="9144000" cy="857256"/>
          </a:xfrm>
        </p:spPr>
        <p:txBody>
          <a:bodyPr>
            <a:normAutofit fontScale="90000"/>
          </a:bodyPr>
          <a:lstStyle/>
          <a:p>
            <a:r>
              <a:rPr lang="ru-RU" sz="3600" b="1" dirty="0">
                <a:solidFill>
                  <a:srgbClr val="C00000"/>
                </a:solidFill>
                <a:latin typeface="Comic Sans MS" pitchFamily="66" charset="0"/>
                <a:cs typeface="Times New Roman" pitchFamily="18" charset="0"/>
              </a:rPr>
              <a:t>Мамонтенок Дима</a:t>
            </a:r>
            <a:r>
              <a:rPr lang="ru-RU" sz="3600" dirty="0">
                <a:solidFill>
                  <a:srgbClr val="C00000"/>
                </a:solidFill>
                <a:latin typeface="Comic Sans MS" pitchFamily="66" charset="0"/>
                <a:cs typeface="Times New Roman" pitchFamily="18" charset="0"/>
              </a:rPr>
              <a:t> </a:t>
            </a:r>
            <a:r>
              <a:rPr lang="ru-RU" sz="2000" dirty="0">
                <a:solidFill>
                  <a:srgbClr val="C00000"/>
                </a:solidFill>
                <a:latin typeface="Comic Sans MS" pitchFamily="66" charset="0"/>
                <a:cs typeface="Times New Roman" pitchFamily="18" charset="0"/>
              </a:rPr>
              <a:t/>
            </a:r>
            <a:br>
              <a:rPr lang="ru-RU" sz="2000" dirty="0">
                <a:solidFill>
                  <a:srgbClr val="C00000"/>
                </a:solidFill>
                <a:latin typeface="Comic Sans MS" pitchFamily="66"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5" name="Содержимое 4"/>
          <p:cNvSpPr>
            <a:spLocks noGrp="1"/>
          </p:cNvSpPr>
          <p:nvPr>
            <p:ph idx="1"/>
          </p:nvPr>
        </p:nvSpPr>
        <p:spPr>
          <a:xfrm>
            <a:off x="3100406" y="857232"/>
            <a:ext cx="5829312" cy="5500726"/>
          </a:xfrm>
        </p:spPr>
        <p:style>
          <a:lnRef idx="1">
            <a:schemeClr val="accent4"/>
          </a:lnRef>
          <a:fillRef idx="2">
            <a:schemeClr val="accent4"/>
          </a:fillRef>
          <a:effectRef idx="1">
            <a:schemeClr val="accent4"/>
          </a:effectRef>
          <a:fontRef idx="minor">
            <a:schemeClr val="dk1"/>
          </a:fontRef>
        </p:style>
        <p:txBody>
          <a:bodyPr>
            <a:noAutofit/>
          </a:bodyPr>
          <a:lstStyle/>
          <a:p>
            <a:pPr algn="just">
              <a:buNone/>
            </a:pPr>
            <a:r>
              <a:rPr lang="ru-RU" sz="160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Около </a:t>
            </a:r>
            <a:r>
              <a:rPr lang="ru-RU" sz="1600" b="1" dirty="0">
                <a:latin typeface="Times New Roman" pitchFamily="18" charset="0"/>
                <a:cs typeface="Times New Roman" pitchFamily="18" charset="0"/>
              </a:rPr>
              <a:t>40 тысяч лет тому назад в верховьях реки Колымы случилась беда. Шестимесячный мамонтенок отбился от стада. Потеряв мать, он бродил в зарослях травы и кустарниковой ивы у реки, пытаясь самостоятельно прокормиться. Он совсем отощал </a:t>
            </a:r>
            <a:r>
              <a:rPr lang="ru-RU" sz="1600" b="1" dirty="0" smtClean="0">
                <a:latin typeface="Times New Roman" pitchFamily="18" charset="0"/>
                <a:cs typeface="Times New Roman" pitchFamily="18" charset="0"/>
              </a:rPr>
              <a:t>и ослаб.</a:t>
            </a:r>
            <a:r>
              <a:rPr lang="ru-RU" sz="1600" b="1" dirty="0">
                <a:latin typeface="Times New Roman" pitchFamily="18" charset="0"/>
                <a:cs typeface="Times New Roman" pitchFamily="18" charset="0"/>
              </a:rPr>
              <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Однажды он провалился в илистое колодцеобразное маленькое озеро — таких было много в промерзшей земле берегового склона. Озеро было неглубокое, но с холодной водой и отвесными стенками. Малыш тщетно пытался выбраться. Вскоре он замерз, захлебнулся и ушел под воду. </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Тело его опустилось на дно и там примерзло ко льду. Вскоре его занесло илом, а с наступлением морозов озерцо промерзло до самого дна. Туша мамонтенка оказалась скованной в льдисто-илистой массе. Это обстоятельство впоследствии принесло мамонтенку поистине </a:t>
            </a:r>
            <a:r>
              <a:rPr lang="ru-RU" sz="1600" b="1" dirty="0" smtClean="0">
                <a:latin typeface="Times New Roman" pitchFamily="18" charset="0"/>
                <a:cs typeface="Times New Roman" pitchFamily="18" charset="0"/>
              </a:rPr>
              <a:t>мировую известность</a:t>
            </a:r>
            <a:r>
              <a:rPr lang="ru-RU" sz="1600" b="1" dirty="0">
                <a:latin typeface="Times New Roman" pitchFamily="18" charset="0"/>
                <a:cs typeface="Times New Roman" pitchFamily="18" charset="0"/>
              </a:rPr>
              <a:t>. </a:t>
            </a:r>
            <a:br>
              <a:rPr lang="ru-RU" sz="1600" b="1" dirty="0">
                <a:latin typeface="Times New Roman" pitchFamily="18" charset="0"/>
                <a:cs typeface="Times New Roman" pitchFamily="18" charset="0"/>
              </a:rPr>
            </a:br>
            <a:r>
              <a:rPr lang="ru-RU" sz="1600" b="1" dirty="0">
                <a:latin typeface="Times New Roman" pitchFamily="18" charset="0"/>
                <a:cs typeface="Times New Roman" pitchFamily="18" charset="0"/>
              </a:rPr>
              <a:t>Мамонтенок Дима, найденный в 1977 г . под Магаданом, очень хорошо сохранился в куске льда. Мамонтенку </a:t>
            </a:r>
            <a:r>
              <a:rPr lang="ru-RU" sz="1600" b="1" dirty="0" smtClean="0">
                <a:latin typeface="Times New Roman" pitchFamily="18" charset="0"/>
                <a:cs typeface="Times New Roman" pitchFamily="18" charset="0"/>
              </a:rPr>
              <a:t>присвоили </a:t>
            </a:r>
            <a:r>
              <a:rPr lang="ru-RU" sz="1600" b="1" dirty="0">
                <a:latin typeface="Times New Roman" pitchFamily="18" charset="0"/>
                <a:cs typeface="Times New Roman" pitchFamily="18" charset="0"/>
              </a:rPr>
              <a:t>имя Дима, по названию небольшого ключа Дима, рядом с которым он был </a:t>
            </a:r>
            <a:r>
              <a:rPr lang="ru-RU" sz="1600" b="1" dirty="0" smtClean="0">
                <a:latin typeface="Times New Roman" pitchFamily="18" charset="0"/>
                <a:cs typeface="Times New Roman" pitchFamily="18" charset="0"/>
              </a:rPr>
              <a:t>найден.</a:t>
            </a:r>
            <a:endParaRPr lang="ru-RU" sz="1600" b="1" dirty="0">
              <a:latin typeface="Times New Roman" pitchFamily="18" charset="0"/>
              <a:cs typeface="Times New Roman" pitchFamily="18" charset="0"/>
            </a:endParaRPr>
          </a:p>
        </p:txBody>
      </p:sp>
      <p:pic>
        <p:nvPicPr>
          <p:cNvPr id="7" name="Рисунок 6" descr="В Якутии в вечной &#10;мерзлоте найден мамонт "/>
          <p:cNvPicPr/>
          <p:nvPr/>
        </p:nvPicPr>
        <p:blipFill>
          <a:blip r:embed="rId2">
            <a:extLst>
              <a:ext uri="{28A0092B-C50C-407E-A947-70E740481C1C}">
                <a14:useLocalDpi xmlns:a14="http://schemas.microsoft.com/office/drawing/2010/main" val="0"/>
              </a:ext>
            </a:extLst>
          </a:blip>
          <a:srcRect/>
          <a:stretch>
            <a:fillRect/>
          </a:stretch>
        </p:blipFill>
        <p:spPr bwMode="auto">
          <a:xfrm>
            <a:off x="285720" y="1841344"/>
            <a:ext cx="2714644" cy="2357454"/>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357158" y="4714884"/>
            <a:ext cx="857256" cy="369332"/>
          </a:xfrm>
          <a:prstGeom prst="rect">
            <a:avLst/>
          </a:prstGeom>
          <a:noFill/>
        </p:spPr>
        <p:txBody>
          <a:bodyPr wrap="square" rtlCol="0">
            <a:spAutoFit/>
          </a:bodyPr>
          <a:lstStyle/>
          <a:p>
            <a:r>
              <a:rPr lang="ru-RU" b="1" i="1" dirty="0" smtClean="0"/>
              <a:t>Гости</a:t>
            </a:r>
            <a:endParaRPr lang="ru-RU" b="1" i="1" dirty="0"/>
          </a:p>
        </p:txBody>
      </p:sp>
      <p:pic>
        <p:nvPicPr>
          <p:cNvPr id="8" name="Рисунок 7" descr="click-1.gif">
            <a:hlinkClick r:id="rId3" action="ppaction://hlinksldjump"/>
          </p:cNvPr>
          <p:cNvPicPr>
            <a:picLocks noChangeAspect="1"/>
          </p:cNvPicPr>
          <p:nvPr/>
        </p:nvPicPr>
        <p:blipFill>
          <a:blip r:embed="rId4"/>
          <a:stretch>
            <a:fillRect/>
          </a:stretch>
        </p:blipFill>
        <p:spPr>
          <a:xfrm>
            <a:off x="1142976" y="5072074"/>
            <a:ext cx="1038227" cy="788527"/>
          </a:xfrm>
          <a:prstGeom prst="rect">
            <a:avLst/>
          </a:prstGeom>
          <a:effectLst>
            <a:softEdge rad="127000"/>
          </a:effectLst>
        </p:spPr>
      </p:pic>
      <p:sp>
        <p:nvSpPr>
          <p:cNvPr id="9" name="TextBox 8"/>
          <p:cNvSpPr txBox="1"/>
          <p:nvPr/>
        </p:nvSpPr>
        <p:spPr>
          <a:xfrm>
            <a:off x="1357290" y="4714884"/>
            <a:ext cx="428628" cy="369332"/>
          </a:xfrm>
          <a:prstGeom prst="rect">
            <a:avLst/>
          </a:prstGeom>
          <a:noFill/>
        </p:spPr>
        <p:txBody>
          <a:bodyPr wrap="square" rtlCol="0">
            <a:spAutoFit/>
          </a:bodyPr>
          <a:lstStyle/>
          <a:p>
            <a:r>
              <a:rPr lang="ru-RU" b="1" i="1" dirty="0" smtClean="0"/>
              <a:t>из</a:t>
            </a:r>
            <a:endParaRPr lang="ru-RU" b="1" i="1" dirty="0"/>
          </a:p>
        </p:txBody>
      </p:sp>
      <p:sp>
        <p:nvSpPr>
          <p:cNvPr id="10" name="TextBox 9"/>
          <p:cNvSpPr txBox="1"/>
          <p:nvPr/>
        </p:nvSpPr>
        <p:spPr>
          <a:xfrm>
            <a:off x="1928794" y="4702742"/>
            <a:ext cx="1214446" cy="369332"/>
          </a:xfrm>
          <a:prstGeom prst="rect">
            <a:avLst/>
          </a:prstGeom>
          <a:noFill/>
        </p:spPr>
        <p:txBody>
          <a:bodyPr wrap="square" rtlCol="0">
            <a:spAutoFit/>
          </a:bodyPr>
          <a:lstStyle/>
          <a:p>
            <a:r>
              <a:rPr lang="ru-RU" b="1" i="1" dirty="0" smtClean="0"/>
              <a:t>прошлого</a:t>
            </a:r>
            <a:endParaRPr lang="ru-RU" b="1" i="1" dirty="0"/>
          </a:p>
        </p:txBody>
      </p:sp>
      <p:pic>
        <p:nvPicPr>
          <p:cNvPr id="11" name="Picture 2" descr="G:\Для презентации мамонт\DSC_4749.JPG">
            <a:hlinkClick r:id="rId5" action="ppaction://hlinksldjump"/>
          </p:cNvPr>
          <p:cNvPicPr>
            <a:picLocks noChangeAspect="1" noChangeArrowheads="1"/>
          </p:cNvPicPr>
          <p:nvPr/>
        </p:nvPicPr>
        <p:blipFill>
          <a:blip r:embed="rId6" cstate="print"/>
          <a:srcRect/>
          <a:stretch>
            <a:fillRect/>
          </a:stretch>
        </p:blipFill>
        <p:spPr bwMode="auto">
          <a:xfrm>
            <a:off x="7786710" y="142852"/>
            <a:ext cx="939775" cy="624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err="1" smtClean="0">
                <a:solidFill>
                  <a:srgbClr val="C00000"/>
                </a:solidFill>
                <a:latin typeface="Comic Sans MS" pitchFamily="66" charset="0"/>
              </a:rPr>
              <a:t>Синквейны</a:t>
            </a:r>
            <a:endParaRPr lang="ru-RU" dirty="0">
              <a:solidFill>
                <a:srgbClr val="C00000"/>
              </a:solidFill>
              <a:latin typeface="Comic Sans MS" pitchFamily="66" charset="0"/>
            </a:endParaRPr>
          </a:p>
        </p:txBody>
      </p:sp>
      <p:sp>
        <p:nvSpPr>
          <p:cNvPr id="15" name="Вертикальный свиток 14"/>
          <p:cNvSpPr/>
          <p:nvPr/>
        </p:nvSpPr>
        <p:spPr>
          <a:xfrm>
            <a:off x="214282" y="1142984"/>
            <a:ext cx="2714644" cy="2786082"/>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sp>
        <p:nvSpPr>
          <p:cNvPr id="19" name="TextBox 18"/>
          <p:cNvSpPr txBox="1"/>
          <p:nvPr/>
        </p:nvSpPr>
        <p:spPr>
          <a:xfrm>
            <a:off x="642910" y="1785926"/>
            <a:ext cx="2000264" cy="1754326"/>
          </a:xfrm>
          <a:prstGeom prst="rect">
            <a:avLst/>
          </a:prstGeom>
          <a:noFill/>
        </p:spPr>
        <p:txBody>
          <a:bodyPr wrap="square" rtlCol="0">
            <a:spAutoFit/>
          </a:bodyPr>
          <a:lstStyle/>
          <a:p>
            <a:pPr lvl="0" algn="ctr" fontAlgn="base">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Мамонт.</a:t>
            </a:r>
            <a:endParaRPr kumimoji="0" lang="ru-RU" sz="1200" b="1"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Большой, лохматый.</a:t>
            </a:r>
            <a:endParaRPr kumimoji="0" lang="ru-RU" sz="1200" b="0"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Выживает, питается,  </a:t>
            </a:r>
          </a:p>
          <a:p>
            <a:pPr lvl="0" eaLnBrk="0" fontAlgn="base" hangingPunct="0">
              <a:spcBef>
                <a:spcPct val="0"/>
              </a:spcBef>
              <a:spcAft>
                <a:spcPct val="0"/>
              </a:spcAft>
            </a:pPr>
            <a:r>
              <a:rPr lang="ru-RU" sz="1200" b="1" i="1" dirty="0" smtClean="0">
                <a:latin typeface="Times New Roman" pitchFamily="18" charset="0"/>
                <a:ea typeface="Calibri" pitchFamily="34" charset="0"/>
                <a:cs typeface="Times New Roman" pitchFamily="18" charset="0"/>
              </a:rPr>
              <a:t>                      </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защищается.</a:t>
            </a:r>
            <a:endParaRPr kumimoji="0" lang="ru-RU" sz="1200" b="0"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 мамонта ценятся                 </a:t>
            </a:r>
          </a:p>
          <a:p>
            <a:pPr lvl="0" eaLnBrk="0" fontAlgn="base" hangingPunct="0">
              <a:spcBef>
                <a:spcPct val="0"/>
              </a:spcBef>
              <a:spcAft>
                <a:spcPct val="0"/>
              </a:spcAft>
            </a:pPr>
            <a:r>
              <a:rPr lang="ru-RU" sz="1200" b="1" i="1" dirty="0" smtClean="0">
                <a:latin typeface="Times New Roman" pitchFamily="18" charset="0"/>
                <a:ea typeface="Calibri" pitchFamily="34" charset="0"/>
                <a:cs typeface="Times New Roman" pitchFamily="18" charset="0"/>
              </a:rPr>
              <a:t>                                </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бивни.</a:t>
            </a:r>
            <a:endParaRPr kumimoji="0" lang="ru-RU" sz="1200" b="0"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Сокровище Якутии.</a:t>
            </a:r>
          </a:p>
          <a:p>
            <a:pPr lvl="0" eaLnBrk="0" fontAlgn="base" hangingPunct="0">
              <a:spcBef>
                <a:spcPct val="0"/>
              </a:spcBef>
              <a:spcAft>
                <a:spcPct val="0"/>
              </a:spcAft>
            </a:pPr>
            <a:endParaRPr kumimoji="0" lang="ru-RU"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kumimoji="0" lang="ru-RU" sz="12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Севрюгина Виктория</a:t>
            </a:r>
            <a:r>
              <a:rPr kumimoji="0" lang="ru-RU" sz="1200" b="0" u="none" strike="noStrike" cap="none" normalizeH="0" baseline="0" dirty="0" smtClean="0">
                <a:ln>
                  <a:noFill/>
                </a:ln>
                <a:solidFill>
                  <a:schemeClr val="tx1"/>
                </a:solidFill>
                <a:effectLst/>
                <a:latin typeface="Arial" pitchFamily="34" charset="0"/>
              </a:rPr>
              <a:t> </a:t>
            </a:r>
          </a:p>
        </p:txBody>
      </p:sp>
      <p:sp>
        <p:nvSpPr>
          <p:cNvPr id="20" name="Вертикальный свиток 19"/>
          <p:cNvSpPr/>
          <p:nvPr/>
        </p:nvSpPr>
        <p:spPr>
          <a:xfrm>
            <a:off x="6215074" y="4286232"/>
            <a:ext cx="2604908" cy="2428916"/>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a:p>
        </p:txBody>
      </p:sp>
      <p:sp>
        <p:nvSpPr>
          <p:cNvPr id="24" name="TextBox 23"/>
          <p:cNvSpPr txBox="1"/>
          <p:nvPr/>
        </p:nvSpPr>
        <p:spPr>
          <a:xfrm>
            <a:off x="6715140" y="4675046"/>
            <a:ext cx="1714512" cy="1754326"/>
          </a:xfrm>
          <a:prstGeom prst="rect">
            <a:avLst/>
          </a:prstGeom>
          <a:noFill/>
        </p:spPr>
        <p:txBody>
          <a:bodyPr wrap="square" rtlCol="0">
            <a:spAutoFit/>
          </a:bodyPr>
          <a:lstStyle/>
          <a:p>
            <a:pPr lvl="0" algn="ctr" fontAlgn="base">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Мамонт.</a:t>
            </a:r>
            <a:endParaRPr kumimoji="0" lang="ru-RU" sz="1200" b="0"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Массивный, сильный.</a:t>
            </a:r>
            <a:endParaRPr kumimoji="0" lang="ru-RU" sz="1200" b="0"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Питается, живёт, </a:t>
            </a:r>
          </a:p>
          <a:p>
            <a:pPr lvl="0" eaLnBrk="0" fontAlgn="base" hangingPunct="0">
              <a:spcBef>
                <a:spcPct val="0"/>
              </a:spcBef>
              <a:spcAft>
                <a:spcPct val="0"/>
              </a:spcAft>
            </a:pPr>
            <a:r>
              <a:rPr lang="ru-RU" sz="1200" b="1" i="1" dirty="0" smtClean="0">
                <a:latin typeface="Times New Roman" pitchFamily="18" charset="0"/>
                <a:ea typeface="Calibri" pitchFamily="34" charset="0"/>
                <a:cs typeface="Times New Roman" pitchFamily="18" charset="0"/>
              </a:rPr>
              <a:t>                    </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замерзает.</a:t>
            </a:r>
            <a:endParaRPr kumimoji="0" lang="ru-RU" sz="1200" b="0"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Мамонты </a:t>
            </a:r>
            <a:r>
              <a:rPr lang="ru-RU" sz="1200" b="1" i="1" dirty="0">
                <a:ea typeface="Calibri" pitchFamily="34" charset="0"/>
                <a:cs typeface="Times New Roman" pitchFamily="18" charset="0"/>
              </a:rPr>
              <a:t>–</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символы </a:t>
            </a:r>
          </a:p>
          <a:p>
            <a:pPr lvl="0" eaLnBrk="0" fontAlgn="base" hangingPunct="0">
              <a:spcBef>
                <a:spcPct val="0"/>
              </a:spcBef>
              <a:spcAft>
                <a:spcPct val="0"/>
              </a:spcAft>
            </a:pPr>
            <a:r>
              <a:rPr lang="ru-RU" sz="1200" b="1" i="1" dirty="0" smtClean="0">
                <a:latin typeface="Times New Roman" pitchFamily="18" charset="0"/>
                <a:ea typeface="Calibri" pitchFamily="34" charset="0"/>
                <a:cs typeface="Times New Roman" pitchFamily="18" charset="0"/>
              </a:rPr>
              <a:t>                       </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Якутии.</a:t>
            </a:r>
            <a:endParaRPr kumimoji="0" lang="ru-RU" sz="1200" b="0"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Слон.</a:t>
            </a:r>
          </a:p>
          <a:p>
            <a:pPr lvl="0" eaLnBrk="0" fontAlgn="base" hangingPunct="0">
              <a:spcBef>
                <a:spcPct val="0"/>
              </a:spcBef>
              <a:spcAft>
                <a:spcPct val="0"/>
              </a:spcAft>
            </a:pPr>
            <a:endPar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r" eaLnBrk="0" fontAlgn="base" hangingPunct="0">
              <a:spcBef>
                <a:spcPct val="0"/>
              </a:spcBef>
              <a:spcAft>
                <a:spcPct val="0"/>
              </a:spcAft>
            </a:pPr>
            <a:r>
              <a:rPr kumimoji="0" lang="ru-RU" sz="1200" b="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Дахина</a:t>
            </a:r>
            <a:r>
              <a:rPr kumimoji="0" lang="ru-RU" sz="12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Дарья</a:t>
            </a:r>
            <a:r>
              <a:rPr kumimoji="0" lang="ru-RU" sz="1200" b="0" u="none" strike="noStrike" cap="none" normalizeH="0" baseline="0" dirty="0" smtClean="0">
                <a:ln>
                  <a:noFill/>
                </a:ln>
                <a:solidFill>
                  <a:schemeClr val="tx1"/>
                </a:solidFill>
                <a:effectLst/>
                <a:latin typeface="Arial" pitchFamily="34" charset="0"/>
              </a:rPr>
              <a:t> </a:t>
            </a:r>
            <a:endParaRPr lang="ru-RU" sz="1200" dirty="0"/>
          </a:p>
        </p:txBody>
      </p:sp>
      <p:sp>
        <p:nvSpPr>
          <p:cNvPr id="25" name="Вертикальный свиток 24"/>
          <p:cNvSpPr/>
          <p:nvPr/>
        </p:nvSpPr>
        <p:spPr>
          <a:xfrm>
            <a:off x="6215074" y="1142984"/>
            <a:ext cx="2643206" cy="2786082"/>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sp>
        <p:nvSpPr>
          <p:cNvPr id="28" name="TextBox 27"/>
          <p:cNvSpPr txBox="1"/>
          <p:nvPr/>
        </p:nvSpPr>
        <p:spPr>
          <a:xfrm>
            <a:off x="6572264" y="1785926"/>
            <a:ext cx="1785950" cy="1754326"/>
          </a:xfrm>
          <a:prstGeom prst="rect">
            <a:avLst/>
          </a:prstGeom>
          <a:noFill/>
        </p:spPr>
        <p:txBody>
          <a:bodyPr wrap="square" rtlCol="0">
            <a:spAutoFit/>
          </a:bodyPr>
          <a:lstStyle/>
          <a:p>
            <a:pPr lvl="0" algn="ctr" fontAlgn="base">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Мамонт.</a:t>
            </a:r>
            <a:endParaRPr kumimoji="0" lang="ru-RU" sz="1200" b="0"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Крупный, милый.</a:t>
            </a:r>
            <a:endParaRPr kumimoji="0" lang="ru-RU" sz="1200" b="0"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Восторгает, защищается, трубит. </a:t>
            </a:r>
            <a:endParaRPr kumimoji="0" lang="ru-RU" sz="1200" b="0"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Мамонт </a:t>
            </a:r>
            <a:r>
              <a:rPr lang="ru-RU" sz="1200" b="1" i="1" dirty="0">
                <a:ea typeface="Calibri" pitchFamily="34" charset="0"/>
                <a:cs typeface="Times New Roman" pitchFamily="18" charset="0"/>
              </a:rPr>
              <a:t>–</a:t>
            </a: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бедное, замёрзшее животное.</a:t>
            </a:r>
            <a:endParaRPr kumimoji="0" lang="ru-RU" sz="1200" b="0" i="1"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12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Животное.</a:t>
            </a:r>
          </a:p>
          <a:p>
            <a:pPr lvl="0" eaLnBrk="0" fontAlgn="base" hangingPunct="0">
              <a:spcBef>
                <a:spcPct val="0"/>
              </a:spcBef>
              <a:spcAft>
                <a:spcPct val="0"/>
              </a:spcAft>
            </a:pPr>
            <a:endParaRPr kumimoji="0" lang="ru-RU" sz="1200" b="0" i="1" u="none" strike="noStrike" cap="none" normalizeH="0" baseline="0" dirty="0" smtClean="0">
              <a:ln>
                <a:noFill/>
              </a:ln>
              <a:solidFill>
                <a:schemeClr val="tx1"/>
              </a:solidFill>
              <a:effectLst/>
              <a:latin typeface="Arial" pitchFamily="34" charset="0"/>
            </a:endParaRPr>
          </a:p>
          <a:p>
            <a:pPr lvl="0" algn="r" eaLnBrk="0" fontAlgn="base" hangingPunct="0">
              <a:spcBef>
                <a:spcPct val="0"/>
              </a:spcBef>
              <a:spcAft>
                <a:spcPct val="0"/>
              </a:spcAft>
            </a:pPr>
            <a:r>
              <a:rPr kumimoji="0" lang="ru-RU" sz="12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Гусихина Екатерина.</a:t>
            </a:r>
            <a:endParaRPr kumimoji="0" lang="ru-RU" sz="1200" b="0" u="none" strike="noStrike" cap="none" normalizeH="0" baseline="0" dirty="0" smtClean="0">
              <a:ln>
                <a:noFill/>
              </a:ln>
              <a:solidFill>
                <a:schemeClr val="tx1"/>
              </a:solidFill>
              <a:effectLst/>
              <a:latin typeface="Arial" pitchFamily="34" charset="0"/>
            </a:endParaRPr>
          </a:p>
        </p:txBody>
      </p:sp>
      <p:sp>
        <p:nvSpPr>
          <p:cNvPr id="29" name="Вертикальный свиток 28"/>
          <p:cNvSpPr/>
          <p:nvPr/>
        </p:nvSpPr>
        <p:spPr>
          <a:xfrm>
            <a:off x="285720" y="4214818"/>
            <a:ext cx="2571768" cy="2428892"/>
          </a:xfrm>
          <a:prstGeom prst="vertic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ru-RU" dirty="0"/>
          </a:p>
        </p:txBody>
      </p:sp>
      <p:graphicFrame>
        <p:nvGraphicFramePr>
          <p:cNvPr id="31" name="Таблица 30"/>
          <p:cNvGraphicFramePr>
            <a:graphicFrameLocks noGrp="1"/>
          </p:cNvGraphicFramePr>
          <p:nvPr/>
        </p:nvGraphicFramePr>
        <p:xfrm>
          <a:off x="785786" y="4572009"/>
          <a:ext cx="1714512" cy="2033016"/>
        </p:xfrm>
        <a:graphic>
          <a:graphicData uri="http://schemas.openxmlformats.org/drawingml/2006/table">
            <a:tbl>
              <a:tblPr/>
              <a:tblGrid>
                <a:gridCol w="1714512"/>
              </a:tblGrid>
              <a:tr h="1812102">
                <a:tc>
                  <a:txBody>
                    <a:bodyPr/>
                    <a:lstStyle/>
                    <a:p>
                      <a:pPr algn="ctr">
                        <a:lnSpc>
                          <a:spcPct val="115000"/>
                        </a:lnSpc>
                        <a:spcAft>
                          <a:spcPts val="0"/>
                        </a:spcAft>
                      </a:pPr>
                      <a:r>
                        <a:rPr lang="ru-RU" sz="1200" b="1" i="1" dirty="0">
                          <a:latin typeface="Times New Roman"/>
                          <a:ea typeface="Calibri"/>
                          <a:cs typeface="Times New Roman"/>
                        </a:rPr>
                        <a:t>Мамонтёнок.</a:t>
                      </a:r>
                      <a:endParaRPr lang="ru-RU" sz="1200" i="1" dirty="0">
                        <a:latin typeface="Calibri"/>
                        <a:ea typeface="Calibri"/>
                        <a:cs typeface="Times New Roman"/>
                      </a:endParaRPr>
                    </a:p>
                    <a:p>
                      <a:pPr>
                        <a:lnSpc>
                          <a:spcPct val="115000"/>
                        </a:lnSpc>
                        <a:spcAft>
                          <a:spcPts val="0"/>
                        </a:spcAft>
                      </a:pPr>
                      <a:r>
                        <a:rPr lang="ru-RU" sz="1200" b="1" i="1" dirty="0">
                          <a:latin typeface="Times New Roman"/>
                          <a:ea typeface="Calibri"/>
                          <a:cs typeface="Times New Roman"/>
                        </a:rPr>
                        <a:t>Славный, одинокий.</a:t>
                      </a:r>
                      <a:endParaRPr lang="ru-RU" sz="1200" i="1" dirty="0">
                        <a:latin typeface="Calibri"/>
                        <a:ea typeface="Calibri"/>
                        <a:cs typeface="Times New Roman"/>
                      </a:endParaRPr>
                    </a:p>
                    <a:p>
                      <a:pPr>
                        <a:lnSpc>
                          <a:spcPct val="115000"/>
                        </a:lnSpc>
                        <a:spcAft>
                          <a:spcPts val="0"/>
                        </a:spcAft>
                      </a:pPr>
                      <a:r>
                        <a:rPr lang="ru-RU" sz="1200" b="1" i="1" dirty="0">
                          <a:latin typeface="Times New Roman"/>
                          <a:ea typeface="Calibri"/>
                          <a:cs typeface="Times New Roman"/>
                        </a:rPr>
                        <a:t>Ищет, пытается выжить, замерзает.</a:t>
                      </a:r>
                      <a:endParaRPr lang="ru-RU" sz="1200" i="1" dirty="0">
                        <a:latin typeface="Calibri"/>
                        <a:ea typeface="Calibri"/>
                        <a:cs typeface="Times New Roman"/>
                      </a:endParaRPr>
                    </a:p>
                    <a:p>
                      <a:pPr>
                        <a:lnSpc>
                          <a:spcPct val="115000"/>
                        </a:lnSpc>
                        <a:spcAft>
                          <a:spcPts val="0"/>
                        </a:spcAft>
                      </a:pPr>
                      <a:r>
                        <a:rPr lang="ru-RU" sz="1200" b="1" i="1" dirty="0">
                          <a:latin typeface="Times New Roman"/>
                          <a:ea typeface="Calibri"/>
                          <a:cs typeface="Times New Roman"/>
                        </a:rPr>
                        <a:t>Дима самый лучший </a:t>
                      </a:r>
                      <a:r>
                        <a:rPr lang="ru-RU" sz="1200" b="1" i="1" dirty="0" smtClean="0">
                          <a:latin typeface="Times New Roman"/>
                          <a:ea typeface="Calibri"/>
                          <a:cs typeface="Times New Roman"/>
                        </a:rPr>
                        <a:t> </a:t>
                      </a:r>
                    </a:p>
                    <a:p>
                      <a:pPr>
                        <a:lnSpc>
                          <a:spcPct val="115000"/>
                        </a:lnSpc>
                        <a:spcAft>
                          <a:spcPts val="0"/>
                        </a:spcAft>
                      </a:pPr>
                      <a:r>
                        <a:rPr lang="ru-RU" sz="1200" b="1" i="1" dirty="0" smtClean="0">
                          <a:latin typeface="Times New Roman"/>
                          <a:ea typeface="Calibri"/>
                          <a:cs typeface="Times New Roman"/>
                        </a:rPr>
                        <a:t>                 мамонтёнок</a:t>
                      </a:r>
                      <a:r>
                        <a:rPr lang="ru-RU" sz="1200" b="1" i="1" dirty="0">
                          <a:latin typeface="Times New Roman"/>
                          <a:ea typeface="Calibri"/>
                          <a:cs typeface="Times New Roman"/>
                        </a:rPr>
                        <a:t>.</a:t>
                      </a:r>
                      <a:endParaRPr lang="ru-RU" sz="1200" i="1" dirty="0">
                        <a:latin typeface="Calibri"/>
                        <a:ea typeface="Calibri"/>
                        <a:cs typeface="Times New Roman"/>
                      </a:endParaRPr>
                    </a:p>
                    <a:p>
                      <a:pPr>
                        <a:lnSpc>
                          <a:spcPct val="115000"/>
                        </a:lnSpc>
                        <a:spcAft>
                          <a:spcPts val="0"/>
                        </a:spcAft>
                      </a:pPr>
                      <a:r>
                        <a:rPr lang="ru-RU" sz="1200" b="1" i="1" dirty="0">
                          <a:latin typeface="Times New Roman"/>
                          <a:ea typeface="Calibri"/>
                          <a:cs typeface="Times New Roman"/>
                        </a:rPr>
                        <a:t>Малыш</a:t>
                      </a:r>
                      <a:r>
                        <a:rPr lang="ru-RU" sz="1200" b="1" i="1" dirty="0" smtClean="0">
                          <a:latin typeface="Times New Roman"/>
                          <a:ea typeface="Calibri"/>
                          <a:cs typeface="Times New Roman"/>
                        </a:rPr>
                        <a:t>.</a:t>
                      </a:r>
                    </a:p>
                    <a:p>
                      <a:pPr>
                        <a:lnSpc>
                          <a:spcPct val="115000"/>
                        </a:lnSpc>
                        <a:spcAft>
                          <a:spcPts val="0"/>
                        </a:spcAft>
                      </a:pPr>
                      <a:endParaRPr lang="ru-RU" sz="1200" i="1" dirty="0">
                        <a:latin typeface="Calibri"/>
                        <a:ea typeface="Calibri"/>
                        <a:cs typeface="Times New Roman"/>
                      </a:endParaRPr>
                    </a:p>
                    <a:p>
                      <a:pPr algn="r">
                        <a:lnSpc>
                          <a:spcPct val="115000"/>
                        </a:lnSpc>
                        <a:spcAft>
                          <a:spcPts val="0"/>
                        </a:spcAft>
                      </a:pPr>
                      <a:r>
                        <a:rPr lang="ru-RU" sz="1200" b="1" i="0" dirty="0">
                          <a:latin typeface="Times New Roman"/>
                          <a:ea typeface="Calibri"/>
                          <a:cs typeface="Times New Roman"/>
                        </a:rPr>
                        <a:t>Ефремов Глеб.</a:t>
                      </a:r>
                      <a:endParaRPr lang="ru-RU" sz="1200" i="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71">
                <a:tc>
                  <a:txBody>
                    <a:bodyPr/>
                    <a:lstStyle/>
                    <a:p>
                      <a:pPr>
                        <a:lnSpc>
                          <a:spcPct val="115000"/>
                        </a:lnSpc>
                        <a:spcAft>
                          <a:spcPts val="0"/>
                        </a:spcAft>
                      </a:pPr>
                      <a:endParaRPr lang="ru-RU" sz="8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 name="Рисунок 11" descr="DSC_460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0298" y="2143116"/>
            <a:ext cx="4136910" cy="2786082"/>
          </a:xfrm>
          <a:prstGeom prst="rect">
            <a:avLst/>
          </a:prstGeom>
          <a:effectLst>
            <a:softEdge rad="317500"/>
          </a:effectLst>
        </p:spPr>
      </p:pic>
      <p:pic>
        <p:nvPicPr>
          <p:cNvPr id="13" name="Picture 12" descr="j0432529">
            <a:hlinkClick r:id="rId3" action="ppaction://hlinksldjump"/>
          </p:cNvPr>
          <p:cNvPicPr>
            <a:picLocks noChangeAspect="1" noChangeArrowheads="1"/>
          </p:cNvPicPr>
          <p:nvPr/>
        </p:nvPicPr>
        <p:blipFill>
          <a:blip r:embed="rId4" cstate="print"/>
          <a:srcRect/>
          <a:stretch>
            <a:fillRect/>
          </a:stretch>
        </p:blipFill>
        <p:spPr bwMode="auto">
          <a:xfrm>
            <a:off x="4286248" y="5857892"/>
            <a:ext cx="609600" cy="5413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rgbClr val="C00000"/>
                </a:solidFill>
                <a:latin typeface="Comic Sans MS" pitchFamily="66" charset="0"/>
              </a:rPr>
              <a:t>Заключение</a:t>
            </a:r>
            <a:endParaRPr lang="ru-RU" dirty="0">
              <a:solidFill>
                <a:srgbClr val="C00000"/>
              </a:solidFill>
              <a:latin typeface="Comic Sans MS" pitchFamily="66" charset="0"/>
            </a:endParaRPr>
          </a:p>
        </p:txBody>
      </p:sp>
      <p:sp>
        <p:nvSpPr>
          <p:cNvPr id="5" name="Содержимое 4"/>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a:buBlip>
                <a:blip r:embed="rId2"/>
              </a:buBlip>
            </a:pPr>
            <a:r>
              <a:rPr lang="ru-RU" sz="1900" i="1" dirty="0" smtClean="0">
                <a:latin typeface="Times New Roman" pitchFamily="18" charset="0"/>
                <a:cs typeface="Times New Roman" pitchFamily="18" charset="0"/>
              </a:rPr>
              <a:t>Самым </a:t>
            </a:r>
            <a:r>
              <a:rPr lang="ru-RU" sz="1900" i="1" dirty="0">
                <a:latin typeface="Times New Roman" pitchFamily="18" charset="0"/>
                <a:cs typeface="Times New Roman" pitchFamily="18" charset="0"/>
              </a:rPr>
              <a:t>заметным и загадочным явлением природной среды Якутии, получившим широкую известность в мире, являются мамонты. Оказалось, что многолетняя мерзлота, при всей своей загадочности, таила в себе тайну еще более сложную и занимательную: словно в многовековом природном холодильнике, сохранились туши и скелеты мамонтов</a:t>
            </a:r>
            <a:r>
              <a:rPr lang="ru-RU" sz="1900" i="1" dirty="0" smtClean="0">
                <a:latin typeface="Times New Roman" pitchFamily="18" charset="0"/>
                <a:cs typeface="Times New Roman" pitchFamily="18" charset="0"/>
              </a:rPr>
              <a:t>.</a:t>
            </a:r>
            <a:endParaRPr lang="ru-RU" sz="1900" i="1" dirty="0">
              <a:latin typeface="Times New Roman" pitchFamily="18" charset="0"/>
              <a:cs typeface="Times New Roman" pitchFamily="18" charset="0"/>
            </a:endParaRPr>
          </a:p>
          <a:p>
            <a:pPr algn="just">
              <a:buBlip>
                <a:blip r:embed="rId2"/>
              </a:buBlip>
            </a:pPr>
            <a:r>
              <a:rPr lang="ru-RU" sz="1900" i="1" dirty="0">
                <a:latin typeface="Times New Roman" pitchFamily="18" charset="0"/>
                <a:cs typeface="Times New Roman" pitchFamily="18" charset="0"/>
              </a:rPr>
              <a:t>Наша  работа отражает лишь малую часть той огромной работы, что была проделана несколькими поколениями ученых - палеонтологов.  </a:t>
            </a:r>
          </a:p>
          <a:p>
            <a:pPr algn="just">
              <a:buBlip>
                <a:blip r:embed="rId2"/>
              </a:buBlip>
            </a:pPr>
            <a:r>
              <a:rPr lang="ru-RU" sz="1900" i="1" dirty="0">
                <a:latin typeface="Times New Roman" pitchFamily="18" charset="0"/>
                <a:cs typeface="Times New Roman" pitchFamily="18" charset="0"/>
              </a:rPr>
              <a:t>Мы  считаем,  что чем больше детей ознакомится с содержанием н</a:t>
            </a:r>
            <a:r>
              <a:rPr lang="ru-RU" sz="1900" i="1" dirty="0" smtClean="0">
                <a:latin typeface="Times New Roman" pitchFamily="18" charset="0"/>
                <a:cs typeface="Times New Roman" pitchFamily="18" charset="0"/>
              </a:rPr>
              <a:t>ашей работы</a:t>
            </a:r>
            <a:r>
              <a:rPr lang="ru-RU" sz="1900" i="1" dirty="0">
                <a:latin typeface="Times New Roman" pitchFamily="18" charset="0"/>
                <a:cs typeface="Times New Roman" pitchFamily="18" charset="0"/>
              </a:rPr>
              <a:t>, тем больше вероятность того, что затронутые в ней вопросы заинтересуют пытливые умы,  и мы узнаем еще много нового, интересного и полезного о мире мамонтов. Ведь не зная прошлого,  нельзя быть вполне уверенным в своем будущем. В этом заключается  </a:t>
            </a:r>
            <a:r>
              <a:rPr lang="ru-RU" sz="1900" b="1" i="1" dirty="0">
                <a:latin typeface="Times New Roman" pitchFamily="18" charset="0"/>
                <a:cs typeface="Times New Roman" pitchFamily="18" charset="0"/>
              </a:rPr>
              <a:t>актуальность и новизна нашей работы</a:t>
            </a:r>
            <a:r>
              <a:rPr lang="ru-RU" sz="1900" i="1" dirty="0" smtClean="0">
                <a:latin typeface="Times New Roman" pitchFamily="18" charset="0"/>
                <a:cs typeface="Times New Roman" pitchFamily="18" charset="0"/>
              </a:rPr>
              <a:t>.</a:t>
            </a:r>
            <a:endParaRPr lang="ru-RU" sz="1900" i="1" dirty="0">
              <a:latin typeface="Times New Roman" pitchFamily="18" charset="0"/>
              <a:cs typeface="Times New Roman" pitchFamily="18" charset="0"/>
            </a:endParaRPr>
          </a:p>
        </p:txBody>
      </p:sp>
      <p:pic>
        <p:nvPicPr>
          <p:cNvPr id="6" name="Picture 12" descr="j0432529">
            <a:hlinkClick r:id="rId3" action="ppaction://hlinksldjump"/>
          </p:cNvPr>
          <p:cNvPicPr>
            <a:picLocks noChangeAspect="1" noChangeArrowheads="1"/>
          </p:cNvPicPr>
          <p:nvPr/>
        </p:nvPicPr>
        <p:blipFill>
          <a:blip r:embed="rId4" cstate="print"/>
          <a:srcRect/>
          <a:stretch>
            <a:fillRect/>
          </a:stretch>
        </p:blipFill>
        <p:spPr bwMode="auto">
          <a:xfrm>
            <a:off x="8286776" y="6286520"/>
            <a:ext cx="609600" cy="54133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42852"/>
            <a:ext cx="8229600" cy="1143000"/>
          </a:xfrm>
        </p:spPr>
        <p:txBody>
          <a:bodyPr>
            <a:normAutofit fontScale="90000"/>
          </a:bodyPr>
          <a:lstStyle/>
          <a:p>
            <a:r>
              <a:rPr lang="ru-RU" dirty="0" smtClean="0">
                <a:solidFill>
                  <a:srgbClr val="C00000"/>
                </a:solidFill>
                <a:latin typeface="Comic Sans MS" pitchFamily="66" charset="0"/>
              </a:rPr>
              <a:t>Подарок для школьного музея</a:t>
            </a:r>
            <a:endParaRPr lang="ru-RU" dirty="0">
              <a:solidFill>
                <a:srgbClr val="C00000"/>
              </a:solidFill>
              <a:latin typeface="Comic Sans MS" pitchFamily="66" charset="0"/>
            </a:endParaRPr>
          </a:p>
        </p:txBody>
      </p:sp>
      <p:sp>
        <p:nvSpPr>
          <p:cNvPr id="4" name="Управляющая кнопка: домой 3">
            <a:hlinkClick r:id="" action="ppaction://hlinkshowjump?jump=firstslide" highlightClick="1"/>
          </p:cNvPr>
          <p:cNvSpPr/>
          <p:nvPr/>
        </p:nvSpPr>
        <p:spPr>
          <a:xfrm>
            <a:off x="7858148" y="5786454"/>
            <a:ext cx="928694" cy="857256"/>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pic>
        <p:nvPicPr>
          <p:cNvPr id="1026" name="Picture 2" descr="C:\Documents and Settings\Учитель\Рабочий стол\фото Дима\DSC_476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827003" y="1600200"/>
            <a:ext cx="5489993" cy="4525963"/>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0FA34"/>
        </a:solid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6253178" cy="1343020"/>
          </a:xfrm>
        </p:spPr>
        <p:txBody>
          <a:bodyPr/>
          <a:lstStyle/>
          <a:p>
            <a:r>
              <a:rPr lang="ru-RU" dirty="0" smtClean="0">
                <a:latin typeface="Times New Roman" pitchFamily="18" charset="0"/>
                <a:cs typeface="Times New Roman" pitchFamily="18" charset="0"/>
              </a:rPr>
              <a:t>Гости из прошлого</a:t>
            </a:r>
            <a:endParaRPr lang="ru-RU" dirty="0">
              <a:latin typeface="Times New Roman" pitchFamily="18" charset="0"/>
              <a:cs typeface="Times New Roman" pitchFamily="18" charset="0"/>
            </a:endParaRPr>
          </a:p>
        </p:txBody>
      </p:sp>
      <p:sp>
        <p:nvSpPr>
          <p:cNvPr id="10" name="Подзаголовок 9"/>
          <p:cNvSpPr>
            <a:spLocks noGrp="1"/>
          </p:cNvSpPr>
          <p:nvPr>
            <p:ph type="subTitle" idx="1"/>
          </p:nvPr>
        </p:nvSpPr>
        <p:spPr>
          <a:xfrm>
            <a:off x="5786446" y="4714884"/>
            <a:ext cx="2815964" cy="928694"/>
          </a:xfrm>
        </p:spPr>
        <p:txBody>
          <a:bodyPr/>
          <a:lstStyle/>
          <a:p>
            <a:r>
              <a:rPr lang="ru-RU" dirty="0" smtClean="0">
                <a:solidFill>
                  <a:schemeClr val="bg2">
                    <a:lumMod val="50000"/>
                  </a:schemeClr>
                </a:solidFill>
              </a:rPr>
              <a:t>Урок труда</a:t>
            </a:r>
            <a:endParaRPr lang="ru-RU" dirty="0">
              <a:solidFill>
                <a:schemeClr val="bg2">
                  <a:lumMod val="50000"/>
                </a:schemeClr>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24" y="3000372"/>
            <a:ext cx="4286280" cy="3143272"/>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Управляющая кнопка: в конец 4">
            <a:hlinkClick r:id="" action="ppaction://hlinkshowjump?jump=nextslide" highlightClick="1"/>
          </p:cNvPr>
          <p:cNvSpPr/>
          <p:nvPr/>
        </p:nvSpPr>
        <p:spPr>
          <a:xfrm>
            <a:off x="7500958" y="6143644"/>
            <a:ext cx="1214446" cy="50006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0FA34"/>
        </a:solidFill>
        <a:effectLst/>
      </p:bgPr>
    </p:bg>
    <p:spTree>
      <p:nvGrpSpPr>
        <p:cNvPr id="1" name=""/>
        <p:cNvGrpSpPr/>
        <p:nvPr/>
      </p:nvGrpSpPr>
      <p:grpSpPr>
        <a:xfrm>
          <a:off x="0" y="0"/>
          <a:ext cx="0" cy="0"/>
          <a:chOff x="0" y="0"/>
          <a:chExt cx="0" cy="0"/>
        </a:xfrm>
      </p:grpSpPr>
      <p:sp>
        <p:nvSpPr>
          <p:cNvPr id="5" name="Прямоугольник 4"/>
          <p:cNvSpPr/>
          <p:nvPr/>
        </p:nvSpPr>
        <p:spPr>
          <a:xfrm>
            <a:off x="928662" y="571480"/>
            <a:ext cx="4000528" cy="2862322"/>
          </a:xfrm>
          <a:prstGeom prst="rect">
            <a:avLst/>
          </a:prstGeom>
        </p:spPr>
        <p:txBody>
          <a:bodyPr wrap="square">
            <a:spAutoFit/>
          </a:bodyPr>
          <a:lstStyle/>
          <a:p>
            <a:r>
              <a:rPr lang="ru-RU" b="1" dirty="0" smtClean="0"/>
              <a:t>«Найден скелет мамонта! Учёные палеонтологи должны восстановить внешний вид животного на основании фотографии его скелета и своих знаний. А так же, нужно воссоздать окружающую среду этого древнего животного». </a:t>
            </a:r>
            <a:br>
              <a:rPr lang="ru-RU" b="1" dirty="0" smtClean="0"/>
            </a:br>
            <a:r>
              <a:rPr lang="ru-RU" b="1" dirty="0" smtClean="0"/>
              <a:t/>
            </a:r>
            <a:br>
              <a:rPr lang="ru-RU" b="1" dirty="0" smtClean="0"/>
            </a:br>
            <a:endParaRPr lang="ru-RU" b="1" dirty="0"/>
          </a:p>
        </p:txBody>
      </p:sp>
      <p:pic>
        <p:nvPicPr>
          <p:cNvPr id="2050" name="Picture 2" descr="G:\Дима\730px-Siegsdorfer_Mammu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29124" y="1000108"/>
            <a:ext cx="4195417" cy="3567118"/>
          </a:xfrm>
          <a:prstGeom prst="rect">
            <a:avLst/>
          </a:prstGeom>
          <a:noFill/>
          <a:effectLst>
            <a:softEdge rad="635000"/>
          </a:effectLst>
        </p:spPr>
      </p:pic>
      <p:pic>
        <p:nvPicPr>
          <p:cNvPr id="2051" name="Picture 3" descr="G:\Дима\4abd6b2ba45d90c0e6f89b20c00cbdb7_big.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8662" y="3500438"/>
            <a:ext cx="3905251" cy="2928938"/>
          </a:xfrm>
          <a:prstGeom prst="rect">
            <a:avLst/>
          </a:prstGeom>
          <a:noFill/>
          <a:effectLst>
            <a:softEdge rad="317500"/>
          </a:effectLst>
        </p:spPr>
      </p:pic>
      <p:sp>
        <p:nvSpPr>
          <p:cNvPr id="6" name="Управляющая кнопка: в конец 5">
            <a:hlinkClick r:id="" action="ppaction://hlinkshowjump?jump=nextslide" highlightClick="1"/>
          </p:cNvPr>
          <p:cNvSpPr/>
          <p:nvPr/>
        </p:nvSpPr>
        <p:spPr>
          <a:xfrm>
            <a:off x="7500958" y="6143644"/>
            <a:ext cx="1214446" cy="50006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500034" y="642918"/>
            <a:ext cx="8286808" cy="5500726"/>
          </a:xfrm>
        </p:spPr>
        <p:style>
          <a:lnRef idx="2">
            <a:schemeClr val="accent1"/>
          </a:lnRef>
          <a:fillRef idx="1">
            <a:schemeClr val="lt1"/>
          </a:fillRef>
          <a:effectRef idx="0">
            <a:schemeClr val="accent1"/>
          </a:effectRef>
          <a:fontRef idx="minor">
            <a:schemeClr val="dk1"/>
          </a:fontRef>
        </p:style>
        <p:txBody>
          <a:bodyPr>
            <a:normAutofit/>
          </a:bodyPr>
          <a:lstStyle/>
          <a:p>
            <a:pPr>
              <a:buNone/>
            </a:pPr>
            <a:r>
              <a:rPr lang="ru-RU" sz="2000" b="1" u="sng" dirty="0" smtClean="0">
                <a:solidFill>
                  <a:srgbClr val="C00000"/>
                </a:solidFill>
                <a:latin typeface="Comic Sans MS" pitchFamily="66" charset="0"/>
              </a:rPr>
              <a:t>Цель:</a:t>
            </a:r>
          </a:p>
          <a:p>
            <a:pPr>
              <a:buNone/>
            </a:pPr>
            <a:r>
              <a:rPr lang="ru-RU" sz="2000" b="1" dirty="0" smtClean="0">
                <a:latin typeface="Times New Roman" pitchFamily="18" charset="0"/>
                <a:cs typeface="Times New Roman" pitchFamily="18" charset="0"/>
              </a:rPr>
              <a:t>1. Выяснить почему мамонта называют символом Якутии</a:t>
            </a:r>
          </a:p>
          <a:p>
            <a:pPr>
              <a:buNone/>
            </a:pPr>
            <a:r>
              <a:rPr lang="ru-RU" sz="2000" b="1" dirty="0" smtClean="0">
                <a:latin typeface="Times New Roman" pitchFamily="18" charset="0"/>
                <a:cs typeface="Times New Roman" pitchFamily="18" charset="0"/>
              </a:rPr>
              <a:t>2. Составить хронологическую таблицу останков мамонтов на территории Якутии.</a:t>
            </a:r>
          </a:p>
          <a:p>
            <a:pPr>
              <a:buNone/>
            </a:pPr>
            <a:r>
              <a:rPr lang="ru-RU" sz="2000" b="1" dirty="0" smtClean="0">
                <a:latin typeface="Times New Roman" pitchFamily="18" charset="0"/>
                <a:cs typeface="Times New Roman" pitchFamily="18" charset="0"/>
              </a:rPr>
              <a:t>3. Узнать, что символизирует мамонт на гербах улусов и городов</a:t>
            </a:r>
            <a:endParaRPr lang="ru-RU" sz="2000" b="1" u="sng" dirty="0" smtClean="0">
              <a:solidFill>
                <a:srgbClr val="C00000"/>
              </a:solidFill>
              <a:latin typeface="Comic Sans MS" pitchFamily="66" charset="0"/>
            </a:endParaRPr>
          </a:p>
          <a:p>
            <a:pPr>
              <a:buNone/>
            </a:pPr>
            <a:r>
              <a:rPr lang="ru-RU" sz="2000" b="1" u="sng" dirty="0" smtClean="0">
                <a:solidFill>
                  <a:srgbClr val="C00000"/>
                </a:solidFill>
                <a:latin typeface="Comic Sans MS" pitchFamily="66" charset="0"/>
              </a:rPr>
              <a:t>Задачи:</a:t>
            </a:r>
            <a:endParaRPr lang="ru-RU" sz="2000" u="sng" dirty="0">
              <a:solidFill>
                <a:srgbClr val="C00000"/>
              </a:solidFill>
              <a:latin typeface="Comic Sans MS" pitchFamily="66" charset="0"/>
            </a:endParaRPr>
          </a:p>
          <a:p>
            <a:pPr>
              <a:buNone/>
            </a:pPr>
            <a:r>
              <a:rPr lang="ru-RU" sz="2000" b="1" dirty="0" smtClean="0">
                <a:latin typeface="Times New Roman" pitchFamily="18" charset="0"/>
                <a:cs typeface="Times New Roman" pitchFamily="18" charset="0"/>
              </a:rPr>
              <a:t>1. Подобрать </a:t>
            </a:r>
            <a:r>
              <a:rPr lang="ru-RU" sz="2000" b="1" dirty="0">
                <a:latin typeface="Times New Roman" pitchFamily="18" charset="0"/>
                <a:cs typeface="Times New Roman" pitchFamily="18" charset="0"/>
              </a:rPr>
              <a:t>и изучить соответствующую     литературу.</a:t>
            </a:r>
          </a:p>
          <a:p>
            <a:pPr>
              <a:buNone/>
            </a:pPr>
            <a:r>
              <a:rPr lang="ru-RU" sz="2000" b="1" dirty="0">
                <a:latin typeface="Times New Roman" pitchFamily="18" charset="0"/>
                <a:cs typeface="Times New Roman" pitchFamily="18" charset="0"/>
              </a:rPr>
              <a:t>2</a:t>
            </a:r>
            <a:r>
              <a:rPr lang="ru-RU" sz="2000" b="1" dirty="0" smtClean="0">
                <a:latin typeface="Times New Roman" pitchFamily="18" charset="0"/>
                <a:cs typeface="Times New Roman" pitchFamily="18" charset="0"/>
              </a:rPr>
              <a:t>. На </a:t>
            </a:r>
            <a:r>
              <a:rPr lang="ru-RU" sz="2000" b="1" dirty="0">
                <a:latin typeface="Times New Roman" pitchFamily="18" charset="0"/>
                <a:cs typeface="Times New Roman" pitchFamily="18" charset="0"/>
              </a:rPr>
              <a:t>основе известных фактов составить хронологическую таблицу  находок останков мамонтов. </a:t>
            </a:r>
          </a:p>
          <a:p>
            <a:pPr>
              <a:buNone/>
            </a:pPr>
            <a:r>
              <a:rPr lang="ru-RU" sz="2000" b="1" dirty="0">
                <a:latin typeface="Times New Roman" pitchFamily="18" charset="0"/>
                <a:cs typeface="Times New Roman" pitchFamily="18" charset="0"/>
              </a:rPr>
              <a:t>3</a:t>
            </a:r>
            <a:r>
              <a:rPr lang="ru-RU" sz="2000" b="1" dirty="0" smtClean="0">
                <a:latin typeface="Times New Roman" pitchFamily="18" charset="0"/>
                <a:cs typeface="Times New Roman" pitchFamily="18" charset="0"/>
              </a:rPr>
              <a:t>. Посетить </a:t>
            </a:r>
            <a:r>
              <a:rPr lang="ru-RU" sz="2000" b="1" dirty="0">
                <a:latin typeface="Times New Roman" pitchFamily="18" charset="0"/>
                <a:cs typeface="Times New Roman" pitchFamily="18" charset="0"/>
              </a:rPr>
              <a:t>виртуально музей  Мамонта.</a:t>
            </a:r>
          </a:p>
          <a:p>
            <a:pPr>
              <a:buNone/>
            </a:pPr>
            <a:r>
              <a:rPr lang="ru-RU" sz="2000" b="1" dirty="0">
                <a:latin typeface="Times New Roman" pitchFamily="18" charset="0"/>
                <a:cs typeface="Times New Roman" pitchFamily="18" charset="0"/>
              </a:rPr>
              <a:t>4</a:t>
            </a:r>
            <a:r>
              <a:rPr lang="ru-RU" sz="2000" b="1" dirty="0" smtClean="0">
                <a:latin typeface="Times New Roman" pitchFamily="18" charset="0"/>
                <a:cs typeface="Times New Roman" pitchFamily="18" charset="0"/>
              </a:rPr>
              <a:t>. Изготовить </a:t>
            </a:r>
            <a:r>
              <a:rPr lang="ru-RU" sz="2000" b="1" dirty="0">
                <a:latin typeface="Times New Roman" pitchFamily="18" charset="0"/>
                <a:cs typeface="Times New Roman" pitchFamily="18" charset="0"/>
              </a:rPr>
              <a:t>макет мамонтенка</a:t>
            </a:r>
          </a:p>
          <a:p>
            <a:pPr>
              <a:buNone/>
            </a:pPr>
            <a:r>
              <a:rPr lang="ru-RU" sz="2000" b="1" dirty="0" smtClean="0">
                <a:latin typeface="Times New Roman" pitchFamily="18" charset="0"/>
                <a:cs typeface="Times New Roman" pitchFamily="18" charset="0"/>
              </a:rPr>
              <a:t>5. Создать электронный </a:t>
            </a:r>
            <a:r>
              <a:rPr lang="ru-RU" sz="2000" b="1" dirty="0">
                <a:latin typeface="Times New Roman" pitchFamily="18" charset="0"/>
                <a:cs typeface="Times New Roman" pitchFamily="18" charset="0"/>
              </a:rPr>
              <a:t>дневник </a:t>
            </a:r>
            <a:r>
              <a:rPr lang="ru-RU" sz="2000" b="1" dirty="0" smtClean="0">
                <a:latin typeface="Times New Roman" pitchFamily="18" charset="0"/>
                <a:cs typeface="Times New Roman" pitchFamily="18" charset="0"/>
              </a:rPr>
              <a:t>экспедиции.</a:t>
            </a:r>
          </a:p>
          <a:p>
            <a:pPr>
              <a:buNone/>
            </a:pPr>
            <a:r>
              <a:rPr lang="ru-RU" sz="2000" b="1" u="sng" dirty="0">
                <a:solidFill>
                  <a:srgbClr val="C00000"/>
                </a:solidFill>
                <a:latin typeface="Comic Sans MS" pitchFamily="66" charset="0"/>
              </a:rPr>
              <a:t>Гипотеза</a:t>
            </a:r>
            <a:endParaRPr lang="ru-RU" sz="2000" u="sng" dirty="0">
              <a:solidFill>
                <a:srgbClr val="C00000"/>
              </a:solidFill>
              <a:latin typeface="Comic Sans MS" pitchFamily="66" charset="0"/>
            </a:endParaRPr>
          </a:p>
          <a:p>
            <a:r>
              <a:rPr lang="ru-RU" sz="2000" b="1" dirty="0">
                <a:latin typeface="Times New Roman" pitchFamily="18" charset="0"/>
                <a:cs typeface="Times New Roman" pitchFamily="18" charset="0"/>
              </a:rPr>
              <a:t>Якутия –Родина мамонтов.</a:t>
            </a:r>
            <a:endParaRPr lang="ru-RU" sz="2000" dirty="0">
              <a:latin typeface="Times New Roman" pitchFamily="18" charset="0"/>
              <a:cs typeface="Times New Roman" pitchFamily="18" charset="0"/>
            </a:endParaRPr>
          </a:p>
        </p:txBody>
      </p:sp>
      <p:pic>
        <p:nvPicPr>
          <p:cNvPr id="5" name="Picture 12" descr="j0432529">
            <a:hlinkClick r:id="rId2" action="ppaction://hlinksldjump"/>
          </p:cNvPr>
          <p:cNvPicPr>
            <a:picLocks noChangeAspect="1" noChangeArrowheads="1"/>
          </p:cNvPicPr>
          <p:nvPr/>
        </p:nvPicPr>
        <p:blipFill>
          <a:blip r:embed="rId3" cstate="print"/>
          <a:srcRect/>
          <a:stretch>
            <a:fillRect/>
          </a:stretch>
        </p:blipFill>
        <p:spPr bwMode="auto">
          <a:xfrm>
            <a:off x="8391556" y="6286520"/>
            <a:ext cx="609600" cy="54133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0FA34"/>
        </a:solidFill>
        <a:effectLst/>
      </p:bgPr>
    </p:bg>
    <p:spTree>
      <p:nvGrpSpPr>
        <p:cNvPr id="1" name=""/>
        <p:cNvGrpSpPr/>
        <p:nvPr/>
      </p:nvGrpSpPr>
      <p:grpSpPr>
        <a:xfrm>
          <a:off x="0" y="0"/>
          <a:ext cx="0" cy="0"/>
          <a:chOff x="0" y="0"/>
          <a:chExt cx="0" cy="0"/>
        </a:xfrm>
      </p:grpSpPr>
      <p:sp>
        <p:nvSpPr>
          <p:cNvPr id="2" name="Прямоугольник 1"/>
          <p:cNvSpPr/>
          <p:nvPr/>
        </p:nvSpPr>
        <p:spPr>
          <a:xfrm>
            <a:off x="500034" y="1500174"/>
            <a:ext cx="4572000" cy="2031325"/>
          </a:xfrm>
          <a:prstGeom prst="rect">
            <a:avLst/>
          </a:prstGeom>
        </p:spPr>
        <p:txBody>
          <a:bodyPr wrap="square">
            <a:spAutoFit/>
          </a:bodyPr>
          <a:lstStyle/>
          <a:p>
            <a:r>
              <a:rPr lang="ru-RU" dirty="0" smtClean="0"/>
              <a:t>Мамонт по размерам не превосходил современных слонов, но его тело было массивнее, а ноги короче, он обладал густой шерстью и длинными изогнутыми бивнями; последние могли служить мамонту для добывания пищи из-под снега в зимнее время года. </a:t>
            </a:r>
            <a:endParaRPr lang="ru-RU" dirty="0"/>
          </a:p>
        </p:txBody>
      </p:sp>
      <p:pic>
        <p:nvPicPr>
          <p:cNvPr id="1026" name="Picture 2" descr="F:\мамонт\2a05ab669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33438">
            <a:off x="4955793" y="1047996"/>
            <a:ext cx="3657600" cy="3402013"/>
          </a:xfrm>
          <a:prstGeom prst="rect">
            <a:avLst/>
          </a:prstGeom>
          <a:ln>
            <a:noFill/>
          </a:ln>
          <a:effectLst>
            <a:softEdge rad="112500"/>
          </a:effectLst>
        </p:spPr>
      </p:pic>
      <p:pic>
        <p:nvPicPr>
          <p:cNvPr id="1027" name="Picture 3" descr="F:\11 марта\9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278358">
            <a:off x="622333" y="3630014"/>
            <a:ext cx="4435475" cy="2825750"/>
          </a:xfrm>
          <a:prstGeom prst="rect">
            <a:avLst/>
          </a:prstGeom>
          <a:ln>
            <a:noFill/>
          </a:ln>
          <a:effectLst>
            <a:softEdge rad="112500"/>
          </a:effectLst>
        </p:spPr>
      </p:pic>
      <p:sp>
        <p:nvSpPr>
          <p:cNvPr id="5" name="Управляющая кнопка: в конец 4">
            <a:hlinkClick r:id="" action="ppaction://hlinkshowjump?jump=nextslide" highlightClick="1"/>
          </p:cNvPr>
          <p:cNvSpPr/>
          <p:nvPr/>
        </p:nvSpPr>
        <p:spPr>
          <a:xfrm>
            <a:off x="7500958" y="6143644"/>
            <a:ext cx="1214446" cy="50006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0FA34"/>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stretch>
            <a:fillRect/>
          </a:stretch>
        </p:blipFill>
        <p:spPr bwMode="auto">
          <a:xfrm>
            <a:off x="571472" y="1857364"/>
            <a:ext cx="4038600" cy="3123184"/>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Содержимое 5"/>
          <p:cNvSpPr>
            <a:spLocks noGrp="1"/>
          </p:cNvSpPr>
          <p:nvPr>
            <p:ph sz="half" idx="2"/>
          </p:nvPr>
        </p:nvSpPr>
        <p:spPr/>
        <p:txBody>
          <a:bodyPr>
            <a:normAutofit lnSpcReduction="10000"/>
          </a:bodyPr>
          <a:lstStyle/>
          <a:p>
            <a:r>
              <a:rPr lang="ru-RU" b="1" dirty="0" smtClean="0"/>
              <a:t>Для урока нам понадобятся: </a:t>
            </a:r>
            <a:r>
              <a:rPr lang="ru-RU" dirty="0" smtClean="0"/>
              <a:t/>
            </a:r>
            <a:br>
              <a:rPr lang="ru-RU" dirty="0" smtClean="0"/>
            </a:br>
            <a:r>
              <a:rPr lang="ru-RU" dirty="0" smtClean="0"/>
              <a:t/>
            </a:r>
            <a:br>
              <a:rPr lang="ru-RU" dirty="0" smtClean="0"/>
            </a:br>
            <a:r>
              <a:rPr lang="ru-RU" dirty="0" smtClean="0"/>
              <a:t>• альбомные листы (половинка а4-го формата), </a:t>
            </a:r>
            <a:br>
              <a:rPr lang="ru-RU" dirty="0" smtClean="0"/>
            </a:br>
            <a:r>
              <a:rPr lang="ru-RU" dirty="0" smtClean="0"/>
              <a:t>• пластилин, цветная бумага и цветной картон, </a:t>
            </a:r>
            <a:br>
              <a:rPr lang="ru-RU" dirty="0" smtClean="0"/>
            </a:br>
            <a:r>
              <a:rPr lang="ru-RU" dirty="0" smtClean="0"/>
              <a:t>• цветные карандаши или фломастеры, </a:t>
            </a:r>
            <a:br>
              <a:rPr lang="ru-RU" dirty="0" smtClean="0"/>
            </a:br>
            <a:r>
              <a:rPr lang="ru-RU" dirty="0" smtClean="0"/>
              <a:t>• ножницы и клей. </a:t>
            </a:r>
            <a:endParaRPr lang="ru-RU" dirty="0"/>
          </a:p>
        </p:txBody>
      </p:sp>
      <p:sp>
        <p:nvSpPr>
          <p:cNvPr id="4" name="Управляющая кнопка: в конец 3">
            <a:hlinkClick r:id="" action="ppaction://hlinkshowjump?jump=nextslide" highlightClick="1"/>
          </p:cNvPr>
          <p:cNvSpPr/>
          <p:nvPr/>
        </p:nvSpPr>
        <p:spPr>
          <a:xfrm>
            <a:off x="7858148" y="6286520"/>
            <a:ext cx="1214446" cy="50006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0FA34"/>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r>
              <a:rPr lang="ru-RU" dirty="0" smtClean="0"/>
              <a:t/>
            </a:r>
            <a:br>
              <a:rPr lang="ru-RU" dirty="0" smtClean="0"/>
            </a:br>
            <a:endParaRPr lang="ru-RU" dirty="0"/>
          </a:p>
        </p:txBody>
      </p:sp>
      <p:pic>
        <p:nvPicPr>
          <p:cNvPr id="3074" name="Picture 2"/>
          <p:cNvPicPr>
            <a:picLocks noGrp="1" noChangeAspect="1" noChangeArrowheads="1"/>
          </p:cNvPicPr>
          <p:nvPr>
            <p:ph sz="half" idx="1"/>
          </p:nvPr>
        </p:nvPicPr>
        <p:blipFill>
          <a:blip r:embed="rId2"/>
          <a:stretch>
            <a:fillRect/>
          </a:stretch>
        </p:blipFill>
        <p:spPr bwMode="auto">
          <a:xfrm>
            <a:off x="571472" y="2285992"/>
            <a:ext cx="3895725" cy="2857500"/>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Содержимое 4"/>
          <p:cNvSpPr>
            <a:spLocks noGrp="1"/>
          </p:cNvSpPr>
          <p:nvPr>
            <p:ph sz="half" idx="2"/>
          </p:nvPr>
        </p:nvSpPr>
        <p:spPr/>
        <p:txBody>
          <a:bodyPr/>
          <a:lstStyle/>
          <a:p>
            <a:r>
              <a:rPr lang="ru-RU" b="1" dirty="0" smtClean="0"/>
              <a:t>1 шаг.</a:t>
            </a:r>
            <a:r>
              <a:rPr lang="ru-RU" dirty="0" smtClean="0"/>
              <a:t> Вы можете распечатать скелет мамонта с нашего сайта или попробовать самостоятельно его нарисовать на половинке альбомного листа</a:t>
            </a:r>
            <a:endParaRPr lang="ru-RU" dirty="0"/>
          </a:p>
        </p:txBody>
      </p:sp>
      <p:sp>
        <p:nvSpPr>
          <p:cNvPr id="6" name="Управляющая кнопка: в конец 5">
            <a:hlinkClick r:id="" action="ppaction://hlinkshowjump?jump=nextslide" highlightClick="1"/>
          </p:cNvPr>
          <p:cNvSpPr/>
          <p:nvPr/>
        </p:nvSpPr>
        <p:spPr>
          <a:xfrm>
            <a:off x="7500958" y="6143644"/>
            <a:ext cx="1214446" cy="50006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0FA34"/>
        </a:solidFill>
        <a:effectLst/>
      </p:bgPr>
    </p:bg>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dirty="0"/>
          </a:p>
        </p:txBody>
      </p:sp>
      <p:pic>
        <p:nvPicPr>
          <p:cNvPr id="4098" name="Picture 2"/>
          <p:cNvPicPr>
            <a:picLocks noGrp="1" noChangeAspect="1" noChangeArrowheads="1"/>
          </p:cNvPicPr>
          <p:nvPr>
            <p:ph sz="half" idx="1"/>
          </p:nvPr>
        </p:nvPicPr>
        <p:blipFill>
          <a:blip r:embed="rId2"/>
          <a:stretch>
            <a:fillRect/>
          </a:stretch>
        </p:blipFill>
        <p:spPr bwMode="auto">
          <a:xfrm>
            <a:off x="1071538" y="3429000"/>
            <a:ext cx="2628900" cy="214312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Содержимое 8"/>
          <p:cNvSpPr>
            <a:spLocks noGrp="1"/>
          </p:cNvSpPr>
          <p:nvPr>
            <p:ph sz="half" idx="2"/>
          </p:nvPr>
        </p:nvSpPr>
        <p:spPr/>
        <p:txBody>
          <a:bodyPr>
            <a:normAutofit fontScale="92500" lnSpcReduction="10000"/>
          </a:bodyPr>
          <a:lstStyle/>
          <a:p>
            <a:r>
              <a:rPr lang="ru-RU" b="1" dirty="0" smtClean="0"/>
              <a:t>2 шаг.</a:t>
            </a:r>
            <a:r>
              <a:rPr lang="ru-RU" dirty="0" smtClean="0"/>
              <a:t> Выбираем пластилин для лепки основной формы мамонта (например - коричневый): для лепки может понадобиться несколько кусков одного цвета. </a:t>
            </a:r>
            <a:br>
              <a:rPr lang="ru-RU" dirty="0" smtClean="0"/>
            </a:br>
            <a:r>
              <a:rPr lang="ru-RU" dirty="0" smtClean="0"/>
              <a:t>Делаем основную форму - тело мамонта, прижимая его к листу ориентируясь на изображение скелета:</a:t>
            </a:r>
            <a:endParaRPr lang="ru-RU" dirty="0"/>
          </a:p>
        </p:txBody>
      </p:sp>
      <p:pic>
        <p:nvPicPr>
          <p:cNvPr id="4099" name="Picture 3"/>
          <p:cNvPicPr>
            <a:picLocks noChangeAspect="1" noChangeArrowheads="1"/>
          </p:cNvPicPr>
          <p:nvPr/>
        </p:nvPicPr>
        <p:blipFill>
          <a:blip r:embed="rId3"/>
          <a:srcRect/>
          <a:stretch>
            <a:fillRect/>
          </a:stretch>
        </p:blipFill>
        <p:spPr bwMode="auto">
          <a:xfrm>
            <a:off x="428596" y="1071546"/>
            <a:ext cx="4286250" cy="176212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Управляющая кнопка: в конец 5">
            <a:hlinkClick r:id="" action="ppaction://hlinkshowjump?jump=nextslide" highlightClick="1"/>
          </p:cNvPr>
          <p:cNvSpPr/>
          <p:nvPr/>
        </p:nvSpPr>
        <p:spPr>
          <a:xfrm>
            <a:off x="7858148" y="6286520"/>
            <a:ext cx="1214446" cy="50006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0FA34"/>
        </a:solidFill>
        <a:effectLst/>
      </p:bgPr>
    </p:bg>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1"/>
          </p:nvPr>
        </p:nvPicPr>
        <p:blipFill>
          <a:blip r:embed="rId2"/>
          <a:stretch>
            <a:fillRect/>
          </a:stretch>
        </p:blipFill>
        <p:spPr bwMode="auto">
          <a:xfrm>
            <a:off x="457200" y="3307662"/>
            <a:ext cx="4038600" cy="1660313"/>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Содержимое 5"/>
          <p:cNvSpPr>
            <a:spLocks noGrp="1"/>
          </p:cNvSpPr>
          <p:nvPr>
            <p:ph sz="half" idx="2"/>
          </p:nvPr>
        </p:nvSpPr>
        <p:spPr/>
        <p:txBody>
          <a:bodyPr>
            <a:normAutofit/>
          </a:bodyPr>
          <a:lstStyle/>
          <a:p>
            <a:r>
              <a:rPr lang="ru-RU" dirty="0" smtClean="0"/>
              <a:t>После этого приступаем к изготовлению шерсти. Скатываем в руках тонкие «колбаски» и прикрепляем в тех местах, где у мамонта росла шерсть: на </a:t>
            </a:r>
            <a:r>
              <a:rPr lang="ru-RU" dirty="0" err="1" smtClean="0"/>
              <a:t>глову</a:t>
            </a:r>
            <a:r>
              <a:rPr lang="ru-RU" dirty="0" smtClean="0"/>
              <a:t>, спину и вдоль хребта: </a:t>
            </a:r>
            <a:br>
              <a:rPr lang="ru-RU" dirty="0" smtClean="0"/>
            </a:br>
            <a:endParaRPr lang="ru-RU" dirty="0"/>
          </a:p>
        </p:txBody>
      </p:sp>
      <p:pic>
        <p:nvPicPr>
          <p:cNvPr id="9" name="Picture 3"/>
          <p:cNvPicPr>
            <a:picLocks noChangeAspect="1" noChangeArrowheads="1"/>
          </p:cNvPicPr>
          <p:nvPr/>
        </p:nvPicPr>
        <p:blipFill>
          <a:blip r:embed="rId3"/>
          <a:srcRect/>
          <a:stretch>
            <a:fillRect/>
          </a:stretch>
        </p:blipFill>
        <p:spPr bwMode="auto">
          <a:xfrm>
            <a:off x="428596" y="1071546"/>
            <a:ext cx="4286250" cy="176212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Управляющая кнопка: в конец 4">
            <a:hlinkClick r:id="" action="ppaction://hlinkshowjump?jump=nextslide" highlightClick="1"/>
          </p:cNvPr>
          <p:cNvSpPr/>
          <p:nvPr/>
        </p:nvSpPr>
        <p:spPr>
          <a:xfrm>
            <a:off x="7500958" y="6143644"/>
            <a:ext cx="1214446" cy="50006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0FA34"/>
        </a:solidFill>
        <a:effectLst/>
      </p:bgPr>
    </p:bg>
    <p:spTree>
      <p:nvGrpSpPr>
        <p:cNvPr id="1" name=""/>
        <p:cNvGrpSpPr/>
        <p:nvPr/>
      </p:nvGrpSpPr>
      <p:grpSpPr>
        <a:xfrm>
          <a:off x="0" y="0"/>
          <a:ext cx="0" cy="0"/>
          <a:chOff x="0" y="0"/>
          <a:chExt cx="0" cy="0"/>
        </a:xfrm>
      </p:grpSpPr>
      <p:sp>
        <p:nvSpPr>
          <p:cNvPr id="6" name="Содержимое 5"/>
          <p:cNvSpPr>
            <a:spLocks noGrp="1"/>
          </p:cNvSpPr>
          <p:nvPr>
            <p:ph sz="half" idx="4294967295"/>
          </p:nvPr>
        </p:nvSpPr>
        <p:spPr>
          <a:xfrm>
            <a:off x="5105400" y="1920875"/>
            <a:ext cx="4038600" cy="4433888"/>
          </a:xfrm>
        </p:spPr>
        <p:txBody>
          <a:bodyPr/>
          <a:lstStyle/>
          <a:p>
            <a:r>
              <a:rPr lang="ru-RU" b="1" dirty="0" smtClean="0"/>
              <a:t>3 шаг. </a:t>
            </a:r>
            <a:r>
              <a:rPr lang="ru-RU" dirty="0" smtClean="0"/>
              <a:t>Когда мы видим, что мамонт достаточно покрыт шерстью, мы можем перейти к изготовлению деталей средней величины – глаз. </a:t>
            </a:r>
            <a:br>
              <a:rPr lang="ru-RU" dirty="0" smtClean="0"/>
            </a:br>
            <a:endParaRPr lang="ru-RU" dirty="0"/>
          </a:p>
        </p:txBody>
      </p:sp>
      <p:pic>
        <p:nvPicPr>
          <p:cNvPr id="7" name="Picture 2"/>
          <p:cNvPicPr>
            <a:picLocks noChangeAspect="1" noChangeArrowheads="1"/>
          </p:cNvPicPr>
          <p:nvPr/>
        </p:nvPicPr>
        <p:blipFill>
          <a:blip r:embed="rId2"/>
          <a:stretch>
            <a:fillRect/>
          </a:stretch>
        </p:blipFill>
        <p:spPr bwMode="auto">
          <a:xfrm>
            <a:off x="285720" y="2571744"/>
            <a:ext cx="4681542" cy="2571768"/>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Управляющая кнопка: в конец 3">
            <a:hlinkClick r:id="" action="ppaction://hlinkshowjump?jump=nextslide" highlightClick="1"/>
          </p:cNvPr>
          <p:cNvSpPr/>
          <p:nvPr/>
        </p:nvSpPr>
        <p:spPr>
          <a:xfrm>
            <a:off x="7500958" y="6143644"/>
            <a:ext cx="1214446" cy="50006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0FA34"/>
        </a:solidFill>
        <a:effectLst/>
      </p:bgPr>
    </p:bg>
    <p:spTree>
      <p:nvGrpSpPr>
        <p:cNvPr id="1" name=""/>
        <p:cNvGrpSpPr/>
        <p:nvPr/>
      </p:nvGrpSpPr>
      <p:grpSpPr>
        <a:xfrm>
          <a:off x="0" y="0"/>
          <a:ext cx="0" cy="0"/>
          <a:chOff x="0" y="0"/>
          <a:chExt cx="0" cy="0"/>
        </a:xfrm>
      </p:grpSpPr>
      <p:sp>
        <p:nvSpPr>
          <p:cNvPr id="6" name="Содержимое 5"/>
          <p:cNvSpPr>
            <a:spLocks noGrp="1"/>
          </p:cNvSpPr>
          <p:nvPr>
            <p:ph sz="half" idx="4294967295"/>
          </p:nvPr>
        </p:nvSpPr>
        <p:spPr>
          <a:xfrm>
            <a:off x="5105400" y="1920875"/>
            <a:ext cx="4038600" cy="4433888"/>
          </a:xfrm>
        </p:spPr>
        <p:txBody>
          <a:bodyPr/>
          <a:lstStyle/>
          <a:p>
            <a:r>
              <a:rPr lang="ru-RU" dirty="0" smtClean="0"/>
              <a:t>Теперь делаем ушко и бивни.</a:t>
            </a:r>
            <a:endParaRPr lang="ru-RU" dirty="0"/>
          </a:p>
        </p:txBody>
      </p:sp>
      <p:pic>
        <p:nvPicPr>
          <p:cNvPr id="7" name="Picture 2"/>
          <p:cNvPicPr>
            <a:picLocks noChangeAspect="1" noChangeArrowheads="1"/>
          </p:cNvPicPr>
          <p:nvPr/>
        </p:nvPicPr>
        <p:blipFill>
          <a:blip r:embed="rId2"/>
          <a:stretch>
            <a:fillRect/>
          </a:stretch>
        </p:blipFill>
        <p:spPr bwMode="auto">
          <a:xfrm>
            <a:off x="714348" y="1785926"/>
            <a:ext cx="4357718" cy="300039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Управляющая кнопка: в конец 3">
            <a:hlinkClick r:id="" action="ppaction://hlinkshowjump?jump=nextslide" highlightClick="1"/>
          </p:cNvPr>
          <p:cNvSpPr/>
          <p:nvPr/>
        </p:nvSpPr>
        <p:spPr>
          <a:xfrm>
            <a:off x="7500958" y="6143644"/>
            <a:ext cx="1214446" cy="50006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0FA34"/>
        </a:solidFill>
        <a:effectLst/>
      </p:bgPr>
    </p:bg>
    <p:spTree>
      <p:nvGrpSpPr>
        <p:cNvPr id="1" name=""/>
        <p:cNvGrpSpPr/>
        <p:nvPr/>
      </p:nvGrpSpPr>
      <p:grpSpPr>
        <a:xfrm>
          <a:off x="0" y="0"/>
          <a:ext cx="0" cy="0"/>
          <a:chOff x="0" y="0"/>
          <a:chExt cx="0" cy="0"/>
        </a:xfrm>
      </p:grpSpPr>
      <p:pic>
        <p:nvPicPr>
          <p:cNvPr id="8194" name="Picture 2"/>
          <p:cNvPicPr>
            <a:picLocks noGrp="1" noChangeAspect="1" noChangeArrowheads="1"/>
          </p:cNvPicPr>
          <p:nvPr>
            <p:ph sz="half" idx="4294967295"/>
          </p:nvPr>
        </p:nvPicPr>
        <p:blipFill>
          <a:blip r:embed="rId2"/>
          <a:stretch>
            <a:fillRect/>
          </a:stretch>
        </p:blipFill>
        <p:spPr bwMode="auto">
          <a:xfrm>
            <a:off x="0" y="1643063"/>
            <a:ext cx="4500563" cy="3000375"/>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Содержимое 5"/>
          <p:cNvSpPr>
            <a:spLocks noGrp="1"/>
          </p:cNvSpPr>
          <p:nvPr>
            <p:ph sz="half" idx="4294967295"/>
          </p:nvPr>
        </p:nvSpPr>
        <p:spPr>
          <a:xfrm>
            <a:off x="5105400" y="1920875"/>
            <a:ext cx="4038600" cy="4433888"/>
          </a:xfrm>
        </p:spPr>
        <p:txBody>
          <a:bodyPr/>
          <a:lstStyle/>
          <a:p>
            <a:r>
              <a:rPr lang="ru-RU" dirty="0" smtClean="0"/>
              <a:t>После чего можно сделать хвостик и ногти на ногах:</a:t>
            </a:r>
            <a:endParaRPr lang="en-US" dirty="0" smtClean="0"/>
          </a:p>
          <a:p>
            <a:r>
              <a:rPr lang="ru-RU" smtClean="0"/>
              <a:t>С помощью карандаша процарапаем некоторые детали, такие как коленки, морщинки и рот:</a:t>
            </a:r>
            <a:endParaRPr lang="ru-RU" dirty="0"/>
          </a:p>
        </p:txBody>
      </p:sp>
      <p:sp>
        <p:nvSpPr>
          <p:cNvPr id="4" name="Управляющая кнопка: в конец 3">
            <a:hlinkClick r:id="" action="ppaction://hlinkshowjump?jump=nextslide" highlightClick="1"/>
          </p:cNvPr>
          <p:cNvSpPr/>
          <p:nvPr/>
        </p:nvSpPr>
        <p:spPr>
          <a:xfrm>
            <a:off x="7500958" y="6143644"/>
            <a:ext cx="1214446" cy="50006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0FA34"/>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descr="F:\палеонтология\DSC_4317.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261286">
            <a:off x="334581" y="289942"/>
            <a:ext cx="4000528" cy="3320716"/>
          </a:xfrm>
          <a:prstGeom prst="rect">
            <a:avLst/>
          </a:prstGeom>
          <a:ln>
            <a:noFill/>
          </a:ln>
          <a:effectLst>
            <a:softEdge rad="112500"/>
          </a:effectLst>
        </p:spPr>
      </p:pic>
      <p:pic>
        <p:nvPicPr>
          <p:cNvPr id="1027" name="Picture 3" descr="F:\палеонтология\DSC_431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97506">
            <a:off x="4665055" y="239675"/>
            <a:ext cx="4298948" cy="3333752"/>
          </a:xfrm>
          <a:prstGeom prst="rect">
            <a:avLst/>
          </a:prstGeom>
          <a:ln>
            <a:noFill/>
          </a:ln>
          <a:effectLst>
            <a:softEdge rad="112500"/>
          </a:effectLst>
        </p:spPr>
      </p:pic>
      <p:pic>
        <p:nvPicPr>
          <p:cNvPr id="1028" name="Picture 4" descr="F:\палеонтология\DSC_431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4282" y="3714752"/>
            <a:ext cx="3857652" cy="2857520"/>
          </a:xfrm>
          <a:prstGeom prst="rect">
            <a:avLst/>
          </a:prstGeom>
          <a:ln>
            <a:noFill/>
          </a:ln>
          <a:effectLst>
            <a:softEdge rad="112500"/>
          </a:effectLst>
        </p:spPr>
      </p:pic>
      <p:pic>
        <p:nvPicPr>
          <p:cNvPr id="2050" name="Picture 2" descr="G:\ВЫСтавка\100NCD40\DSC_432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71869" y="2000240"/>
            <a:ext cx="2765118" cy="3027652"/>
          </a:xfrm>
          <a:prstGeom prst="rect">
            <a:avLst/>
          </a:prstGeom>
          <a:ln>
            <a:noFill/>
          </a:ln>
          <a:effectLst>
            <a:softEdge rad="112500"/>
          </a:effectLst>
        </p:spPr>
      </p:pic>
      <p:pic>
        <p:nvPicPr>
          <p:cNvPr id="2051" name="Picture 3" descr="G:\ВЫСтавка\100NCD40\DSC_4320.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5857884" y="3571876"/>
            <a:ext cx="2786082" cy="2993350"/>
          </a:xfrm>
          <a:prstGeom prst="rect">
            <a:avLst/>
          </a:prstGeom>
          <a:ln>
            <a:noFill/>
          </a:ln>
          <a:effectLst>
            <a:softEdge rad="112500"/>
          </a:effectLst>
        </p:spPr>
      </p:pic>
      <p:sp>
        <p:nvSpPr>
          <p:cNvPr id="8" name="Управляющая кнопка: в конец 7">
            <a:hlinkClick r:id="" action="ppaction://hlinkshowjump?jump=nextslide" highlightClick="1"/>
          </p:cNvPr>
          <p:cNvSpPr/>
          <p:nvPr/>
        </p:nvSpPr>
        <p:spPr>
          <a:xfrm>
            <a:off x="4429124" y="5929330"/>
            <a:ext cx="1214446" cy="50006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0FA34"/>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5757874" cy="1143000"/>
          </a:xfrm>
        </p:spPr>
        <p:txBody>
          <a:bodyPr/>
          <a:lstStyle/>
          <a:p>
            <a:r>
              <a:rPr lang="ru-RU" dirty="0" smtClean="0">
                <a:solidFill>
                  <a:srgbClr val="C00000"/>
                </a:solidFill>
                <a:latin typeface="Comic Sans MS" pitchFamily="66" charset="0"/>
              </a:rPr>
              <a:t>Этапы работы</a:t>
            </a:r>
            <a:endParaRPr lang="ru-RU" dirty="0">
              <a:solidFill>
                <a:srgbClr val="C00000"/>
              </a:solidFill>
              <a:latin typeface="Comic Sans MS" pitchFamily="66" charset="0"/>
            </a:endParaRPr>
          </a:p>
        </p:txBody>
      </p:sp>
      <p:pic>
        <p:nvPicPr>
          <p:cNvPr id="1026" name="Picture 2" descr="G:\ВЫСтавка\100NCD40\DSC_432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143240" y="1928802"/>
            <a:ext cx="1891098" cy="1530088"/>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14282" y="2000240"/>
            <a:ext cx="1954781" cy="1433824"/>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G:\ВЫСтавка\100NCD40\DSC_432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8662" y="3963348"/>
            <a:ext cx="2428892" cy="1846096"/>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9" name="Picture 5" descr="G:\ВЫСтавка\100NCD40\DSC_432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43636" y="1928802"/>
            <a:ext cx="2025158" cy="1501823"/>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G:\горки\100NCD40\DSC_463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14875" y="4000504"/>
            <a:ext cx="2113801" cy="1714512"/>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Стрелка вправо 9"/>
          <p:cNvSpPr/>
          <p:nvPr/>
        </p:nvSpPr>
        <p:spPr>
          <a:xfrm>
            <a:off x="2285984" y="2571744"/>
            <a:ext cx="785818" cy="2857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5143504" y="2786058"/>
            <a:ext cx="857256" cy="21431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3500430" y="4857760"/>
            <a:ext cx="978408" cy="21431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8215338" y="2714620"/>
            <a:ext cx="928662" cy="21431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Управляющая кнопка: в конец 13">
            <a:hlinkClick r:id="" action="ppaction://hlinkshowjump?jump=nextslide" highlightClick="1"/>
          </p:cNvPr>
          <p:cNvSpPr/>
          <p:nvPr/>
        </p:nvSpPr>
        <p:spPr>
          <a:xfrm>
            <a:off x="7500958" y="6143644"/>
            <a:ext cx="1214446" cy="500066"/>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00052" y="71414"/>
            <a:ext cx="8658228" cy="1143000"/>
          </a:xfrm>
        </p:spPr>
        <p:txBody>
          <a:bodyPr/>
          <a:lstStyle/>
          <a:p>
            <a:r>
              <a:rPr lang="ru-RU" dirty="0" smtClean="0"/>
              <a:t>		</a:t>
            </a:r>
            <a:r>
              <a:rPr lang="ru-RU" b="1" dirty="0" smtClean="0">
                <a:solidFill>
                  <a:srgbClr val="C00000"/>
                </a:solidFill>
                <a:latin typeface="Comic Sans MS" pitchFamily="66" charset="0"/>
              </a:rPr>
              <a:t>Как выглядел мамонт</a:t>
            </a:r>
            <a:endParaRPr lang="ru-RU" b="1" dirty="0">
              <a:solidFill>
                <a:srgbClr val="C00000"/>
              </a:solidFill>
              <a:latin typeface="Comic Sans MS" pitchFamily="66" charset="0"/>
            </a:endParaRPr>
          </a:p>
        </p:txBody>
      </p:sp>
      <p:sp>
        <p:nvSpPr>
          <p:cNvPr id="8" name="Содержимое 7"/>
          <p:cNvSpPr>
            <a:spLocks noGrp="1"/>
          </p:cNvSpPr>
          <p:nvPr>
            <p:ph idx="1"/>
          </p:nvPr>
        </p:nvSpPr>
        <p:spPr>
          <a:xfrm>
            <a:off x="214282" y="1000132"/>
            <a:ext cx="5072098" cy="5715016"/>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algn="just">
              <a:buNone/>
            </a:pPr>
            <a:r>
              <a:rPr lang="ru-RU" sz="6200" b="1" dirty="0" smtClean="0">
                <a:latin typeface="Times New Roman" pitchFamily="18" charset="0"/>
                <a:cs typeface="Times New Roman" pitchFamily="18" charset="0"/>
              </a:rPr>
              <a:t>МАМОНТ </a:t>
            </a:r>
            <a:r>
              <a:rPr lang="ru-RU" sz="6200" b="1" dirty="0">
                <a:latin typeface="Times New Roman" pitchFamily="18" charset="0"/>
                <a:cs typeface="Times New Roman" pitchFamily="18" charset="0"/>
              </a:rPr>
              <a:t>(</a:t>
            </a:r>
            <a:r>
              <a:rPr lang="ru-RU" sz="6200" b="1" dirty="0" err="1">
                <a:latin typeface="Times New Roman" pitchFamily="18" charset="0"/>
                <a:cs typeface="Times New Roman" pitchFamily="18" charset="0"/>
              </a:rPr>
              <a:t>Mammuthus</a:t>
            </a:r>
            <a:r>
              <a:rPr lang="ru-RU" sz="6200" b="1" dirty="0">
                <a:latin typeface="Times New Roman" pitchFamily="18" charset="0"/>
                <a:cs typeface="Times New Roman" pitchFamily="18" charset="0"/>
              </a:rPr>
              <a:t>), вымерший слон отряда хоботных; крупное растительноядное животное с массивным туловищем на столбообразных ногах, из которых задние короче передних .</a:t>
            </a:r>
            <a:r>
              <a:rPr lang="ru-RU" sz="6200" b="1" dirty="0" smtClean="0">
                <a:latin typeface="Times New Roman" pitchFamily="18" charset="0"/>
                <a:cs typeface="Times New Roman" pitchFamily="18" charset="0"/>
              </a:rPr>
              <a:t>По </a:t>
            </a:r>
            <a:r>
              <a:rPr lang="ru-RU" sz="6200" b="1" dirty="0">
                <a:latin typeface="Times New Roman" pitchFamily="18" charset="0"/>
                <a:cs typeface="Times New Roman" pitchFamily="18" charset="0"/>
              </a:rPr>
              <a:t>строению скелета мамонт представляет значительное сходство с ныне живущим индийским слоном, которого он несколько превосходил величиной, достигая 5,5 м длины и 3,1 м высоты. </a:t>
            </a:r>
          </a:p>
          <a:p>
            <a:pPr algn="just">
              <a:buNone/>
            </a:pPr>
            <a:r>
              <a:rPr lang="ru-RU" sz="6200" b="1" dirty="0">
                <a:latin typeface="Times New Roman" pitchFamily="18" charset="0"/>
                <a:cs typeface="Times New Roman" pitchFamily="18" charset="0"/>
              </a:rPr>
              <a:t>В верхней челюсти — выступающие вперед </a:t>
            </a:r>
            <a:r>
              <a:rPr lang="ru-RU" sz="6200" b="1" dirty="0" smtClean="0">
                <a:latin typeface="Times New Roman" pitchFamily="18" charset="0"/>
                <a:cs typeface="Times New Roman" pitchFamily="18" charset="0"/>
              </a:rPr>
              <a:t>бивни, представляющие </a:t>
            </a:r>
            <a:r>
              <a:rPr lang="ru-RU" sz="6200" b="1" dirty="0">
                <a:latin typeface="Times New Roman" pitchFamily="18" charset="0"/>
                <a:cs typeface="Times New Roman" pitchFamily="18" charset="0"/>
              </a:rPr>
              <a:t>собой по происхождению вторые резцы.  Длина их  достигала до 4 м в длину, вес - до 100 кг. </a:t>
            </a:r>
            <a:r>
              <a:rPr lang="ru-RU" sz="6200" b="1" dirty="0" smtClean="0">
                <a:latin typeface="Times New Roman" pitchFamily="18" charset="0"/>
                <a:cs typeface="Times New Roman" pitchFamily="18" charset="0"/>
              </a:rPr>
              <a:t>Скорее </a:t>
            </a:r>
            <a:r>
              <a:rPr lang="ru-RU" sz="6200" b="1" dirty="0">
                <a:latin typeface="Times New Roman" pitchFamily="18" charset="0"/>
                <a:cs typeface="Times New Roman" pitchFamily="18" charset="0"/>
              </a:rPr>
              <a:t>всего, бивнями мамонты разгребали снег в поисках корма: травы, мхов, папоротников и мелких кустарников. За один день этот зверь </a:t>
            </a:r>
            <a:r>
              <a:rPr lang="ru-RU" sz="6200" b="1" dirty="0" smtClean="0">
                <a:latin typeface="Times New Roman" pitchFamily="18" charset="0"/>
                <a:cs typeface="Times New Roman" pitchFamily="18" charset="0"/>
              </a:rPr>
              <a:t>потреблял </a:t>
            </a:r>
            <a:r>
              <a:rPr lang="ru-RU" sz="6200" b="1" dirty="0">
                <a:latin typeface="Times New Roman" pitchFamily="18" charset="0"/>
                <a:cs typeface="Times New Roman" pitchFamily="18" charset="0"/>
              </a:rPr>
              <a:t>до 100 кг грубой растительной пищи, </a:t>
            </a:r>
            <a:r>
              <a:rPr lang="ru-RU" sz="6200" b="1" dirty="0" smtClean="0">
                <a:latin typeface="Times New Roman" pitchFamily="18" charset="0"/>
                <a:cs typeface="Times New Roman" pitchFamily="18" charset="0"/>
              </a:rPr>
              <a:t>которую </a:t>
            </a:r>
            <a:r>
              <a:rPr lang="ru-RU" sz="6200" b="1" dirty="0">
                <a:latin typeface="Times New Roman" pitchFamily="18" charset="0"/>
                <a:cs typeface="Times New Roman" pitchFamily="18" charset="0"/>
              </a:rPr>
              <a:t>ему приходилось перетирать четырьмя </a:t>
            </a:r>
            <a:r>
              <a:rPr lang="ru-RU" sz="6200" b="1" dirty="0" smtClean="0">
                <a:latin typeface="Times New Roman" pitchFamily="18" charset="0"/>
                <a:cs typeface="Times New Roman" pitchFamily="18" charset="0"/>
              </a:rPr>
              <a:t>огромными </a:t>
            </a:r>
            <a:r>
              <a:rPr lang="ru-RU" sz="6200" b="1" dirty="0">
                <a:latin typeface="Times New Roman" pitchFamily="18" charset="0"/>
                <a:cs typeface="Times New Roman" pitchFamily="18" charset="0"/>
              </a:rPr>
              <a:t>коренными зубами — каждый весил около 8 кг. Мамонты жили в тундре, травянистых степях и лесостепи.</a:t>
            </a:r>
          </a:p>
          <a:p>
            <a:pPr algn="just">
              <a:buNone/>
            </a:pPr>
            <a:r>
              <a:rPr lang="ru-RU" sz="6200" b="1" dirty="0">
                <a:latin typeface="Times New Roman" pitchFamily="18" charset="0"/>
                <a:cs typeface="Times New Roman" pitchFamily="18" charset="0"/>
              </a:rPr>
              <a:t>Кожа мамонта была покрыта густой рыжеватой или черной шерстью, среди которой выдавались грубые, длинные, щетинистые волосы. На шее и задней части головы эти волосы вырастали в гриву, спускавшуюся почти до колен. От холода мамонта также защищал густой слой подкожного жира</a:t>
            </a:r>
            <a:r>
              <a:rPr lang="ru-RU" sz="6200" b="1" dirty="0" smtClean="0">
                <a:latin typeface="Times New Roman" pitchFamily="18" charset="0"/>
                <a:cs typeface="Times New Roman" pitchFamily="18" charset="0"/>
              </a:rPr>
              <a:t>.</a:t>
            </a:r>
            <a:endParaRPr lang="ru-RU" sz="6200" b="1" dirty="0">
              <a:latin typeface="Times New Roman" pitchFamily="18" charset="0"/>
              <a:cs typeface="Times New Roman" pitchFamily="18" charset="0"/>
            </a:endParaRPr>
          </a:p>
        </p:txBody>
      </p:sp>
      <p:sp>
        <p:nvSpPr>
          <p:cNvPr id="1025" name="Rectangle 1"/>
          <p:cNvSpPr>
            <a:spLocks noChangeArrowheads="1"/>
          </p:cNvSpPr>
          <p:nvPr/>
        </p:nvSpPr>
        <p:spPr bwMode="auto">
          <a:xfrm>
            <a:off x="0" y="0"/>
            <a:ext cx="289053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38138" algn="l" defTabSz="914400" rtl="0" eaLnBrk="1" fontAlgn="base" latinLnBrk="0" hangingPunct="1">
              <a:lnSpc>
                <a:spcPct val="100000"/>
              </a:lnSpc>
              <a:spcBef>
                <a:spcPct val="0"/>
              </a:spcBef>
              <a:spcAft>
                <a:spcPct val="0"/>
              </a:spcAft>
              <a:buClrTx/>
              <a:buSzTx/>
              <a:buFontTx/>
              <a:buNone/>
              <a:tabLst>
                <a:tab pos="2679700" algn="l"/>
              </a:tabLst>
            </a:pPr>
            <a:r>
              <a:rPr kumimoji="0" lang="ru-RU"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1026" name="Rectangle 2"/>
          <p:cNvSpPr>
            <a:spLocks noChangeArrowheads="1"/>
          </p:cNvSpPr>
          <p:nvPr/>
        </p:nvSpPr>
        <p:spPr bwMode="auto">
          <a:xfrm>
            <a:off x="0" y="457200"/>
            <a:ext cx="3017838" cy="7938"/>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8" name="Picture 4" descr="F:\Для презентации мамонт\мамонтенок\300px-mam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6" y="2000240"/>
            <a:ext cx="3472335" cy="2824166"/>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2" descr="j0432529">
            <a:hlinkClick r:id="rId3" action="ppaction://hlinksldjump"/>
          </p:cNvPr>
          <p:cNvPicPr>
            <a:picLocks noChangeAspect="1" noChangeArrowheads="1"/>
          </p:cNvPicPr>
          <p:nvPr/>
        </p:nvPicPr>
        <p:blipFill>
          <a:blip r:embed="rId4" cstate="print"/>
          <a:srcRect/>
          <a:stretch>
            <a:fillRect/>
          </a:stretch>
        </p:blipFill>
        <p:spPr bwMode="auto">
          <a:xfrm>
            <a:off x="8429652" y="6286520"/>
            <a:ext cx="609600" cy="54133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A0FA34"/>
        </a:solidFill>
        <a:effectLst/>
      </p:bgPr>
    </p:bg>
    <p:spTree>
      <p:nvGrpSpPr>
        <p:cNvPr id="1" name=""/>
        <p:cNvGrpSpPr/>
        <p:nvPr/>
      </p:nvGrpSpPr>
      <p:grpSpPr>
        <a:xfrm>
          <a:off x="0" y="0"/>
          <a:ext cx="0" cy="0"/>
          <a:chOff x="0" y="0"/>
          <a:chExt cx="0" cy="0"/>
        </a:xfrm>
      </p:grpSpPr>
      <p:pic>
        <p:nvPicPr>
          <p:cNvPr id="1029" name="Picture 5" descr="C:\Documents and Settings\Учитель\Рабочий стол\горки\100NCD40\DSC_46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28794" y="1214422"/>
            <a:ext cx="5808114" cy="3857652"/>
          </a:xfrm>
          <a:prstGeom prst="rect">
            <a:avLst/>
          </a:prstGeom>
          <a:ln>
            <a:noFill/>
          </a:ln>
          <a:effectLst>
            <a:softEdge rad="112500"/>
          </a:effectLst>
        </p:spPr>
      </p:pic>
      <p:pic>
        <p:nvPicPr>
          <p:cNvPr id="1026" name="Picture 2" descr="C:\Documents and Settings\Учитель\Рабочий стол\горки\100NCD40\DSC_4636.JPG"/>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bwMode="auto">
          <a:xfrm rot="1026254">
            <a:off x="5762625" y="438150"/>
            <a:ext cx="3381375" cy="264160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descr="C:\Documents and Settings\Учитель\Рабочий стол\горки\100NCD40\DSC_464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0197862">
            <a:off x="376978" y="534288"/>
            <a:ext cx="3225036" cy="2567768"/>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C:\Documents and Settings\Учитель\Рабочий стол\горки\100NCD40\DSC_463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86050" y="4472422"/>
            <a:ext cx="3417889" cy="2385578"/>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Управляющая кнопка: домой 5">
            <a:hlinkClick r:id="rId6" action="ppaction://hlinksldjump" highlightClick="1"/>
          </p:cNvPr>
          <p:cNvSpPr/>
          <p:nvPr/>
        </p:nvSpPr>
        <p:spPr>
          <a:xfrm>
            <a:off x="7643834" y="6000768"/>
            <a:ext cx="785818" cy="64291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ru-RU"/>
          </a:p>
        </p:txBody>
      </p:sp>
      <p:pic>
        <p:nvPicPr>
          <p:cNvPr id="6150" name="Picture 6" descr="map_yakutiya1"/>
          <p:cNvPicPr>
            <a:picLocks noChangeAspect="1" noChangeArrowheads="1"/>
          </p:cNvPicPr>
          <p:nvPr/>
        </p:nvPicPr>
        <p:blipFill>
          <a:blip r:embed="rId2"/>
          <a:srcRect/>
          <a:stretch>
            <a:fillRect/>
          </a:stretch>
        </p:blipFill>
        <p:spPr bwMode="auto">
          <a:xfrm>
            <a:off x="228600" y="228600"/>
            <a:ext cx="8686800" cy="6324600"/>
          </a:xfrm>
          <a:prstGeom prst="rect">
            <a:avLst/>
          </a:prstGeom>
          <a:solidFill>
            <a:schemeClr val="accent3">
              <a:lumMod val="20000"/>
              <a:lumOff val="80000"/>
              <a:alpha val="71000"/>
            </a:schemeClr>
          </a:solidFill>
        </p:spPr>
      </p:pic>
      <p:pic>
        <p:nvPicPr>
          <p:cNvPr id="6152" name="Picture 8" descr="j039783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2900"/>
            <a:ext cx="9144000" cy="7143800"/>
          </a:xfrm>
          <a:prstGeom prst="rect">
            <a:avLst/>
          </a:prstGeom>
          <a:noFill/>
          <a:ln w="9525">
            <a:noFill/>
            <a:miter lim="800000"/>
            <a:headEnd/>
            <a:tailEnd/>
          </a:ln>
        </p:spPr>
      </p:pic>
      <p:pic>
        <p:nvPicPr>
          <p:cNvPr id="9" name="Рисунок 8" descr="Ust_Janski.jpg"/>
          <p:cNvPicPr>
            <a:picLocks noChangeAspect="1"/>
          </p:cNvPicPr>
          <p:nvPr/>
        </p:nvPicPr>
        <p:blipFill>
          <a:blip r:embed="rId4" cstate="print"/>
          <a:stretch>
            <a:fillRect/>
          </a:stretch>
        </p:blipFill>
        <p:spPr>
          <a:xfrm>
            <a:off x="5500694" y="2285992"/>
            <a:ext cx="428628" cy="357190"/>
          </a:xfrm>
          <a:prstGeom prst="rect">
            <a:avLst/>
          </a:prstGeom>
          <a:effectLst>
            <a:softEdge rad="63500"/>
          </a:effectLst>
        </p:spPr>
      </p:pic>
      <p:pic>
        <p:nvPicPr>
          <p:cNvPr id="10" name="Рисунок 9" descr="sredkol.gif"/>
          <p:cNvPicPr>
            <a:picLocks noChangeAspect="1"/>
          </p:cNvPicPr>
          <p:nvPr/>
        </p:nvPicPr>
        <p:blipFill>
          <a:blip r:embed="rId5"/>
          <a:stretch>
            <a:fillRect/>
          </a:stretch>
        </p:blipFill>
        <p:spPr>
          <a:xfrm>
            <a:off x="7500959" y="3071810"/>
            <a:ext cx="285752" cy="357190"/>
          </a:xfrm>
          <a:prstGeom prst="rect">
            <a:avLst/>
          </a:prstGeom>
          <a:effectLst>
            <a:softEdge rad="31750"/>
          </a:effectLst>
        </p:spPr>
      </p:pic>
      <p:pic>
        <p:nvPicPr>
          <p:cNvPr id="13" name="Рисунок 12" descr="click-1.gif">
            <a:hlinkClick r:id="rId6" action="ppaction://hlinkfile"/>
          </p:cNvPr>
          <p:cNvPicPr>
            <a:picLocks noChangeAspect="1"/>
          </p:cNvPicPr>
          <p:nvPr/>
        </p:nvPicPr>
        <p:blipFill>
          <a:blip r:embed="rId7"/>
          <a:stretch>
            <a:fillRect/>
          </a:stretch>
        </p:blipFill>
        <p:spPr>
          <a:xfrm>
            <a:off x="2143108" y="5857892"/>
            <a:ext cx="376238" cy="285750"/>
          </a:xfrm>
          <a:prstGeom prst="rect">
            <a:avLst/>
          </a:prstGeom>
          <a:effectLst>
            <a:softEdge rad="63500"/>
          </a:effectLst>
        </p:spPr>
      </p:pic>
      <p:pic>
        <p:nvPicPr>
          <p:cNvPr id="14" name="Рисунок 13" descr="click-1.gif">
            <a:hlinkClick r:id="rId8" action="ppaction://hlinksldjump"/>
          </p:cNvPr>
          <p:cNvPicPr>
            <a:picLocks noChangeAspect="1"/>
          </p:cNvPicPr>
          <p:nvPr/>
        </p:nvPicPr>
        <p:blipFill>
          <a:blip r:embed="rId7"/>
          <a:stretch>
            <a:fillRect/>
          </a:stretch>
        </p:blipFill>
        <p:spPr>
          <a:xfrm>
            <a:off x="7500958" y="3357562"/>
            <a:ext cx="376238" cy="285750"/>
          </a:xfrm>
          <a:prstGeom prst="rect">
            <a:avLst/>
          </a:prstGeom>
          <a:effectLst>
            <a:softEdge rad="63500"/>
          </a:effectLst>
        </p:spPr>
      </p:pic>
      <p:pic>
        <p:nvPicPr>
          <p:cNvPr id="15" name="Рисунок 14" descr="click-1.gif">
            <a:hlinkClick r:id="rId9" action="ppaction://hlinksldjump"/>
          </p:cNvPr>
          <p:cNvPicPr>
            <a:picLocks noChangeAspect="1"/>
          </p:cNvPicPr>
          <p:nvPr/>
        </p:nvPicPr>
        <p:blipFill>
          <a:blip r:embed="rId7"/>
          <a:stretch>
            <a:fillRect/>
          </a:stretch>
        </p:blipFill>
        <p:spPr>
          <a:xfrm>
            <a:off x="5500694" y="2571744"/>
            <a:ext cx="376238" cy="285750"/>
          </a:xfrm>
          <a:prstGeom prst="rect">
            <a:avLst/>
          </a:prstGeom>
          <a:effectLst>
            <a:softEdge rad="63500"/>
          </a:effectLst>
        </p:spPr>
      </p:pic>
      <p:pic>
        <p:nvPicPr>
          <p:cNvPr id="16" name="Рисунок 15" descr="click-1.gif">
            <a:hlinkClick r:id="rId10" action="ppaction://hlinksldjump"/>
          </p:cNvPr>
          <p:cNvPicPr>
            <a:picLocks noChangeAspect="1"/>
          </p:cNvPicPr>
          <p:nvPr/>
        </p:nvPicPr>
        <p:blipFill>
          <a:blip r:embed="rId7"/>
          <a:stretch>
            <a:fillRect/>
          </a:stretch>
        </p:blipFill>
        <p:spPr>
          <a:xfrm>
            <a:off x="7215206" y="2000240"/>
            <a:ext cx="376238" cy="285750"/>
          </a:xfrm>
          <a:prstGeom prst="rect">
            <a:avLst/>
          </a:prstGeom>
          <a:effectLst>
            <a:softEdge rad="63500"/>
          </a:effectLst>
        </p:spPr>
      </p:pic>
      <p:pic>
        <p:nvPicPr>
          <p:cNvPr id="17" name="Рисунок 16" descr="click-1.gif">
            <a:hlinkClick r:id="rId11" action="ppaction://hlinksldjump"/>
          </p:cNvPr>
          <p:cNvPicPr>
            <a:picLocks noChangeAspect="1"/>
          </p:cNvPicPr>
          <p:nvPr/>
        </p:nvPicPr>
        <p:blipFill>
          <a:blip r:embed="rId7"/>
          <a:stretch>
            <a:fillRect/>
          </a:stretch>
        </p:blipFill>
        <p:spPr>
          <a:xfrm>
            <a:off x="3857620" y="6000768"/>
            <a:ext cx="376238" cy="285750"/>
          </a:xfrm>
          <a:prstGeom prst="rect">
            <a:avLst/>
          </a:prstGeom>
          <a:effectLst>
            <a:softEdge rad="63500"/>
          </a:effectLst>
        </p:spPr>
      </p:pic>
      <p:pic>
        <p:nvPicPr>
          <p:cNvPr id="19" name="Рисунок 18" descr="Дети2.JPG">
            <a:hlinkClick r:id="rId12" action="ppaction://hlinksldjump"/>
          </p:cNvPr>
          <p:cNvPicPr>
            <a:picLocks noChangeAspect="1"/>
          </p:cNvPicPr>
          <p:nvPr/>
        </p:nvPicPr>
        <p:blipFill>
          <a:blip r:embed="rId13" cstate="print"/>
          <a:stretch>
            <a:fillRect/>
          </a:stretch>
        </p:blipFill>
        <p:spPr>
          <a:xfrm>
            <a:off x="214282" y="5286388"/>
            <a:ext cx="1388799" cy="1245290"/>
          </a:xfrm>
          <a:prstGeom prst="rect">
            <a:avLst/>
          </a:prstGeom>
          <a:effectLst>
            <a:softEdge rad="127000"/>
          </a:effectLst>
        </p:spPr>
      </p:pic>
      <p:sp>
        <p:nvSpPr>
          <p:cNvPr id="23" name="Выноска 2 22"/>
          <p:cNvSpPr/>
          <p:nvPr/>
        </p:nvSpPr>
        <p:spPr>
          <a:xfrm flipH="1">
            <a:off x="5643570" y="2928934"/>
            <a:ext cx="1285884" cy="428628"/>
          </a:xfrm>
          <a:prstGeom prst="borderCallout2">
            <a:avLst>
              <a:gd name="adj1" fmla="val 6750"/>
              <a:gd name="adj2" fmla="val 460"/>
              <a:gd name="adj3" fmla="val -127915"/>
              <a:gd name="adj4" fmla="val 1109"/>
              <a:gd name="adj5" fmla="val -146832"/>
              <a:gd name="adj6" fmla="val -18889"/>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tx1"/>
                </a:solidFill>
              </a:rPr>
              <a:t>Аллайховский</a:t>
            </a:r>
            <a:r>
              <a:rPr lang="ru-RU" sz="1400" dirty="0" smtClean="0">
                <a:solidFill>
                  <a:schemeClr val="tx1"/>
                </a:solidFill>
              </a:rPr>
              <a:t> улус</a:t>
            </a:r>
            <a:endParaRPr lang="ru-RU" sz="1400" dirty="0">
              <a:solidFill>
                <a:schemeClr val="tx1"/>
              </a:solidFill>
            </a:endParaRPr>
          </a:p>
        </p:txBody>
      </p:sp>
      <p:sp>
        <p:nvSpPr>
          <p:cNvPr id="24" name="Выноска 2 23"/>
          <p:cNvSpPr/>
          <p:nvPr/>
        </p:nvSpPr>
        <p:spPr>
          <a:xfrm flipH="1">
            <a:off x="2000232" y="2000240"/>
            <a:ext cx="1000132" cy="428628"/>
          </a:xfrm>
          <a:prstGeom prst="borderCallout2">
            <a:avLst>
              <a:gd name="adj1" fmla="val 2084"/>
              <a:gd name="adj2" fmla="val 238"/>
              <a:gd name="adj3" fmla="val 22083"/>
              <a:gd name="adj4" fmla="val -25238"/>
              <a:gd name="adj5" fmla="val 143167"/>
              <a:gd name="adj6" fmla="val -51429"/>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tx1"/>
                </a:solidFill>
              </a:rPr>
              <a:t>Булунский</a:t>
            </a:r>
            <a:r>
              <a:rPr lang="ru-RU" sz="1400" dirty="0" smtClean="0">
                <a:solidFill>
                  <a:schemeClr val="tx1"/>
                </a:solidFill>
              </a:rPr>
              <a:t> улус</a:t>
            </a:r>
            <a:endParaRPr lang="ru-RU" sz="1400" dirty="0">
              <a:solidFill>
                <a:schemeClr val="tx1"/>
              </a:solidFill>
            </a:endParaRPr>
          </a:p>
        </p:txBody>
      </p:sp>
      <p:sp>
        <p:nvSpPr>
          <p:cNvPr id="25" name="Выноска 2 24"/>
          <p:cNvSpPr/>
          <p:nvPr/>
        </p:nvSpPr>
        <p:spPr>
          <a:xfrm flipH="1">
            <a:off x="4071934" y="2143116"/>
            <a:ext cx="1143008" cy="428628"/>
          </a:xfrm>
          <a:prstGeom prst="borderCallout2">
            <a:avLst>
              <a:gd name="adj1" fmla="val 8750"/>
              <a:gd name="adj2" fmla="val -714"/>
              <a:gd name="adj3" fmla="val 19226"/>
              <a:gd name="adj4" fmla="val -13803"/>
              <a:gd name="adj5" fmla="val 48882"/>
              <a:gd name="adj6" fmla="val -23883"/>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tx1"/>
                </a:solidFill>
              </a:rPr>
              <a:t>Усть-Янский</a:t>
            </a:r>
            <a:r>
              <a:rPr lang="ru-RU" sz="1400" dirty="0" smtClean="0">
                <a:solidFill>
                  <a:schemeClr val="tx1"/>
                </a:solidFill>
              </a:rPr>
              <a:t> улус</a:t>
            </a:r>
            <a:endParaRPr lang="ru-RU" sz="1400" dirty="0">
              <a:solidFill>
                <a:schemeClr val="tx1"/>
              </a:solidFill>
            </a:endParaRPr>
          </a:p>
        </p:txBody>
      </p:sp>
      <p:sp>
        <p:nvSpPr>
          <p:cNvPr id="26" name="Выноска 2 25"/>
          <p:cNvSpPr/>
          <p:nvPr/>
        </p:nvSpPr>
        <p:spPr>
          <a:xfrm flipH="1">
            <a:off x="6786578" y="1214422"/>
            <a:ext cx="1643074" cy="500066"/>
          </a:xfrm>
          <a:prstGeom prst="borderCallout2">
            <a:avLst>
              <a:gd name="adj1" fmla="val 102749"/>
              <a:gd name="adj2" fmla="val 604"/>
              <a:gd name="adj3" fmla="val 133035"/>
              <a:gd name="adj4" fmla="val -6667"/>
              <a:gd name="adj5" fmla="val 201643"/>
              <a:gd name="adj6" fmla="val -1"/>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tx1"/>
                </a:solidFill>
              </a:rPr>
              <a:t>Нижнекалымский</a:t>
            </a:r>
            <a:r>
              <a:rPr lang="ru-RU" sz="1400" dirty="0" smtClean="0">
                <a:solidFill>
                  <a:schemeClr val="tx1"/>
                </a:solidFill>
              </a:rPr>
              <a:t> улус</a:t>
            </a:r>
            <a:endParaRPr lang="ru-RU" sz="1400" dirty="0">
              <a:solidFill>
                <a:schemeClr val="tx1"/>
              </a:solidFill>
            </a:endParaRPr>
          </a:p>
        </p:txBody>
      </p:sp>
      <p:pic>
        <p:nvPicPr>
          <p:cNvPr id="27" name="Рисунок 26" descr="click-1.gif">
            <a:hlinkClick r:id="rId14" action="ppaction://hlinksldjump"/>
          </p:cNvPr>
          <p:cNvPicPr>
            <a:picLocks noChangeAspect="1"/>
          </p:cNvPicPr>
          <p:nvPr/>
        </p:nvPicPr>
        <p:blipFill>
          <a:blip r:embed="rId7"/>
          <a:stretch>
            <a:fillRect/>
          </a:stretch>
        </p:blipFill>
        <p:spPr>
          <a:xfrm>
            <a:off x="3500430" y="2857496"/>
            <a:ext cx="376238" cy="285750"/>
          </a:xfrm>
          <a:prstGeom prst="rect">
            <a:avLst/>
          </a:prstGeom>
          <a:effectLst>
            <a:softEdge rad="63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2844" y="552438"/>
            <a:ext cx="6072230" cy="1162050"/>
          </a:xfrm>
        </p:spPr>
        <p:txBody>
          <a:bodyPr>
            <a:normAutofit fontScale="90000"/>
          </a:bodyPr>
          <a:lstStyle/>
          <a:p>
            <a:pPr algn="ctr"/>
            <a:r>
              <a:rPr lang="ru-RU" sz="4000" dirty="0">
                <a:solidFill>
                  <a:srgbClr val="C00000"/>
                </a:solidFill>
                <a:latin typeface="Comic Sans MS" pitchFamily="66" charset="0"/>
                <a:cs typeface="Times New Roman" pitchFamily="18" charset="0"/>
              </a:rPr>
              <a:t>Герб МО </a:t>
            </a:r>
            <a:r>
              <a:rPr lang="ru-RU" sz="4000" dirty="0" smtClean="0">
                <a:solidFill>
                  <a:srgbClr val="C00000"/>
                </a:solidFill>
                <a:latin typeface="Comic Sans MS" pitchFamily="66" charset="0"/>
                <a:cs typeface="Times New Roman" pitchFamily="18" charset="0"/>
              </a:rPr>
              <a:t/>
            </a:r>
            <a:br>
              <a:rPr lang="ru-RU" sz="4000" dirty="0" smtClean="0">
                <a:solidFill>
                  <a:srgbClr val="C00000"/>
                </a:solidFill>
                <a:latin typeface="Comic Sans MS" pitchFamily="66" charset="0"/>
                <a:cs typeface="Times New Roman" pitchFamily="18" charset="0"/>
              </a:rPr>
            </a:br>
            <a:r>
              <a:rPr lang="ru-RU" sz="4000" dirty="0" smtClean="0">
                <a:solidFill>
                  <a:srgbClr val="C00000"/>
                </a:solidFill>
                <a:latin typeface="Comic Sans MS" pitchFamily="66" charset="0"/>
                <a:cs typeface="Times New Roman" pitchFamily="18" charset="0"/>
              </a:rPr>
              <a:t>"УСТЬ-ЯНСКИЙ </a:t>
            </a:r>
            <a:r>
              <a:rPr lang="ru-RU" sz="4000" dirty="0">
                <a:solidFill>
                  <a:srgbClr val="C00000"/>
                </a:solidFill>
                <a:latin typeface="Comic Sans MS" pitchFamily="66" charset="0"/>
                <a:cs typeface="Times New Roman" pitchFamily="18" charset="0"/>
              </a:rPr>
              <a:t>УЛУС </a:t>
            </a:r>
            <a:r>
              <a:rPr lang="ru-RU" sz="4000" dirty="0" smtClean="0">
                <a:solidFill>
                  <a:srgbClr val="C00000"/>
                </a:solidFill>
                <a:latin typeface="Comic Sans MS" pitchFamily="66" charset="0"/>
                <a:cs typeface="Times New Roman" pitchFamily="18" charset="0"/>
              </a:rPr>
              <a:t>"</a:t>
            </a:r>
            <a:r>
              <a:rPr lang="ru-RU" dirty="0" smtClean="0"/>
              <a:t/>
            </a:r>
            <a:br>
              <a:rPr lang="ru-RU" dirty="0" smtClean="0"/>
            </a:br>
            <a:endParaRPr lang="ru-RU" dirty="0"/>
          </a:p>
        </p:txBody>
      </p:sp>
      <p:sp>
        <p:nvSpPr>
          <p:cNvPr id="6" name="Текст 5"/>
          <p:cNvSpPr>
            <a:spLocks noGrp="1"/>
          </p:cNvSpPr>
          <p:nvPr>
            <p:ph type="body" sz="half" idx="2"/>
          </p:nvPr>
        </p:nvSpPr>
        <p:spPr>
          <a:xfrm>
            <a:off x="285720" y="1571612"/>
            <a:ext cx="6072230" cy="4500594"/>
          </a:xfrm>
        </p:spPr>
        <p:style>
          <a:lnRef idx="2">
            <a:schemeClr val="accent2"/>
          </a:lnRef>
          <a:fillRef idx="1">
            <a:schemeClr val="lt1"/>
          </a:fillRef>
          <a:effectRef idx="0">
            <a:schemeClr val="accent2"/>
          </a:effectRef>
          <a:fontRef idx="minor">
            <a:schemeClr val="dk1"/>
          </a:fontRef>
        </p:style>
        <p:txBody>
          <a:bodyPr>
            <a:noAutofit/>
          </a:bodyPr>
          <a:lstStyle/>
          <a:p>
            <a:pPr algn="just"/>
            <a:r>
              <a:rPr lang="ru-RU" sz="1800" b="1" dirty="0" smtClean="0">
                <a:latin typeface="Times New Roman" pitchFamily="18" charset="0"/>
                <a:cs typeface="Times New Roman" pitchFamily="18" charset="0"/>
              </a:rPr>
              <a:t>Фигура </a:t>
            </a:r>
            <a:r>
              <a:rPr lang="ru-RU" sz="1800" b="1" dirty="0">
                <a:latin typeface="Times New Roman" pitchFamily="18" charset="0"/>
                <a:cs typeface="Times New Roman" pitchFamily="18" charset="0"/>
              </a:rPr>
              <a:t>мамонта указывает, что на территории </a:t>
            </a:r>
            <a:r>
              <a:rPr lang="ru-RU" sz="1800" b="1" dirty="0" err="1">
                <a:latin typeface="Times New Roman" pitchFamily="18" charset="0"/>
                <a:cs typeface="Times New Roman" pitchFamily="18" charset="0"/>
              </a:rPr>
              <a:t>Усть-Янского</a:t>
            </a:r>
            <a:r>
              <a:rPr lang="ru-RU" sz="1800" b="1" dirty="0">
                <a:latin typeface="Times New Roman" pitchFamily="18" charset="0"/>
                <a:cs typeface="Times New Roman" pitchFamily="18" charset="0"/>
              </a:rPr>
              <a:t> улуса проживали мамонты, о чем свидетельствуют неоднократные находки их останков. Мамонт символизирует мужество, выносливость людей, проживающих в суровых условиях Заполярья. Бивни мамонта и ногти на лапах аллегорически отражают экономическую специфику экономики </a:t>
            </a:r>
            <a:r>
              <a:rPr lang="ru-RU" sz="1800" b="1" dirty="0" err="1">
                <a:latin typeface="Times New Roman" pitchFamily="18" charset="0"/>
                <a:cs typeface="Times New Roman" pitchFamily="18" charset="0"/>
              </a:rPr>
              <a:t>Усть-Янского</a:t>
            </a:r>
            <a:r>
              <a:rPr lang="ru-RU" sz="1800" b="1" dirty="0">
                <a:latin typeface="Times New Roman" pitchFamily="18" charset="0"/>
                <a:cs typeface="Times New Roman" pitchFamily="18" charset="0"/>
              </a:rPr>
              <a:t> улуса, являющегося центром золотодобывающей (золотой цвет) и оловодобывающей (серебряный цвет) промышленности Якутии.</a:t>
            </a:r>
          </a:p>
          <a:p>
            <a:pPr algn="just"/>
            <a:r>
              <a:rPr lang="ru-RU" sz="1800" b="1" dirty="0">
                <a:latin typeface="Times New Roman" pitchFamily="18" charset="0"/>
                <a:cs typeface="Times New Roman" pitchFamily="18" charset="0"/>
              </a:rPr>
              <a:t>Серебряный цвет поля щита символизирует бескрайние арктические просторы, большую часть года покрытые снегом; золотой цвет поля щита – полярный день, обилие солнечных дней. Пурпурный мамонт – символ самоотверженности, благородства, силы и надежды.</a:t>
            </a:r>
          </a:p>
          <a:p>
            <a:pPr algn="just"/>
            <a:endParaRPr lang="ru-RU" sz="1600" b="1" dirty="0">
              <a:solidFill>
                <a:schemeClr val="accent4">
                  <a:lumMod val="75000"/>
                </a:schemeClr>
              </a:solidFill>
              <a:latin typeface="Times New Roman" pitchFamily="18" charset="0"/>
              <a:cs typeface="Times New Roman" pitchFamily="18" charset="0"/>
            </a:endParaRPr>
          </a:p>
        </p:txBody>
      </p:sp>
      <p:pic>
        <p:nvPicPr>
          <p:cNvPr id="7" name="Содержимое 6" descr="http://www.sakha.gov.ru/photos/Ust_Janski.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0826" y="142852"/>
            <a:ext cx="2500330" cy="2214578"/>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G:\Для презентации мамонт\DSC_4749.JPG">
            <a:hlinkClick r:id="rId3" action="ppaction://hlinksldjump"/>
          </p:cNvPr>
          <p:cNvPicPr>
            <a:picLocks noChangeAspect="1" noChangeArrowheads="1"/>
          </p:cNvPicPr>
          <p:nvPr/>
        </p:nvPicPr>
        <p:blipFill>
          <a:blip r:embed="rId4" cstate="print"/>
          <a:srcRect/>
          <a:stretch>
            <a:fillRect/>
          </a:stretch>
        </p:blipFill>
        <p:spPr bwMode="auto">
          <a:xfrm>
            <a:off x="8061381" y="6072206"/>
            <a:ext cx="939775" cy="624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42886" y="273050"/>
            <a:ext cx="6043626" cy="1162050"/>
          </a:xfrm>
        </p:spPr>
        <p:txBody>
          <a:bodyPr>
            <a:noAutofit/>
          </a:bodyPr>
          <a:lstStyle/>
          <a:p>
            <a:pPr algn="ctr"/>
            <a:r>
              <a:rPr lang="ru-RU" sz="3200" dirty="0" smtClean="0">
                <a:solidFill>
                  <a:srgbClr val="C00000"/>
                </a:solidFill>
                <a:latin typeface="Comic Sans MS" pitchFamily="66" charset="0"/>
                <a:cs typeface="Times New Roman" pitchFamily="18" charset="0"/>
              </a:rPr>
              <a:t>Герб города СРЕДНЕКОЛЫМСКА</a:t>
            </a:r>
            <a:endParaRPr lang="ru-RU" sz="3200" dirty="0">
              <a:solidFill>
                <a:srgbClr val="C00000"/>
              </a:solidFill>
              <a:latin typeface="Comic Sans MS" pitchFamily="66" charset="0"/>
              <a:cs typeface="Times New Roman" pitchFamily="18" charset="0"/>
            </a:endParaRPr>
          </a:p>
        </p:txBody>
      </p:sp>
      <p:sp>
        <p:nvSpPr>
          <p:cNvPr id="4" name="Текст 3"/>
          <p:cNvSpPr>
            <a:spLocks noGrp="1"/>
          </p:cNvSpPr>
          <p:nvPr>
            <p:ph type="body" sz="half" idx="2"/>
          </p:nvPr>
        </p:nvSpPr>
        <p:spPr>
          <a:xfrm>
            <a:off x="457200" y="2071679"/>
            <a:ext cx="5757874" cy="3500462"/>
          </a:xfrm>
        </p:spPr>
        <p:style>
          <a:lnRef idx="2">
            <a:schemeClr val="accent2"/>
          </a:lnRef>
          <a:fillRef idx="1">
            <a:schemeClr val="lt1"/>
          </a:fillRef>
          <a:effectRef idx="0">
            <a:schemeClr val="accent2"/>
          </a:effectRef>
          <a:fontRef idx="minor">
            <a:schemeClr val="dk1"/>
          </a:fontRef>
        </p:style>
        <p:txBody>
          <a:bodyPr>
            <a:normAutofit/>
          </a:bodyPr>
          <a:lstStyle/>
          <a:p>
            <a:pPr algn="just"/>
            <a:r>
              <a:rPr lang="ru-RU" sz="2000" b="1" dirty="0" smtClean="0">
                <a:latin typeface="Times New Roman" pitchFamily="18" charset="0"/>
                <a:cs typeface="Times New Roman" pitchFamily="18" charset="0"/>
              </a:rPr>
              <a:t>Его </a:t>
            </a:r>
            <a:r>
              <a:rPr lang="ru-RU" sz="2000" b="1" dirty="0">
                <a:latin typeface="Times New Roman" pitchFamily="18" charset="0"/>
                <a:cs typeface="Times New Roman" pitchFamily="18" charset="0"/>
              </a:rPr>
              <a:t>официальное описание гласит: "В серебряном поле червлёный (красный) с глазами в цвет поля восстающий мамонт, сопровождаемый в верхнем левом углу выходящим червлёным сияющим солнцем (без изображения лица), а в правом нижнем углу парой зелёных елей. Поверх всего зелёная оконечность, обременённая чешуйчато изогнутым серебряным поясом, имеющим внутреннюю </a:t>
            </a:r>
            <a:r>
              <a:rPr lang="ru-RU" sz="2000" b="1" dirty="0" smtClean="0">
                <a:latin typeface="Times New Roman" pitchFamily="18" charset="0"/>
                <a:cs typeface="Times New Roman" pitchFamily="18" charset="0"/>
              </a:rPr>
              <a:t>синюю</a:t>
            </a:r>
            <a:r>
              <a:rPr lang="ru-RU" sz="2000" b="1" dirty="0">
                <a:latin typeface="Times New Roman" pitchFamily="18" charset="0"/>
                <a:cs typeface="Times New Roman" pitchFamily="18" charset="0"/>
              </a:rPr>
              <a:t>, </a:t>
            </a:r>
            <a:r>
              <a:rPr lang="ru-RU" sz="2000" b="1" dirty="0" smtClean="0">
                <a:latin typeface="Times New Roman" pitchFamily="18" charset="0"/>
                <a:cs typeface="Times New Roman" pitchFamily="18" charset="0"/>
              </a:rPr>
              <a:t>кайму</a:t>
            </a:r>
            <a:r>
              <a:rPr lang="ru-RU" sz="2000" b="1" dirty="0">
                <a:latin typeface="Times New Roman" pitchFamily="18" charset="0"/>
                <a:cs typeface="Times New Roman" pitchFamily="18" charset="0"/>
              </a:rPr>
              <a:t>, вверху - узкую, внизу - обычной ширины". </a:t>
            </a:r>
          </a:p>
        </p:txBody>
      </p:sp>
      <p:pic>
        <p:nvPicPr>
          <p:cNvPr id="6" name="Рисунок 5" descr="Герб города Среднеколымск"/>
          <p:cNvPicPr/>
          <p:nvPr/>
        </p:nvPicPr>
        <p:blipFill>
          <a:blip r:embed="rId2"/>
          <a:srcRect/>
          <a:stretch>
            <a:fillRect/>
          </a:stretch>
        </p:blipFill>
        <p:spPr bwMode="auto">
          <a:xfrm>
            <a:off x="6929454" y="214290"/>
            <a:ext cx="1905000" cy="2371725"/>
          </a:xfrm>
          <a:prstGeom prst="rect">
            <a:avLst/>
          </a:prstGeom>
          <a:noFill/>
          <a:ln w="9525">
            <a:noFill/>
            <a:miter lim="800000"/>
            <a:headEnd/>
            <a:tailEnd/>
          </a:ln>
        </p:spPr>
      </p:pic>
      <p:pic>
        <p:nvPicPr>
          <p:cNvPr id="5" name="Picture 12" descr="j0432529">
            <a:hlinkClick r:id="rId3" action="ppaction://hlinksldjump"/>
          </p:cNvPr>
          <p:cNvPicPr>
            <a:picLocks noChangeAspect="1" noChangeArrowheads="1"/>
          </p:cNvPicPr>
          <p:nvPr/>
        </p:nvPicPr>
        <p:blipFill>
          <a:blip r:embed="rId4" cstate="print"/>
          <a:srcRect/>
          <a:stretch>
            <a:fillRect/>
          </a:stretch>
        </p:blipFill>
        <p:spPr bwMode="auto">
          <a:xfrm>
            <a:off x="8320118" y="6215082"/>
            <a:ext cx="609600" cy="54133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http://old.ysu.ru/yubiley/images/logo-yagu.jpg"/>
          <p:cNvPicPr>
            <a:picLocks noGrp="1"/>
          </p:cNvPicPr>
          <p:nvPr>
            <p:ph idx="1"/>
          </p:nvPr>
        </p:nvPicPr>
        <p:blipFill>
          <a:blip r:embed="rId2"/>
          <a:stretch>
            <a:fillRect/>
          </a:stretch>
        </p:blipFill>
        <p:spPr bwMode="auto">
          <a:xfrm>
            <a:off x="357158" y="928670"/>
            <a:ext cx="1785918" cy="1571636"/>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a:off x="71406" y="-90504"/>
            <a:ext cx="8929718" cy="1162050"/>
          </a:xfrm>
        </p:spPr>
        <p:txBody>
          <a:bodyPr/>
          <a:lstStyle/>
          <a:p>
            <a:pPr algn="ctr"/>
            <a:r>
              <a:rPr lang="ru-RU" sz="3600" dirty="0" smtClean="0">
                <a:solidFill>
                  <a:srgbClr val="C00000"/>
                </a:solidFill>
                <a:latin typeface="Comic Sans MS" pitchFamily="66" charset="0"/>
                <a:cs typeface="Times New Roman" pitchFamily="18" charset="0"/>
              </a:rPr>
              <a:t>ЭМБЛЕМЫ</a:t>
            </a:r>
            <a:r>
              <a:rPr lang="ru-RU" dirty="0" smtClean="0"/>
              <a:t/>
            </a:r>
            <a:br>
              <a:rPr lang="ru-RU" dirty="0" smtClean="0"/>
            </a:br>
            <a:endParaRPr lang="ru-RU" dirty="0"/>
          </a:p>
        </p:txBody>
      </p:sp>
      <p:sp>
        <p:nvSpPr>
          <p:cNvPr id="4" name="Текст 3"/>
          <p:cNvSpPr>
            <a:spLocks noGrp="1"/>
          </p:cNvSpPr>
          <p:nvPr>
            <p:ph type="body" sz="half" idx="2"/>
          </p:nvPr>
        </p:nvSpPr>
        <p:spPr>
          <a:xfrm>
            <a:off x="3571868" y="857233"/>
            <a:ext cx="4357718" cy="5715040"/>
          </a:xfrm>
        </p:spPr>
        <p:style>
          <a:lnRef idx="2">
            <a:schemeClr val="accent2"/>
          </a:lnRef>
          <a:fillRef idx="1">
            <a:schemeClr val="lt1"/>
          </a:fillRef>
          <a:effectRef idx="0">
            <a:schemeClr val="accent2"/>
          </a:effectRef>
          <a:fontRef idx="minor">
            <a:schemeClr val="dk1"/>
          </a:fontRef>
        </p:style>
        <p:txBody>
          <a:bodyPr wrap="square">
            <a:noAutofit/>
          </a:bodyPr>
          <a:lstStyle/>
          <a:p>
            <a:pPr marL="216000" lvl="1" indent="457200" algn="just"/>
            <a:endParaRPr lang="ru-RU" sz="1600" dirty="0" smtClean="0"/>
          </a:p>
          <a:p>
            <a:pPr marL="216000" lvl="1" indent="457200" algn="just"/>
            <a:r>
              <a:rPr lang="en-US" sz="1600" dirty="0" smtClean="0"/>
              <a:t> </a:t>
            </a:r>
            <a:endParaRPr lang="ru-RU" sz="1600" dirty="0"/>
          </a:p>
          <a:p>
            <a:pPr marL="216000" lvl="1" indent="457200" algn="ctr"/>
            <a:r>
              <a:rPr lang="ru-RU" sz="1800" b="1" dirty="0">
                <a:latin typeface="Times New Roman" pitchFamily="18" charset="0"/>
                <a:cs typeface="Times New Roman" pitchFamily="18" charset="0"/>
              </a:rPr>
              <a:t>Герб, или в нашем случае, </a:t>
            </a:r>
            <a:endParaRPr lang="ru-RU" sz="1800" b="1" dirty="0" smtClean="0">
              <a:latin typeface="Times New Roman" pitchFamily="18" charset="0"/>
              <a:cs typeface="Times New Roman" pitchFamily="18" charset="0"/>
            </a:endParaRPr>
          </a:p>
          <a:p>
            <a:pPr marL="216000" lvl="1" indent="457200" algn="ctr"/>
            <a:r>
              <a:rPr lang="ru-RU" sz="1800" b="1" dirty="0" smtClean="0">
                <a:latin typeface="Times New Roman" pitchFamily="18" charset="0"/>
                <a:cs typeface="Times New Roman" pitchFamily="18" charset="0"/>
              </a:rPr>
              <a:t>эмблема</a:t>
            </a:r>
            <a:r>
              <a:rPr lang="en-US" sz="1800" b="1" dirty="0" smtClean="0">
                <a:latin typeface="Times New Roman" pitchFamily="18" charset="0"/>
                <a:cs typeface="Times New Roman" pitchFamily="18" charset="0"/>
              </a:rPr>
              <a:t>- </a:t>
            </a:r>
            <a:r>
              <a:rPr lang="ru-RU" sz="1800" b="1" dirty="0" smtClean="0">
                <a:latin typeface="Times New Roman" pitchFamily="18" charset="0"/>
                <a:cs typeface="Times New Roman" pitchFamily="18" charset="0"/>
              </a:rPr>
              <a:t>символ ЯГУ</a:t>
            </a:r>
            <a:endParaRPr lang="ru-RU" sz="1800" b="1" dirty="0">
              <a:latin typeface="Times New Roman" pitchFamily="18" charset="0"/>
              <a:cs typeface="Times New Roman" pitchFamily="18" charset="0"/>
            </a:endParaRPr>
          </a:p>
          <a:p>
            <a:pPr marL="216000" lvl="1" indent="457200" algn="ctr"/>
            <a:endParaRPr lang="ru-RU" sz="1800" b="1" dirty="0" smtClean="0">
              <a:latin typeface="Times New Roman" pitchFamily="18" charset="0"/>
              <a:cs typeface="Times New Roman" pitchFamily="18" charset="0"/>
            </a:endParaRPr>
          </a:p>
          <a:p>
            <a:pPr marL="216000" lvl="1" indent="457200" algn="ctr"/>
            <a:endParaRPr lang="ru-RU" sz="1800" b="1" dirty="0" smtClean="0">
              <a:latin typeface="Times New Roman" pitchFamily="18" charset="0"/>
              <a:cs typeface="Times New Roman" pitchFamily="18" charset="0"/>
            </a:endParaRPr>
          </a:p>
          <a:p>
            <a:pPr marL="216000" lvl="1" indent="457200" algn="ctr"/>
            <a:endParaRPr lang="ru-RU" sz="1800" b="1" dirty="0" smtClean="0">
              <a:latin typeface="Times New Roman" pitchFamily="18" charset="0"/>
              <a:cs typeface="Times New Roman" pitchFamily="18" charset="0"/>
            </a:endParaRPr>
          </a:p>
          <a:p>
            <a:pPr marL="216000" lvl="1" indent="457200" algn="ctr"/>
            <a:endParaRPr lang="ru-RU" sz="1800" b="1" dirty="0" smtClean="0">
              <a:latin typeface="Times New Roman" pitchFamily="18" charset="0"/>
              <a:cs typeface="Times New Roman" pitchFamily="18" charset="0"/>
            </a:endParaRPr>
          </a:p>
          <a:p>
            <a:pPr marL="216000" lvl="1" indent="457200" algn="ctr"/>
            <a:r>
              <a:rPr lang="ru-RU" sz="1800" b="1" dirty="0" smtClean="0">
                <a:latin typeface="Times New Roman" pitchFamily="18" charset="0"/>
                <a:cs typeface="Times New Roman" pitchFamily="18" charset="0"/>
              </a:rPr>
              <a:t>Эмблема –Международных </a:t>
            </a:r>
          </a:p>
          <a:p>
            <a:pPr marL="216000" lvl="1" indent="457200" algn="ctr"/>
            <a:r>
              <a:rPr lang="ru-RU" sz="1800" b="1" dirty="0" smtClean="0">
                <a:latin typeface="Times New Roman" pitchFamily="18" charset="0"/>
                <a:cs typeface="Times New Roman" pitchFamily="18" charset="0"/>
              </a:rPr>
              <a:t>спортивных игр «Дети Азии»</a:t>
            </a:r>
          </a:p>
          <a:p>
            <a:pPr marL="216000" lvl="1" indent="457200" algn="ctr"/>
            <a:endParaRPr lang="ru-RU" sz="1800" b="1" dirty="0" smtClean="0">
              <a:latin typeface="Times New Roman" pitchFamily="18" charset="0"/>
              <a:cs typeface="Times New Roman" pitchFamily="18" charset="0"/>
            </a:endParaRPr>
          </a:p>
          <a:p>
            <a:pPr marL="216000" lvl="1" indent="457200" algn="ctr"/>
            <a:endParaRPr lang="ru-RU" sz="1800" b="1" dirty="0" smtClean="0">
              <a:latin typeface="Times New Roman" pitchFamily="18" charset="0"/>
              <a:cs typeface="Times New Roman" pitchFamily="18" charset="0"/>
            </a:endParaRPr>
          </a:p>
          <a:p>
            <a:pPr marL="216000" lvl="1" indent="457200" algn="ctr"/>
            <a:endParaRPr lang="ru-RU" sz="1800" b="1" dirty="0" smtClean="0">
              <a:latin typeface="Times New Roman" pitchFamily="18" charset="0"/>
              <a:cs typeface="Times New Roman" pitchFamily="18" charset="0"/>
            </a:endParaRPr>
          </a:p>
          <a:p>
            <a:pPr marL="216000" lvl="1" indent="457200" algn="ctr"/>
            <a:endParaRPr lang="ru-RU" sz="1800" b="1" dirty="0" smtClean="0">
              <a:latin typeface="Times New Roman" pitchFamily="18" charset="0"/>
              <a:cs typeface="Times New Roman" pitchFamily="18" charset="0"/>
            </a:endParaRPr>
          </a:p>
          <a:p>
            <a:pPr marL="216000" lvl="1" indent="457200" algn="ctr"/>
            <a:endParaRPr lang="ru-RU" sz="1800" b="1" dirty="0" smtClean="0">
              <a:latin typeface="Times New Roman" pitchFamily="18" charset="0"/>
              <a:cs typeface="Times New Roman" pitchFamily="18" charset="0"/>
            </a:endParaRPr>
          </a:p>
          <a:p>
            <a:pPr marL="216000" lvl="1" indent="457200" algn="ctr"/>
            <a:r>
              <a:rPr lang="ru-RU" sz="1800" b="1" dirty="0" smtClean="0">
                <a:latin typeface="Times New Roman" pitchFamily="18" charset="0"/>
                <a:cs typeface="Times New Roman" pitchFamily="18" charset="0"/>
              </a:rPr>
              <a:t>Символ сочинской Олимпиады</a:t>
            </a:r>
            <a:endParaRPr lang="ru-RU" sz="1800" b="1" dirty="0">
              <a:latin typeface="Times New Roman" pitchFamily="18" charset="0"/>
              <a:cs typeface="Times New Roman" pitchFamily="18" charset="0"/>
            </a:endParaRPr>
          </a:p>
        </p:txBody>
      </p:sp>
      <p:pic>
        <p:nvPicPr>
          <p:cNvPr id="8" name="Рисунок 7" descr="722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596" y="4786322"/>
            <a:ext cx="1682744" cy="1857388"/>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1215205354_DETI.jpg"/>
          <p:cNvPicPr>
            <a:picLocks noChangeAspect="1"/>
          </p:cNvPicPr>
          <p:nvPr/>
        </p:nvPicPr>
        <p:blipFill>
          <a:blip r:embed="rId4"/>
          <a:stretch>
            <a:fillRect/>
          </a:stretch>
        </p:blipFill>
        <p:spPr>
          <a:xfrm>
            <a:off x="357158" y="2786058"/>
            <a:ext cx="1785950" cy="1714512"/>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G:\Для презентации мамонт\DSC_4749.JPG">
            <a:hlinkClick r:id="rId5" action="ppaction://hlinksldjump"/>
          </p:cNvPr>
          <p:cNvPicPr>
            <a:picLocks noChangeAspect="1" noChangeArrowheads="1"/>
          </p:cNvPicPr>
          <p:nvPr/>
        </p:nvPicPr>
        <p:blipFill>
          <a:blip r:embed="rId6" cstate="print"/>
          <a:srcRect/>
          <a:stretch>
            <a:fillRect/>
          </a:stretch>
        </p:blipFill>
        <p:spPr bwMode="auto">
          <a:xfrm>
            <a:off x="8061381" y="6072206"/>
            <a:ext cx="939775" cy="624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1472" y="0"/>
            <a:ext cx="8229600" cy="868346"/>
          </a:xfrm>
        </p:spPr>
        <p:txBody>
          <a:bodyPr>
            <a:normAutofit/>
          </a:bodyPr>
          <a:lstStyle/>
          <a:p>
            <a:r>
              <a:rPr lang="ru-RU" sz="3200" b="1" dirty="0" smtClean="0">
                <a:solidFill>
                  <a:srgbClr val="C00000"/>
                </a:solidFill>
                <a:latin typeface="Comic Sans MS" pitchFamily="66" charset="0"/>
              </a:rPr>
              <a:t>МУЗЕЙ МАМОНТА</a:t>
            </a:r>
            <a:endParaRPr lang="ru-RU" sz="3200" b="1" dirty="0">
              <a:solidFill>
                <a:srgbClr val="C00000"/>
              </a:solidFill>
              <a:latin typeface="Comic Sans MS" pitchFamily="66" charset="0"/>
            </a:endParaRPr>
          </a:p>
        </p:txBody>
      </p:sp>
      <p:sp>
        <p:nvSpPr>
          <p:cNvPr id="5" name="Содержимое 4"/>
          <p:cNvSpPr>
            <a:spLocks noGrp="1"/>
          </p:cNvSpPr>
          <p:nvPr>
            <p:ph idx="1"/>
          </p:nvPr>
        </p:nvSpPr>
        <p:spPr>
          <a:xfrm>
            <a:off x="3571868" y="857232"/>
            <a:ext cx="5429288" cy="5214974"/>
          </a:xfrm>
          <a:ln/>
        </p:spPr>
        <p:style>
          <a:lnRef idx="2">
            <a:schemeClr val="accent5"/>
          </a:lnRef>
          <a:fillRef idx="1">
            <a:schemeClr val="lt1"/>
          </a:fillRef>
          <a:effectRef idx="0">
            <a:schemeClr val="accent5"/>
          </a:effectRef>
          <a:fontRef idx="minor">
            <a:schemeClr val="dk1"/>
          </a:fontRef>
        </p:style>
        <p:txBody>
          <a:bodyPr>
            <a:noAutofit/>
          </a:bodyPr>
          <a:lstStyle/>
          <a:p>
            <a:pPr algn="just">
              <a:buNone/>
            </a:pPr>
            <a:r>
              <a:rPr lang="ru-RU" sz="1500" b="1" dirty="0" smtClean="0">
                <a:latin typeface="Times New Roman" pitchFamily="18" charset="0"/>
                <a:cs typeface="Times New Roman" pitchFamily="18" charset="0"/>
              </a:rPr>
              <a:t>          Музей </a:t>
            </a:r>
            <a:r>
              <a:rPr lang="ru-RU" sz="1500" b="1" dirty="0">
                <a:latin typeface="Times New Roman" pitchFamily="18" charset="0"/>
                <a:cs typeface="Times New Roman" pitchFamily="18" charset="0"/>
              </a:rPr>
              <a:t>мамонта в Якутске - единственный в мире музей, экспозиция которого целиком и полностью посвящена эпохе мамонтов. Музей находится в Якутске - ведь именно в недрах Якутии были обнаружены известные во всем мире уникальные находки давно минувшей эпохи. Благодаря многолетним усилиям ученых эти находки стали бесценными музейными экспонатами, которые украшают залы многих российских музеев. Один из таких экспонатов - полный скелет мамонта - выставлен в музее истории в Париже. Якутский музей мамонта в Якутске был создан в 1991 году. Результатом полевых экспедиций последних лет стали ценные палеонтологические находки - остатки трупа двухмесячного мамонтенка с сохранившимися головой, хоботом и ногой (1990), часть кожи головы мамонта с глазницей и ухом, часть стопы и ноги этого исполина (1994-1997 гг.) </a:t>
            </a:r>
            <a:r>
              <a:rPr lang="ru-RU" sz="1500" b="1" dirty="0" smtClean="0">
                <a:latin typeface="Times New Roman" pitchFamily="18" charset="0"/>
                <a:cs typeface="Times New Roman" pitchFamily="18" charset="0"/>
              </a:rPr>
              <a:t>Здесь хранится муляж знаменитого мамонтенка «Димы» – самый привлекательный для юных посетителей экспонат. </a:t>
            </a:r>
            <a:r>
              <a:rPr lang="ru-RU" sz="1500" b="1" dirty="0">
                <a:latin typeface="Times New Roman" pitchFamily="18" charset="0"/>
                <a:cs typeface="Times New Roman" pitchFamily="18" charset="0"/>
              </a:rPr>
              <a:t>Э</a:t>
            </a:r>
            <a:r>
              <a:rPr lang="ru-RU" sz="1500" b="1" dirty="0" smtClean="0">
                <a:latin typeface="Times New Roman" pitchFamily="18" charset="0"/>
                <a:cs typeface="Times New Roman" pitchFamily="18" charset="0"/>
              </a:rPr>
              <a:t>кскурсоводы – люди ученые и потому немного сумасшедшие – рассказывают о своих любимцах с таким пылом, будто видели их живьем. </a:t>
            </a:r>
            <a:r>
              <a:rPr lang="ru-RU" sz="1400" b="1" dirty="0">
                <a:latin typeface="Times New Roman" pitchFamily="18" charset="0"/>
                <a:cs typeface="Times New Roman" pitchFamily="18" charset="0"/>
              </a:rPr>
              <a:t/>
            </a:r>
            <a:br>
              <a:rPr lang="ru-RU" sz="1400" b="1" dirty="0">
                <a:latin typeface="Times New Roman" pitchFamily="18" charset="0"/>
                <a:cs typeface="Times New Roman" pitchFamily="18" charset="0"/>
              </a:rPr>
            </a:br>
            <a:endParaRPr lang="ru-RU" sz="1400" b="1" dirty="0">
              <a:latin typeface="Times New Roman" pitchFamily="18" charset="0"/>
              <a:cs typeface="Times New Roman" pitchFamily="18" charset="0"/>
            </a:endParaRPr>
          </a:p>
        </p:txBody>
      </p:sp>
      <p:pic>
        <p:nvPicPr>
          <p:cNvPr id="1026" name="Picture 2" descr="G:\фото мамон\image01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0" y="1928802"/>
            <a:ext cx="3143272" cy="3028940"/>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12" descr="j0432529">
            <a:hlinkClick r:id="rId3" action="ppaction://hlinksldjump"/>
          </p:cNvPr>
          <p:cNvPicPr>
            <a:picLocks noChangeAspect="1" noChangeArrowheads="1"/>
          </p:cNvPicPr>
          <p:nvPr/>
        </p:nvPicPr>
        <p:blipFill>
          <a:blip r:embed="rId4" cstate="print"/>
          <a:srcRect/>
          <a:stretch>
            <a:fillRect/>
          </a:stretch>
        </p:blipFill>
        <p:spPr bwMode="auto">
          <a:xfrm>
            <a:off x="8320118" y="6215082"/>
            <a:ext cx="609600" cy="54133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Для презентации мамонт\мамик\Дима\4abd6b2ba45d90c0e6f89b20c00cbdb7_bi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929066"/>
            <a:ext cx="3571868" cy="2928934"/>
          </a:xfrm>
          <a:prstGeom prst="rect">
            <a:avLst/>
          </a:prstGeom>
          <a:noFill/>
          <a:effectLst>
            <a:softEdge rad="317500"/>
          </a:effectLst>
        </p:spPr>
      </p:pic>
      <p:pic>
        <p:nvPicPr>
          <p:cNvPr id="3076" name="Picture 4" descr="F:\Для презентации мамонт\мамик\Дима\730px-Siegsdorfer_Mammu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4612" y="785794"/>
            <a:ext cx="3395393" cy="2786082"/>
          </a:xfrm>
          <a:prstGeom prst="rect">
            <a:avLst/>
          </a:prstGeom>
          <a:noFill/>
          <a:effectLst>
            <a:softEdge rad="317500"/>
          </a:effectLst>
        </p:spPr>
      </p:pic>
      <p:pic>
        <p:nvPicPr>
          <p:cNvPr id="18" name="Содержимое 17" descr="CIMG0050.JPG"/>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1" y="0"/>
            <a:ext cx="3592915" cy="2714620"/>
          </a:xfrm>
          <a:effectLst>
            <a:softEdge rad="317500"/>
          </a:effectLst>
        </p:spPr>
      </p:pic>
      <p:pic>
        <p:nvPicPr>
          <p:cNvPr id="19" name="Содержимое 18" descr="CIMG0051.JPG"/>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5589858" y="3976462"/>
            <a:ext cx="3253480" cy="2738686"/>
          </a:xfrm>
          <a:effectLst>
            <a:softEdge rad="317500"/>
          </a:effectLst>
        </p:spPr>
      </p:pic>
      <p:pic>
        <p:nvPicPr>
          <p:cNvPr id="3080" name="Picture 8" descr="F:\Для презентации мамонт\музей\CIMG005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33586" y="0"/>
            <a:ext cx="3843672" cy="2786058"/>
          </a:xfrm>
          <a:prstGeom prst="rect">
            <a:avLst/>
          </a:prstGeom>
          <a:noFill/>
          <a:effectLst>
            <a:softEdge rad="317500"/>
          </a:effectLst>
        </p:spPr>
      </p:pic>
      <p:pic>
        <p:nvPicPr>
          <p:cNvPr id="11" name="Рисунок 10" descr="0_11e26_86cff455_XL.jpe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86049" y="3286124"/>
            <a:ext cx="3482967" cy="2782589"/>
          </a:xfrm>
          <a:prstGeom prst="rect">
            <a:avLst/>
          </a:prstGeom>
          <a:effectLst>
            <a:softEdge rad="317500"/>
          </a:effectLst>
        </p:spPr>
      </p:pic>
      <p:pic>
        <p:nvPicPr>
          <p:cNvPr id="12" name="Picture 2" descr="G:\Для презентации мамонт\DSC_4749.JPG">
            <a:hlinkClick r:id="rId8" action="ppaction://hlinksldjump"/>
          </p:cNvPr>
          <p:cNvPicPr>
            <a:picLocks noChangeAspect="1" noChangeArrowheads="1"/>
          </p:cNvPicPr>
          <p:nvPr/>
        </p:nvPicPr>
        <p:blipFill>
          <a:blip r:embed="rId9" cstate="print"/>
          <a:srcRect/>
          <a:stretch>
            <a:fillRect/>
          </a:stretch>
        </p:blipFill>
        <p:spPr bwMode="auto">
          <a:xfrm>
            <a:off x="4143372" y="6000768"/>
            <a:ext cx="939775" cy="6248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2105</TotalTime>
  <Words>1649</Words>
  <Application>Microsoft Office PowerPoint</Application>
  <PresentationFormat>Экран (4:3)</PresentationFormat>
  <Paragraphs>240</Paragraphs>
  <Slides>30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30</vt:i4>
      </vt:variant>
    </vt:vector>
  </HeadingPairs>
  <TitlesOfParts>
    <vt:vector size="32" baseType="lpstr">
      <vt:lpstr>Тема Office</vt:lpstr>
      <vt:lpstr>Поток</vt:lpstr>
      <vt:lpstr>Электронный дневник экспедиции по проекту АК «АЛРОСА» в номинации «Природа и мы»</vt:lpstr>
      <vt:lpstr>Презентация PowerPoint</vt:lpstr>
      <vt:lpstr>  Как выглядел мамонт</vt:lpstr>
      <vt:lpstr>Презентация PowerPoint</vt:lpstr>
      <vt:lpstr>Герб МО  "УСТЬ-ЯНСКИЙ УЛУС " </vt:lpstr>
      <vt:lpstr>Герб города СРЕДНЕКОЛЫМСКА</vt:lpstr>
      <vt:lpstr>ЭМБЛЕМЫ </vt:lpstr>
      <vt:lpstr>МУЗЕЙ МАМОНТА</vt:lpstr>
      <vt:lpstr>Презентация PowerPoint</vt:lpstr>
      <vt:lpstr>Презентация PowerPoint</vt:lpstr>
      <vt:lpstr>Презентация PowerPoint</vt:lpstr>
      <vt:lpstr>Презентация PowerPoint</vt:lpstr>
      <vt:lpstr>Берелёхское кладбище мамонтов</vt:lpstr>
      <vt:lpstr>Мамонтенок Дима   </vt:lpstr>
      <vt:lpstr>Синквейны</vt:lpstr>
      <vt:lpstr>Заключение</vt:lpstr>
      <vt:lpstr>Подарок для школьного музея</vt:lpstr>
      <vt:lpstr>Гости из прошлого</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Этапы работы</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SVC_FLAutostart</dc:creator>
  <cp:lastModifiedBy>Довольный пользователь Microsoft Office</cp:lastModifiedBy>
  <cp:revision>81</cp:revision>
  <dcterms:created xsi:type="dcterms:W3CDTF">2010-04-07T12:18:08Z</dcterms:created>
  <dcterms:modified xsi:type="dcterms:W3CDTF">2014-01-10T06:19:56Z</dcterms:modified>
</cp:coreProperties>
</file>