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59" r:id="rId6"/>
    <p:sldId id="263" r:id="rId7"/>
    <p:sldId id="265" r:id="rId8"/>
    <p:sldId id="267" r:id="rId9"/>
    <p:sldId id="264" r:id="rId10"/>
    <p:sldId id="268" r:id="rId11"/>
    <p:sldId id="269" r:id="rId12"/>
    <p:sldId id="270" r:id="rId13"/>
    <p:sldId id="26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0"/>
            <a:ext cx="9144000" cy="6400800"/>
            <a:chOff x="0" y="0"/>
            <a:chExt cx="9144000" cy="6400800"/>
          </a:xfrm>
        </p:grpSpPr>
        <p:sp>
          <p:nvSpPr>
            <p:cNvPr id="16" name="Rectangle 15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0" y="45720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553200"/>
            <a:ext cx="1676400" cy="228600"/>
          </a:xfrm>
        </p:spPr>
        <p:txBody>
          <a:bodyPr vert="horz" lIns="91440" tIns="45720" rIns="91440" bIns="45720" rtlCol="0" anchor="t" anchorCtr="0"/>
          <a:lstStyle>
            <a:lvl1pPr marL="0" algn="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8E36636D-D922-432D-A958-524484B5923D}" type="datetimeFigureOut">
              <a:rPr/>
              <a:pPr/>
              <a:t>3/28/2008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1553" y="6553200"/>
            <a:ext cx="1676400" cy="228600"/>
          </a:xfrm>
        </p:spPr>
        <p:txBody>
          <a:bodyPr anchor="t" anchorCtr="0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70076" y="6553200"/>
            <a:ext cx="762000" cy="228600"/>
          </a:xfrm>
          <a:noFill/>
          <a:ln>
            <a:noFill/>
          </a:ln>
          <a:effectLst/>
        </p:spPr>
        <p:txBody>
          <a:bodyPr/>
          <a:lstStyle>
            <a:lvl1pPr algn="ctr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867400"/>
            <a:ext cx="6570722" cy="4572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648200"/>
            <a:ext cx="6553200" cy="1219200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/>
              <a:pPr/>
              <a:t>3/28/2008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9144000" cy="6858000"/>
            <a:chOff x="-442912" y="457200"/>
            <a:chExt cx="9144000" cy="6858000"/>
          </a:xfrm>
        </p:grpSpPr>
        <p:sp>
          <p:nvSpPr>
            <p:cNvPr id="18" name="Rectangle 17"/>
            <p:cNvSpPr/>
            <p:nvPr/>
          </p:nvSpPr>
          <p:spPr>
            <a:xfrm>
              <a:off x="-442912" y="457200"/>
              <a:ext cx="9129712" cy="1676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872288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7367588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2298700"/>
            <a:ext cx="1447800" cy="38274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0"/>
            <a:ext cx="5943600" cy="38401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/>
              <a:pPr/>
              <a:t>3/28/2008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533400"/>
            <a:ext cx="762000" cy="609600"/>
          </a:xfrm>
        </p:spPr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/>
              <a:pPr/>
              <a:t>3/28/2008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667000"/>
            <a:ext cx="6629400" cy="11430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495800"/>
            <a:ext cx="1524000" cy="20574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1152" y="6556248"/>
            <a:ext cx="1673352" cy="228600"/>
          </a:xfrm>
        </p:spPr>
        <p:txBody>
          <a:bodyPr/>
          <a:lstStyle/>
          <a:p>
            <a:fld id="{8E36636D-D922-432D-A958-524484B5923D}" type="datetimeFigureOut">
              <a:rPr/>
              <a:pPr/>
              <a:t>3/28/2008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808" y="6556248"/>
            <a:ext cx="1673352" cy="228600"/>
          </a:xfrm>
        </p:spPr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67656" y="6556248"/>
            <a:ext cx="762000" cy="228600"/>
          </a:xfr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/>
              <a:pPr/>
              <a:t>3/28/2008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91697"/>
            <a:ext cx="297180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7925" y="3137647"/>
            <a:ext cx="2971800" cy="299923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5000" y="2291697"/>
            <a:ext cx="2971800" cy="63976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3137647"/>
            <a:ext cx="2971800" cy="300196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/>
              <a:pPr/>
              <a:t>3/28/2008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0" y="0"/>
            <a:ext cx="9144000" cy="1676400"/>
            <a:chOff x="0" y="0"/>
            <a:chExt cx="9144000" cy="16764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/>
              <a:pPr/>
              <a:t>3/28/2008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/>
          <p:nvPr/>
        </p:nvGrpSpPr>
        <p:grpSpPr>
          <a:xfrm>
            <a:off x="0" y="0"/>
            <a:ext cx="1828800" cy="1676400"/>
            <a:chOff x="457200" y="457200"/>
            <a:chExt cx="1828800" cy="1676400"/>
          </a:xfrm>
        </p:grpSpPr>
        <p:sp>
          <p:nvSpPr>
            <p:cNvPr id="8" name="Rectangle 7"/>
            <p:cNvSpPr/>
            <p:nvPr/>
          </p:nvSpPr>
          <p:spPr>
            <a:xfrm>
              <a:off x="457200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Oval 8"/>
            <p:cNvSpPr/>
            <p:nvPr/>
          </p:nvSpPr>
          <p:spPr>
            <a:xfrm>
              <a:off x="952500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/>
              <a:pPr/>
              <a:t>3/28/2008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624" y="2446991"/>
            <a:ext cx="5715000" cy="353119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90"/>
            <a:ext cx="1524000" cy="236220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1">
                <a:solidFill>
                  <a:srgbClr val="000000">
                    <a:alpha val="50196"/>
                  </a:srgb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/>
              <a:pPr/>
              <a:t>3/28/2008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06624" y="2450592"/>
            <a:ext cx="5715000" cy="3529584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89"/>
            <a:ext cx="1527048" cy="235915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/>
              <a:pPr/>
              <a:t>3/28/2008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457200" y="0"/>
              <a:ext cx="86868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86000"/>
            <a:ext cx="62484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149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8E36636D-D922-432D-A958-524484B5923D}" type="datetimeFigureOut">
              <a:rPr/>
              <a:pPr/>
              <a:t>3/28/2008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400" y="533400"/>
            <a:ext cx="7620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4400" kern="1200" cap="small" spc="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800"/>
        </a:spcBef>
        <a:buClr>
          <a:schemeClr val="accent1"/>
        </a:buClr>
        <a:buSzPct val="80000"/>
        <a:buFont typeface="Wingdings" pitchFamily="2" charset="2"/>
        <a:buChar char="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800"/>
        </a:spcBef>
        <a:buClr>
          <a:schemeClr val="accent2"/>
        </a:buClr>
        <a:buSzPct val="8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200"/>
        </a:spcBef>
        <a:buClr>
          <a:schemeClr val="accent3"/>
        </a:buClr>
        <a:buSzPct val="80000"/>
        <a:buFont typeface="Wingdings" pitchFamily="2" charset="2"/>
        <a:buChar char="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200"/>
        </a:spcBef>
        <a:buClr>
          <a:schemeClr val="accent4"/>
        </a:buClr>
        <a:buSzPct val="80000"/>
        <a:buFont typeface="Wingdings" pitchFamily="2" charset="2"/>
        <a:buChar char="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200"/>
        </a:spcBef>
        <a:buClr>
          <a:schemeClr val="accent5"/>
        </a:buClr>
        <a:buSzPct val="80000"/>
        <a:buFont typeface="Wingdings" pitchFamily="2" charset="2"/>
        <a:buChar char="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1.doc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Выполнила :Гусельникова Валентина Ильинична</a:t>
            </a:r>
          </a:p>
          <a:p>
            <a:r>
              <a:rPr lang="ru-RU" dirty="0" smtClean="0"/>
              <a:t>Учитель </a:t>
            </a:r>
            <a:r>
              <a:rPr lang="ru-RU" smtClean="0"/>
              <a:t>начальных классов.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905000" y="1412776"/>
            <a:ext cx="6553200" cy="1944216"/>
          </a:xfrm>
        </p:spPr>
        <p:txBody>
          <a:bodyPr/>
          <a:lstStyle/>
          <a:p>
            <a:r>
              <a:rPr lang="ru-RU" sz="6000" b="1" i="1" dirty="0" smtClean="0">
                <a:latin typeface="Arial" pitchFamily="34" charset="0"/>
                <a:cs typeface="Arial" pitchFamily="34" charset="0"/>
              </a:rPr>
              <a:t>Речевая разминка на уроках чтения </a:t>
            </a:r>
            <a:endParaRPr lang="ru-RU" sz="6000" b="1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C:\Documents and Settings\Змей\Local Settings\Temporary Internet Files\Content.IE5\0JQ1Q2WG\MC90043758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42150" y="204788"/>
            <a:ext cx="1860550" cy="1876425"/>
          </a:xfrm>
          <a:prstGeom prst="rect">
            <a:avLst/>
          </a:prstGeom>
          <a:noFill/>
        </p:spPr>
      </p:pic>
      <p:pic>
        <p:nvPicPr>
          <p:cNvPr id="3075" name="Picture 3" descr="C:\Documents and Settings\Змей\Local Settings\Temporary Internet Files\Content.IE5\K40M4D6H\MC90043825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5488" y="4216400"/>
            <a:ext cx="1720850" cy="1797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0070C0"/>
                </a:solidFill>
              </a:rPr>
              <a:t>Игры на звукоподражание:</a:t>
            </a:r>
            <a:r>
              <a:rPr lang="ru-RU" sz="2800" dirty="0" smtClean="0">
                <a:solidFill>
                  <a:srgbClr val="0070C0"/>
                </a:solidFill>
              </a:rPr>
              <a:t/>
            </a:r>
            <a:br>
              <a:rPr lang="ru-RU" sz="2800" dirty="0" smtClean="0">
                <a:solidFill>
                  <a:srgbClr val="0070C0"/>
                </a:solidFill>
              </a:rPr>
            </a:b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052736"/>
            <a:ext cx="8219256" cy="5328592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sz="3000" dirty="0" smtClean="0"/>
              <a:t>На птичьем дворе</a:t>
            </a:r>
            <a:r>
              <a:rPr lang="en-US" sz="3000" dirty="0" smtClean="0"/>
              <a:t>.</a:t>
            </a:r>
            <a:endParaRPr lang="ru-RU" sz="3000" dirty="0" smtClean="0"/>
          </a:p>
          <a:p>
            <a:r>
              <a:rPr lang="ru-RU" sz="3000" dirty="0" smtClean="0"/>
              <a:t>Наша уточка с утра... </a:t>
            </a:r>
            <a:r>
              <a:rPr lang="ru-RU" sz="3000" dirty="0" err="1" smtClean="0">
                <a:solidFill>
                  <a:srgbClr val="FF0000"/>
                </a:solidFill>
              </a:rPr>
              <a:t>Кря</a:t>
            </a:r>
            <a:r>
              <a:rPr lang="ru-RU" sz="3000" dirty="0" smtClean="0">
                <a:solidFill>
                  <a:srgbClr val="FF0000"/>
                </a:solidFill>
              </a:rPr>
              <a:t>, </a:t>
            </a:r>
            <a:r>
              <a:rPr lang="ru-RU" sz="3000" dirty="0" err="1" smtClean="0">
                <a:solidFill>
                  <a:srgbClr val="FF0000"/>
                </a:solidFill>
              </a:rPr>
              <a:t>кря</a:t>
            </a:r>
            <a:r>
              <a:rPr lang="ru-RU" sz="3000" dirty="0" smtClean="0">
                <a:solidFill>
                  <a:srgbClr val="FF0000"/>
                </a:solidFill>
              </a:rPr>
              <a:t>, </a:t>
            </a:r>
            <a:r>
              <a:rPr lang="ru-RU" sz="3000" dirty="0" err="1" smtClean="0">
                <a:solidFill>
                  <a:srgbClr val="FF0000"/>
                </a:solidFill>
              </a:rPr>
              <a:t>кря</a:t>
            </a:r>
            <a:r>
              <a:rPr lang="ru-RU" sz="3000" dirty="0" smtClean="0">
                <a:solidFill>
                  <a:srgbClr val="FF0000"/>
                </a:solidFill>
              </a:rPr>
              <a:t>!</a:t>
            </a:r>
          </a:p>
          <a:p>
            <a:r>
              <a:rPr lang="ru-RU" sz="3000" dirty="0" smtClean="0"/>
              <a:t>Наши гуси у пруда... </a:t>
            </a:r>
            <a:r>
              <a:rPr lang="ru-RU" sz="3000" dirty="0" smtClean="0">
                <a:solidFill>
                  <a:srgbClr val="FF0000"/>
                </a:solidFill>
              </a:rPr>
              <a:t>Га, га, га!</a:t>
            </a:r>
          </a:p>
          <a:p>
            <a:r>
              <a:rPr lang="ru-RU" sz="3000" dirty="0" smtClean="0"/>
              <a:t>Наши курочки в </a:t>
            </a:r>
            <a:r>
              <a:rPr lang="ru-RU" sz="3000" dirty="0" err="1" smtClean="0"/>
              <a:t>окно...</a:t>
            </a:r>
            <a:r>
              <a:rPr lang="ru-RU" sz="3000" dirty="0" err="1" smtClean="0">
                <a:solidFill>
                  <a:srgbClr val="FF0000"/>
                </a:solidFill>
              </a:rPr>
              <a:t>Ко</a:t>
            </a:r>
            <a:r>
              <a:rPr lang="ru-RU" sz="3000" dirty="0" smtClean="0">
                <a:solidFill>
                  <a:srgbClr val="FF0000"/>
                </a:solidFill>
              </a:rPr>
              <a:t>, ко, ко!</a:t>
            </a:r>
          </a:p>
          <a:p>
            <a:r>
              <a:rPr lang="ru-RU" sz="3000" dirty="0" smtClean="0"/>
              <a:t>А как Петя-петушок</a:t>
            </a:r>
          </a:p>
          <a:p>
            <a:r>
              <a:rPr lang="ru-RU" sz="3000" dirty="0" err="1" smtClean="0"/>
              <a:t>Ранним-рано</a:t>
            </a:r>
            <a:r>
              <a:rPr lang="ru-RU" sz="3000" dirty="0" smtClean="0"/>
              <a:t> поутру</a:t>
            </a:r>
          </a:p>
          <a:p>
            <a:r>
              <a:rPr lang="ru-RU" sz="3000" dirty="0" smtClean="0"/>
              <a:t>Нам споет..-</a:t>
            </a:r>
            <a:r>
              <a:rPr lang="ru-RU" sz="3000" dirty="0" smtClean="0">
                <a:solidFill>
                  <a:srgbClr val="FF0000"/>
                </a:solidFill>
              </a:rPr>
              <a:t>Ку-ка-ре-ку!</a:t>
            </a:r>
            <a:endParaRPr lang="ru-RU" sz="3000" dirty="0">
              <a:solidFill>
                <a:srgbClr val="FF0000"/>
              </a:solidFill>
            </a:endParaRPr>
          </a:p>
        </p:txBody>
      </p:sp>
      <p:pic>
        <p:nvPicPr>
          <p:cNvPr id="26625" name="Picture 1" descr="C:\Documents and Settings\Змей\Local Settings\Temporary Internet Files\Content.IE5\2N0O8J8H\MC90019228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4437112"/>
            <a:ext cx="1894072" cy="19828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i="1" dirty="0" smtClean="0"/>
              <a:t> </a:t>
            </a:r>
            <a:r>
              <a:rPr lang="ru-RU" sz="2400" b="1" i="1" dirty="0" smtClean="0">
                <a:solidFill>
                  <a:srgbClr val="0070C0"/>
                </a:solidFill>
              </a:rPr>
              <a:t>Скороговорки на проговаривание согласных звуков: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23528" y="1772816"/>
            <a:ext cx="8363272" cy="4353347"/>
          </a:xfrm>
        </p:spPr>
        <p:txBody>
          <a:bodyPr/>
          <a:lstStyle/>
          <a:p>
            <a:endParaRPr lang="ru-RU" dirty="0" smtClean="0"/>
          </a:p>
          <a:p>
            <a:r>
              <a:rPr lang="ru-RU" sz="3200" u="sng" dirty="0" smtClean="0"/>
              <a:t>К</a:t>
            </a:r>
            <a:r>
              <a:rPr lang="ru-RU" sz="3200" dirty="0" smtClean="0"/>
              <a:t>о</a:t>
            </a:r>
            <a:r>
              <a:rPr lang="ru-RU" sz="3200" u="sng" dirty="0" smtClean="0"/>
              <a:t>с</a:t>
            </a:r>
            <a:r>
              <a:rPr lang="ru-RU" sz="3200" dirty="0" smtClean="0"/>
              <a:t>и, </a:t>
            </a:r>
            <a:r>
              <a:rPr lang="ru-RU" sz="3200" u="sng" dirty="0" smtClean="0"/>
              <a:t>к</a:t>
            </a:r>
            <a:r>
              <a:rPr lang="ru-RU" sz="3200" dirty="0" smtClean="0"/>
              <a:t>о</a:t>
            </a:r>
            <a:r>
              <a:rPr lang="ru-RU" sz="3200" u="sng" dirty="0" smtClean="0"/>
              <a:t>с</a:t>
            </a:r>
            <a:r>
              <a:rPr lang="ru-RU" sz="3200" dirty="0" smtClean="0"/>
              <a:t>а, по</a:t>
            </a:r>
            <a:r>
              <a:rPr lang="ru-RU" sz="3200" u="sng" dirty="0" smtClean="0"/>
              <a:t>к</a:t>
            </a:r>
            <a:r>
              <a:rPr lang="ru-RU" sz="3200" dirty="0" smtClean="0"/>
              <a:t>а ро</a:t>
            </a:r>
            <a:r>
              <a:rPr lang="ru-RU" sz="3200" u="sng" dirty="0" smtClean="0"/>
              <a:t>с</a:t>
            </a:r>
            <a:r>
              <a:rPr lang="ru-RU" sz="3200" dirty="0" smtClean="0"/>
              <a:t>а.</a:t>
            </a:r>
          </a:p>
          <a:p>
            <a:r>
              <a:rPr lang="ru-RU" sz="3200" u="sng" dirty="0" smtClean="0"/>
              <a:t>Н</a:t>
            </a:r>
            <a:r>
              <a:rPr lang="ru-RU" sz="3200" dirty="0" smtClean="0"/>
              <a:t>а </a:t>
            </a:r>
            <a:r>
              <a:rPr lang="ru-RU" sz="3200" u="sng" dirty="0" smtClean="0"/>
              <a:t>р</a:t>
            </a:r>
            <a:r>
              <a:rPr lang="ru-RU" sz="3200" dirty="0" smtClean="0"/>
              <a:t>е</a:t>
            </a:r>
            <a:r>
              <a:rPr lang="ru-RU" sz="3200" u="sng" dirty="0" smtClean="0"/>
              <a:t>к</a:t>
            </a:r>
            <a:r>
              <a:rPr lang="ru-RU" sz="3200" dirty="0" smtClean="0"/>
              <a:t>е поймали </a:t>
            </a:r>
            <a:r>
              <a:rPr lang="ru-RU" sz="3200" u="sng" dirty="0" smtClean="0"/>
              <a:t>р</a:t>
            </a:r>
            <a:r>
              <a:rPr lang="ru-RU" sz="3200" dirty="0" smtClean="0"/>
              <a:t>ака, из-за </a:t>
            </a:r>
            <a:r>
              <a:rPr lang="ru-RU" sz="3200" u="sng" dirty="0" smtClean="0"/>
              <a:t>р</a:t>
            </a:r>
            <a:r>
              <a:rPr lang="ru-RU" sz="3200" dirty="0" smtClean="0"/>
              <a:t>ака вышла д</a:t>
            </a:r>
            <a:r>
              <a:rPr lang="ru-RU" sz="3200" u="sng" dirty="0" smtClean="0"/>
              <a:t>р</a:t>
            </a:r>
            <a:r>
              <a:rPr lang="ru-RU" sz="3200" dirty="0" smtClean="0"/>
              <a:t>а</a:t>
            </a:r>
            <a:r>
              <a:rPr lang="ru-RU" sz="3200" u="sng" dirty="0" smtClean="0"/>
              <a:t>к</a:t>
            </a:r>
            <a:r>
              <a:rPr lang="ru-RU" sz="3200" dirty="0" smtClean="0"/>
              <a:t>а.</a:t>
            </a:r>
          </a:p>
          <a:p>
            <a:r>
              <a:rPr lang="ru-RU" sz="3200" u="sng" dirty="0" smtClean="0"/>
              <a:t>Ш</a:t>
            </a:r>
            <a:r>
              <a:rPr lang="ru-RU" sz="3200" dirty="0" smtClean="0"/>
              <a:t>ла </a:t>
            </a:r>
            <a:r>
              <a:rPr lang="ru-RU" sz="3200" u="sng" dirty="0" smtClean="0"/>
              <a:t>С</a:t>
            </a:r>
            <a:r>
              <a:rPr lang="ru-RU" sz="3200" dirty="0" smtClean="0"/>
              <a:t>а</a:t>
            </a:r>
            <a:r>
              <a:rPr lang="ru-RU" sz="3200" u="sng" dirty="0" smtClean="0"/>
              <a:t>ш</a:t>
            </a:r>
            <a:r>
              <a:rPr lang="ru-RU" sz="3200" dirty="0" smtClean="0"/>
              <a:t>а по </a:t>
            </a:r>
            <a:r>
              <a:rPr lang="ru-RU" sz="3200" u="sng" dirty="0" smtClean="0"/>
              <a:t>ш</a:t>
            </a:r>
            <a:r>
              <a:rPr lang="ru-RU" sz="3200" dirty="0" smtClean="0"/>
              <a:t>о</a:t>
            </a:r>
            <a:r>
              <a:rPr lang="ru-RU" sz="3200" u="sng" dirty="0" smtClean="0"/>
              <a:t>сс</a:t>
            </a:r>
            <a:r>
              <a:rPr lang="ru-RU" sz="3200" dirty="0" smtClean="0"/>
              <a:t>е и </a:t>
            </a:r>
            <a:r>
              <a:rPr lang="ru-RU" sz="3200" u="sng" dirty="0" smtClean="0"/>
              <a:t>с</a:t>
            </a:r>
            <a:r>
              <a:rPr lang="ru-RU" sz="3200" dirty="0" smtClean="0"/>
              <a:t>о</a:t>
            </a:r>
            <a:r>
              <a:rPr lang="ru-RU" sz="3200" u="sng" dirty="0" smtClean="0"/>
              <a:t>с</a:t>
            </a:r>
            <a:r>
              <a:rPr lang="ru-RU" sz="3200" dirty="0" smtClean="0"/>
              <a:t>ала </a:t>
            </a:r>
            <a:r>
              <a:rPr lang="ru-RU" sz="3200" u="sng" dirty="0" smtClean="0"/>
              <a:t>с</a:t>
            </a:r>
            <a:r>
              <a:rPr lang="ru-RU" sz="3200" dirty="0" smtClean="0"/>
              <a:t>у</a:t>
            </a:r>
            <a:r>
              <a:rPr lang="ru-RU" sz="3200" u="sng" dirty="0" smtClean="0"/>
              <a:t>ш</a:t>
            </a:r>
            <a:r>
              <a:rPr lang="ru-RU" sz="3200" dirty="0" smtClean="0"/>
              <a:t>ку. </a:t>
            </a:r>
            <a:endParaRPr lang="ru-RU" dirty="0"/>
          </a:p>
        </p:txBody>
      </p:sp>
      <p:pic>
        <p:nvPicPr>
          <p:cNvPr id="25601" name="Picture 1" descr="C:\Documents and Settings\Змей\Local Settings\Temporary Internet Files\Content.IE5\J8D59T47\MC90036165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4797152"/>
            <a:ext cx="1827212" cy="170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</a:rPr>
              <a:t>Чтение слов, записанных разновеликим шрифтом.</a:t>
            </a: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539552" y="2060848"/>
            <a:ext cx="8147248" cy="4065315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r>
              <a:rPr lang="ru-RU" sz="3200" dirty="0" err="1" smtClean="0"/>
              <a:t>ПЫлеСОС</a:t>
            </a:r>
            <a:r>
              <a:rPr lang="ru-RU" sz="3200" dirty="0" smtClean="0"/>
              <a:t>			</a:t>
            </a:r>
            <a:r>
              <a:rPr lang="ru-RU" sz="3200" dirty="0" err="1" smtClean="0"/>
              <a:t>СнеГИри</a:t>
            </a:r>
            <a:endParaRPr lang="ru-RU" sz="3200" dirty="0" smtClean="0"/>
          </a:p>
          <a:p>
            <a:r>
              <a:rPr lang="ru-RU" sz="3200" dirty="0" err="1" smtClean="0"/>
              <a:t>ВоРОбьИ</a:t>
            </a:r>
            <a:r>
              <a:rPr lang="ru-RU" sz="3200" dirty="0" smtClean="0"/>
              <a:t>			</a:t>
            </a:r>
            <a:r>
              <a:rPr lang="ru-RU" sz="3200" dirty="0" err="1" smtClean="0"/>
              <a:t>ТЕтерЕВочЕК</a:t>
            </a:r>
            <a:endParaRPr lang="ru-RU" sz="3200" dirty="0" smtClean="0"/>
          </a:p>
          <a:p>
            <a:r>
              <a:rPr lang="ru-RU" sz="3200" b="1" i="1" dirty="0" smtClean="0"/>
              <a:t> </a:t>
            </a:r>
            <a:r>
              <a:rPr lang="ru-RU" sz="3200" dirty="0" err="1" smtClean="0"/>
              <a:t>МОлОКо</a:t>
            </a:r>
            <a:r>
              <a:rPr lang="ru-RU" sz="3200" dirty="0" smtClean="0"/>
              <a:t>                            </a:t>
            </a:r>
            <a:r>
              <a:rPr lang="ru-RU" sz="3200" dirty="0" err="1" smtClean="0"/>
              <a:t>шкОЛьНиКИ</a:t>
            </a:r>
            <a:endParaRPr lang="ru-RU" sz="3200" dirty="0" smtClean="0"/>
          </a:p>
          <a:p>
            <a:r>
              <a:rPr lang="ru-RU" sz="3200" dirty="0" err="1" smtClean="0"/>
              <a:t>маТЕМатиКА</a:t>
            </a:r>
            <a:r>
              <a:rPr lang="ru-RU" sz="3200" dirty="0" smtClean="0"/>
              <a:t>                     </a:t>
            </a:r>
            <a:r>
              <a:rPr lang="ru-RU" sz="3200" dirty="0" err="1" smtClean="0"/>
              <a:t>РиСУноК</a:t>
            </a:r>
            <a:endParaRPr lang="ru-RU" sz="3200" dirty="0" smtClean="0"/>
          </a:p>
          <a:p>
            <a:endParaRPr lang="ru-RU" sz="3200" dirty="0" smtClean="0"/>
          </a:p>
          <a:p>
            <a:endParaRPr lang="ru-RU" dirty="0"/>
          </a:p>
        </p:txBody>
      </p:sp>
      <p:pic>
        <p:nvPicPr>
          <p:cNvPr id="24577" name="Picture 1" descr="C:\Documents and Settings\Змей\Local Settings\Temporary Internet Files\Content.IE5\QHWIOIK3\MC90041242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246236">
            <a:off x="6931685" y="4476107"/>
            <a:ext cx="1428170" cy="18944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55776" y="2311922"/>
            <a:ext cx="6249601" cy="3789334"/>
          </a:xfrm>
        </p:spPr>
        <p:txBody>
          <a:bodyPr>
            <a:normAutofit/>
          </a:bodyPr>
          <a:lstStyle/>
          <a:p>
            <a:endParaRPr lang="ru-RU" sz="6000" i="1" dirty="0" smtClean="0">
              <a:solidFill>
                <a:srgbClr val="FF0000"/>
              </a:solidFill>
            </a:endParaRPr>
          </a:p>
          <a:p>
            <a:r>
              <a:rPr lang="ru-RU" sz="6000" i="1" dirty="0" smtClean="0">
                <a:solidFill>
                  <a:srgbClr val="FF0000"/>
                </a:solidFill>
              </a:rPr>
              <a:t>Молодцы!</a:t>
            </a:r>
            <a:endParaRPr lang="ru-RU" sz="6000" i="1" dirty="0">
              <a:solidFill>
                <a:srgbClr val="FF0000"/>
              </a:solidFill>
            </a:endParaRPr>
          </a:p>
        </p:txBody>
      </p:sp>
      <p:pic>
        <p:nvPicPr>
          <p:cNvPr id="5122" name="Picture 2" descr="C:\Documents and Settings\Змей\Local Settings\Temporary Internet Files\Content.IE5\4BQ0FTRO\MC900438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3356992"/>
            <a:ext cx="1863725" cy="1270000"/>
          </a:xfrm>
          <a:prstGeom prst="rect">
            <a:avLst/>
          </a:prstGeom>
          <a:noFill/>
        </p:spPr>
      </p:pic>
      <p:pic>
        <p:nvPicPr>
          <p:cNvPr id="5123" name="Picture 3" descr="C:\Documents and Settings\Змей\Local Settings\Temporary Internet Files\Content.IE5\IPXXZEOH\MC90043800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3284984"/>
            <a:ext cx="1839056" cy="1250057"/>
          </a:xfrm>
          <a:prstGeom prst="rect">
            <a:avLst/>
          </a:prstGeom>
          <a:noFill/>
        </p:spPr>
      </p:pic>
      <p:pic>
        <p:nvPicPr>
          <p:cNvPr id="5125" name="Picture 5" descr="C:\Documents and Settings\Змей\Local Settings\Temporary Internet Files\Content.IE5\KVXYZZ4G\MC900440424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44938" y="4705350"/>
            <a:ext cx="1827212" cy="15065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28600"/>
            <a:ext cx="7931224" cy="5648672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827584" y="692692"/>
          <a:ext cx="7776864" cy="55446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4"/>
                <a:gridCol w="1296144"/>
                <a:gridCol w="1296144"/>
                <a:gridCol w="1296144"/>
                <a:gridCol w="1367881"/>
                <a:gridCol w="1224407"/>
              </a:tblGrid>
              <a:tr h="55446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     А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      О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      У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      Ы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     Э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54462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  Б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 ба</a:t>
                      </a:r>
                      <a:endParaRPr lang="ru-RU" sz="2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</a:t>
                      </a:r>
                      <a:r>
                        <a:rPr lang="ru-RU" sz="2400" b="1" dirty="0" err="1" smtClean="0"/>
                        <a:t>бо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</a:t>
                      </a:r>
                      <a:r>
                        <a:rPr lang="ru-RU" sz="2400" b="1" dirty="0" err="1" smtClean="0"/>
                        <a:t>бу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бы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</a:t>
                      </a:r>
                      <a:r>
                        <a:rPr lang="ru-RU" sz="2400" b="1" dirty="0" err="1" smtClean="0"/>
                        <a:t>бэ</a:t>
                      </a:r>
                      <a:endParaRPr lang="ru-RU" sz="2400" b="1" dirty="0"/>
                    </a:p>
                  </a:txBody>
                  <a:tcPr/>
                </a:tc>
              </a:tr>
              <a:tr h="554462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  В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</a:t>
                      </a:r>
                      <a:r>
                        <a:rPr lang="ru-RU" sz="2400" b="1" dirty="0" err="1" smtClean="0"/>
                        <a:t>ва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во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</a:t>
                      </a:r>
                      <a:r>
                        <a:rPr lang="ru-RU" sz="2400" b="1" dirty="0" err="1" smtClean="0"/>
                        <a:t>ву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вы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</a:t>
                      </a:r>
                      <a:r>
                        <a:rPr lang="ru-RU" sz="2400" b="1" dirty="0" err="1" smtClean="0"/>
                        <a:t>вэ</a:t>
                      </a:r>
                      <a:endParaRPr lang="ru-RU" sz="2400" b="1" dirty="0"/>
                    </a:p>
                  </a:txBody>
                  <a:tcPr/>
                </a:tc>
              </a:tr>
              <a:tr h="554462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  Г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га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го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</a:t>
                      </a:r>
                      <a:r>
                        <a:rPr lang="ru-RU" sz="2400" b="1" dirty="0" err="1" smtClean="0"/>
                        <a:t>гу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</a:t>
                      </a:r>
                      <a:r>
                        <a:rPr lang="ru-RU" sz="2400" b="1" dirty="0" err="1" smtClean="0"/>
                        <a:t>гы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</a:t>
                      </a:r>
                      <a:r>
                        <a:rPr lang="ru-RU" sz="2400" b="1" dirty="0" err="1" smtClean="0"/>
                        <a:t>гэ</a:t>
                      </a:r>
                      <a:endParaRPr lang="ru-RU" sz="2400" b="1" dirty="0"/>
                    </a:p>
                  </a:txBody>
                  <a:tcPr/>
                </a:tc>
              </a:tr>
              <a:tr h="554462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  Д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да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до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</a:t>
                      </a:r>
                      <a:r>
                        <a:rPr lang="ru-RU" sz="2400" b="1" dirty="0" err="1" smtClean="0"/>
                        <a:t>ду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</a:t>
                      </a:r>
                      <a:r>
                        <a:rPr lang="ru-RU" sz="2400" b="1" dirty="0" err="1" smtClean="0"/>
                        <a:t>ды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</a:t>
                      </a:r>
                      <a:r>
                        <a:rPr lang="ru-RU" sz="2400" b="1" dirty="0" err="1" smtClean="0"/>
                        <a:t>дэ</a:t>
                      </a:r>
                      <a:endParaRPr lang="ru-RU" sz="2400" b="1" dirty="0"/>
                    </a:p>
                  </a:txBody>
                  <a:tcPr/>
                </a:tc>
              </a:tr>
              <a:tr h="554462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  Ж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</a:t>
                      </a:r>
                      <a:r>
                        <a:rPr lang="ru-RU" sz="2400" b="1" dirty="0" err="1" smtClean="0"/>
                        <a:t>жа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</a:t>
                      </a:r>
                      <a:r>
                        <a:rPr lang="ru-RU" sz="2400" b="1" dirty="0" err="1" smtClean="0"/>
                        <a:t>жо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</a:t>
                      </a:r>
                      <a:r>
                        <a:rPr lang="ru-RU" sz="2400" b="1" dirty="0" err="1" smtClean="0"/>
                        <a:t>жу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-----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</a:t>
                      </a:r>
                      <a:r>
                        <a:rPr lang="ru-RU" sz="2400" b="1" dirty="0" err="1" smtClean="0"/>
                        <a:t>жэ</a:t>
                      </a:r>
                      <a:endParaRPr lang="ru-RU" sz="2400" b="1" dirty="0"/>
                    </a:p>
                  </a:txBody>
                  <a:tcPr/>
                </a:tc>
              </a:tr>
              <a:tr h="554462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   З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за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</a:t>
                      </a:r>
                      <a:r>
                        <a:rPr lang="ru-RU" sz="2400" b="1" dirty="0" err="1" smtClean="0"/>
                        <a:t>жу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</a:t>
                      </a:r>
                      <a:r>
                        <a:rPr lang="ru-RU" sz="2400" b="1" dirty="0" err="1" smtClean="0"/>
                        <a:t>зу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</a:t>
                      </a:r>
                      <a:r>
                        <a:rPr lang="ru-RU" sz="2400" b="1" dirty="0" err="1" smtClean="0"/>
                        <a:t>зы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</a:t>
                      </a:r>
                      <a:r>
                        <a:rPr lang="ru-RU" sz="2400" b="1" dirty="0" err="1" smtClean="0"/>
                        <a:t>зэ</a:t>
                      </a:r>
                      <a:endParaRPr lang="ru-RU" sz="2400" b="1" dirty="0"/>
                    </a:p>
                  </a:txBody>
                  <a:tcPr/>
                </a:tc>
              </a:tr>
              <a:tr h="554462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   К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</a:t>
                      </a:r>
                      <a:r>
                        <a:rPr lang="ru-RU" sz="2400" b="1" dirty="0" err="1" smtClean="0"/>
                        <a:t>ка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ко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</a:t>
                      </a:r>
                      <a:r>
                        <a:rPr lang="ru-RU" sz="2400" b="1" dirty="0" err="1" smtClean="0"/>
                        <a:t>ку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-----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-----</a:t>
                      </a:r>
                      <a:endParaRPr lang="ru-RU" sz="2400" b="1" dirty="0"/>
                    </a:p>
                  </a:txBody>
                  <a:tcPr/>
                </a:tc>
              </a:tr>
              <a:tr h="554462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  Л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</a:t>
                      </a:r>
                      <a:r>
                        <a:rPr lang="ru-RU" sz="2400" b="1" dirty="0" err="1" smtClean="0"/>
                        <a:t>ла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</a:t>
                      </a:r>
                      <a:r>
                        <a:rPr lang="ru-RU" sz="2400" b="1" dirty="0" err="1" smtClean="0"/>
                        <a:t>ло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</a:t>
                      </a:r>
                      <a:r>
                        <a:rPr lang="ru-RU" sz="2400" b="1" dirty="0" err="1" smtClean="0"/>
                        <a:t>лу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</a:t>
                      </a:r>
                      <a:r>
                        <a:rPr lang="ru-RU" sz="2400" b="1" dirty="0" err="1" smtClean="0"/>
                        <a:t>лы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------</a:t>
                      </a:r>
                      <a:endParaRPr lang="ru-RU" sz="2400" b="1" dirty="0"/>
                    </a:p>
                  </a:txBody>
                  <a:tcPr/>
                </a:tc>
              </a:tr>
              <a:tr h="554462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  М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</a:t>
                      </a:r>
                      <a:r>
                        <a:rPr lang="ru-RU" sz="2400" b="1" dirty="0" err="1" smtClean="0"/>
                        <a:t>ма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мо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</a:t>
                      </a:r>
                      <a:r>
                        <a:rPr lang="ru-RU" sz="2400" b="1" dirty="0" err="1" smtClean="0"/>
                        <a:t>му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мы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</a:t>
                      </a:r>
                      <a:r>
                        <a:rPr lang="ru-RU" sz="2400" b="1" dirty="0" err="1" smtClean="0"/>
                        <a:t>мэ</a:t>
                      </a:r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C:\Documents and Settings\Змей\Local Settings\Temporary Internet Files\Content.IE5\KVXYZZ4G\MC90044042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20951" cy="10891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28600"/>
            <a:ext cx="7931224" cy="5648672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827584" y="692692"/>
          <a:ext cx="7776864" cy="55446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4"/>
                <a:gridCol w="1296144"/>
                <a:gridCol w="1296144"/>
                <a:gridCol w="1296144"/>
                <a:gridCol w="1367881"/>
                <a:gridCol w="1224407"/>
              </a:tblGrid>
              <a:tr h="55446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     Я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      Ё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      Ю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      И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     Е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54462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  БЬ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 </a:t>
                      </a:r>
                      <a:r>
                        <a:rPr lang="ru-RU" sz="24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бя</a:t>
                      </a:r>
                      <a:endParaRPr lang="ru-RU" sz="2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</a:t>
                      </a:r>
                      <a:r>
                        <a:rPr lang="ru-RU" sz="2400" b="1" dirty="0" err="1" smtClean="0"/>
                        <a:t>бё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</a:t>
                      </a:r>
                      <a:r>
                        <a:rPr lang="ru-RU" sz="2400" b="1" dirty="0" err="1" smtClean="0"/>
                        <a:t>бю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</a:t>
                      </a:r>
                      <a:r>
                        <a:rPr lang="ru-RU" sz="2400" b="1" dirty="0" err="1" smtClean="0"/>
                        <a:t>би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</a:t>
                      </a:r>
                      <a:r>
                        <a:rPr lang="ru-RU" sz="2400" b="1" dirty="0" err="1" smtClean="0"/>
                        <a:t>бе</a:t>
                      </a:r>
                      <a:endParaRPr lang="ru-RU" sz="2400" b="1" dirty="0"/>
                    </a:p>
                  </a:txBody>
                  <a:tcPr/>
                </a:tc>
              </a:tr>
              <a:tr h="554462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  ВЬ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</a:t>
                      </a:r>
                      <a:r>
                        <a:rPr lang="ru-RU" sz="2400" b="1" dirty="0" err="1" smtClean="0"/>
                        <a:t>вя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</a:t>
                      </a:r>
                      <a:r>
                        <a:rPr lang="ru-RU" sz="2400" b="1" dirty="0" err="1" smtClean="0"/>
                        <a:t>вё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-------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</a:t>
                      </a:r>
                      <a:r>
                        <a:rPr lang="ru-RU" sz="2400" b="1" dirty="0" err="1" smtClean="0"/>
                        <a:t>ви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</a:t>
                      </a:r>
                      <a:r>
                        <a:rPr lang="ru-RU" sz="2400" b="1" dirty="0" err="1" smtClean="0"/>
                        <a:t>ве</a:t>
                      </a:r>
                      <a:endParaRPr lang="ru-RU" sz="2400" b="1" dirty="0"/>
                    </a:p>
                  </a:txBody>
                  <a:tcPr/>
                </a:tc>
              </a:tr>
              <a:tr h="554462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  ГЬ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-------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baseline="0" dirty="0" smtClean="0"/>
                        <a:t>  </a:t>
                      </a:r>
                      <a:r>
                        <a:rPr lang="ru-RU" sz="2400" b="1" baseline="0" dirty="0" err="1" smtClean="0"/>
                        <a:t>гё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-------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</a:t>
                      </a:r>
                      <a:r>
                        <a:rPr lang="ru-RU" sz="2400" b="1" dirty="0" err="1" smtClean="0"/>
                        <a:t>ги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</a:t>
                      </a:r>
                      <a:r>
                        <a:rPr lang="ru-RU" sz="2400" b="1" dirty="0" err="1" smtClean="0"/>
                        <a:t>ге</a:t>
                      </a:r>
                      <a:endParaRPr lang="ru-RU" sz="2400" b="1" dirty="0"/>
                    </a:p>
                  </a:txBody>
                  <a:tcPr/>
                </a:tc>
              </a:tr>
              <a:tr h="554462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  ДЬ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</a:t>
                      </a:r>
                      <a:r>
                        <a:rPr lang="ru-RU" sz="2400" b="1" dirty="0" err="1" smtClean="0"/>
                        <a:t>дя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дё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</a:t>
                      </a:r>
                      <a:r>
                        <a:rPr lang="ru-RU" sz="2400" b="1" dirty="0" err="1" smtClean="0"/>
                        <a:t>дю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</a:t>
                      </a:r>
                      <a:r>
                        <a:rPr lang="ru-RU" sz="2400" b="1" dirty="0" err="1" smtClean="0"/>
                        <a:t>ди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де</a:t>
                      </a:r>
                      <a:endParaRPr lang="ru-RU" sz="2400" b="1" dirty="0"/>
                    </a:p>
                  </a:txBody>
                  <a:tcPr/>
                </a:tc>
              </a:tr>
              <a:tr h="554462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  ЖЬ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-------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жё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--------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</a:t>
                      </a:r>
                      <a:r>
                        <a:rPr lang="ru-RU" sz="2400" b="1" dirty="0" err="1" smtClean="0"/>
                        <a:t>жи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же</a:t>
                      </a:r>
                      <a:endParaRPr lang="ru-RU" sz="2400" b="1" dirty="0"/>
                    </a:p>
                  </a:txBody>
                  <a:tcPr/>
                </a:tc>
              </a:tr>
              <a:tr h="554462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   ЗЬ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</a:t>
                      </a:r>
                      <a:r>
                        <a:rPr lang="ru-RU" sz="2400" b="1" dirty="0" err="1" smtClean="0"/>
                        <a:t>зя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</a:t>
                      </a:r>
                      <a:r>
                        <a:rPr lang="ru-RU" sz="2400" b="1" dirty="0" err="1" smtClean="0"/>
                        <a:t>зё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</a:t>
                      </a:r>
                      <a:r>
                        <a:rPr lang="ru-RU" sz="2400" b="1" dirty="0" err="1" smtClean="0"/>
                        <a:t>зю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</a:t>
                      </a:r>
                      <a:r>
                        <a:rPr lang="ru-RU" sz="2400" b="1" dirty="0" err="1" smtClean="0"/>
                        <a:t>зи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</a:t>
                      </a:r>
                      <a:r>
                        <a:rPr lang="ru-RU" sz="2400" b="1" dirty="0" err="1" smtClean="0"/>
                        <a:t>зе</a:t>
                      </a:r>
                      <a:endParaRPr lang="ru-RU" sz="2400" b="1" dirty="0"/>
                    </a:p>
                  </a:txBody>
                  <a:tcPr/>
                </a:tc>
              </a:tr>
              <a:tr h="554462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   КЬ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-------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-------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</a:t>
                      </a:r>
                      <a:r>
                        <a:rPr lang="ru-RU" sz="2400" b="1" dirty="0" err="1" smtClean="0"/>
                        <a:t>кю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baseline="0" dirty="0" smtClean="0"/>
                        <a:t>  </a:t>
                      </a:r>
                      <a:r>
                        <a:rPr lang="ru-RU" sz="2400" b="1" baseline="0" dirty="0" err="1" smtClean="0"/>
                        <a:t>ки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baseline="0" dirty="0" smtClean="0"/>
                        <a:t>  </a:t>
                      </a:r>
                      <a:r>
                        <a:rPr lang="ru-RU" sz="2400" b="1" baseline="0" dirty="0" err="1" smtClean="0"/>
                        <a:t>ке</a:t>
                      </a:r>
                      <a:endParaRPr lang="ru-RU" sz="2400" b="1" dirty="0"/>
                    </a:p>
                  </a:txBody>
                  <a:tcPr/>
                </a:tc>
              </a:tr>
              <a:tr h="554462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  ЛЬ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ля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</a:t>
                      </a:r>
                      <a:r>
                        <a:rPr lang="ru-RU" sz="2400" b="1" dirty="0" err="1" smtClean="0"/>
                        <a:t>лё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</a:t>
                      </a:r>
                      <a:r>
                        <a:rPr lang="ru-RU" sz="2400" b="1" dirty="0" err="1" smtClean="0"/>
                        <a:t>лю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ли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baseline="0" dirty="0" smtClean="0"/>
                        <a:t>  </a:t>
                      </a:r>
                      <a:r>
                        <a:rPr lang="ru-RU" sz="2400" b="1" baseline="0" dirty="0" err="1" smtClean="0"/>
                        <a:t>ле</a:t>
                      </a:r>
                      <a:endParaRPr lang="ru-RU" sz="2400" b="1" dirty="0"/>
                    </a:p>
                  </a:txBody>
                  <a:tcPr/>
                </a:tc>
              </a:tr>
              <a:tr h="554462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  МЬ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мя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</a:t>
                      </a:r>
                      <a:r>
                        <a:rPr lang="ru-RU" sz="2400" b="1" dirty="0" err="1" smtClean="0"/>
                        <a:t>мё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мю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ми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</a:t>
                      </a:r>
                      <a:r>
                        <a:rPr lang="ru-RU" sz="2400" b="1" dirty="0" err="1" smtClean="0"/>
                        <a:t>ме</a:t>
                      </a:r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C:\Documents and Settings\Змей\Local Settings\Temporary Internet Files\Content.IE5\KVXYZZ4G\MC90044042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20951" cy="1089125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0" y="1196747"/>
          <a:ext cx="8147250" cy="51684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7875"/>
                <a:gridCol w="1357875"/>
                <a:gridCol w="1357875"/>
                <a:gridCol w="1357875"/>
                <a:gridCol w="1357875"/>
                <a:gridCol w="1357875"/>
              </a:tblGrid>
              <a:tr h="46986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У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Ы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Э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69863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Н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на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но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ну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err="1" smtClean="0"/>
                        <a:t>ны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---------</a:t>
                      </a:r>
                      <a:endParaRPr lang="ru-RU" sz="2400" b="1" dirty="0"/>
                    </a:p>
                  </a:txBody>
                  <a:tcPr/>
                </a:tc>
              </a:tr>
              <a:tr h="469863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П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па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по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err="1" smtClean="0"/>
                        <a:t>пу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err="1" smtClean="0"/>
                        <a:t>пы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err="1" smtClean="0"/>
                        <a:t>пэ</a:t>
                      </a:r>
                      <a:endParaRPr lang="ru-RU" sz="2400" b="1" dirty="0"/>
                    </a:p>
                  </a:txBody>
                  <a:tcPr/>
                </a:tc>
              </a:tr>
              <a:tr h="469863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Р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err="1" smtClean="0"/>
                        <a:t>ра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err="1" smtClean="0"/>
                        <a:t>ро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err="1" smtClean="0"/>
                        <a:t>ру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err="1" smtClean="0"/>
                        <a:t>ры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---------</a:t>
                      </a:r>
                      <a:endParaRPr lang="ru-RU" sz="2400" b="1" dirty="0"/>
                    </a:p>
                  </a:txBody>
                  <a:tcPr/>
                </a:tc>
              </a:tr>
              <a:tr h="469863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С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err="1" smtClean="0"/>
                        <a:t>са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со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су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err="1" smtClean="0"/>
                        <a:t>сы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err="1" smtClean="0"/>
                        <a:t>сэ</a:t>
                      </a:r>
                      <a:endParaRPr lang="ru-RU" sz="2400" b="1" dirty="0"/>
                    </a:p>
                  </a:txBody>
                  <a:tcPr/>
                </a:tc>
              </a:tr>
              <a:tr h="469863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Т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та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то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ту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ты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err="1" smtClean="0"/>
                        <a:t>тэ</a:t>
                      </a:r>
                      <a:endParaRPr lang="ru-RU" sz="2400" b="1" dirty="0"/>
                    </a:p>
                  </a:txBody>
                  <a:tcPr/>
                </a:tc>
              </a:tr>
              <a:tr h="469863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Ф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фа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err="1" smtClean="0"/>
                        <a:t>фо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фу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err="1" smtClean="0"/>
                        <a:t>фы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------</a:t>
                      </a:r>
                      <a:endParaRPr lang="ru-RU" sz="2400" b="1" dirty="0"/>
                    </a:p>
                  </a:txBody>
                  <a:tcPr/>
                </a:tc>
              </a:tr>
              <a:tr h="469863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Х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ха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хо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err="1" smtClean="0"/>
                        <a:t>ху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--------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--------</a:t>
                      </a:r>
                      <a:endParaRPr lang="ru-RU" sz="2400" b="1" dirty="0"/>
                    </a:p>
                  </a:txBody>
                  <a:tcPr/>
                </a:tc>
              </a:tr>
              <a:tr h="469863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Ц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err="1" smtClean="0"/>
                        <a:t>ца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err="1" smtClean="0"/>
                        <a:t>цо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err="1" smtClean="0"/>
                        <a:t>цу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err="1" smtClean="0"/>
                        <a:t>цы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--------</a:t>
                      </a:r>
                      <a:endParaRPr lang="ru-RU" sz="2400" b="1" dirty="0"/>
                    </a:p>
                  </a:txBody>
                  <a:tcPr/>
                </a:tc>
              </a:tr>
              <a:tr h="469863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Ч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err="1" smtClean="0"/>
                        <a:t>ча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err="1" smtClean="0"/>
                        <a:t>чо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чу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---------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--------</a:t>
                      </a:r>
                      <a:endParaRPr lang="ru-RU" sz="2400" b="1" dirty="0"/>
                    </a:p>
                  </a:txBody>
                  <a:tcPr/>
                </a:tc>
              </a:tr>
              <a:tr h="469863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Ш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ша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err="1" smtClean="0"/>
                        <a:t>шо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err="1" smtClean="0"/>
                        <a:t>шу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---------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--------</a:t>
                      </a:r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 descr="C:\Documents and Settings\Змей\Local Settings\Temporary Internet Files\Content.IE5\CINYG2VH\MC90043438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0"/>
            <a:ext cx="932483" cy="14698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052740"/>
          <a:ext cx="7920882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0147"/>
                <a:gridCol w="1320147"/>
                <a:gridCol w="1320147"/>
                <a:gridCol w="1320147"/>
                <a:gridCol w="1320147"/>
                <a:gridCol w="1320147"/>
              </a:tblGrid>
              <a:tr h="444049"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      Я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      Ё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     Ю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     И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     Е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44049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  НЬ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err="1" smtClean="0"/>
                        <a:t>ня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нё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ню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ни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не</a:t>
                      </a:r>
                      <a:endParaRPr lang="ru-RU" sz="2400" b="1" dirty="0"/>
                    </a:p>
                  </a:txBody>
                  <a:tcPr/>
                </a:tc>
              </a:tr>
              <a:tr h="444049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  ПЬ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err="1" smtClean="0"/>
                        <a:t>пя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err="1" smtClean="0"/>
                        <a:t>пё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err="1" smtClean="0"/>
                        <a:t>пю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пи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err="1" smtClean="0"/>
                        <a:t>пе</a:t>
                      </a:r>
                      <a:endParaRPr lang="ru-RU" sz="2400" b="1" dirty="0"/>
                    </a:p>
                  </a:txBody>
                  <a:tcPr/>
                </a:tc>
              </a:tr>
              <a:tr h="444049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  РЬ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err="1" smtClean="0"/>
                        <a:t>ря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рё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err="1" smtClean="0"/>
                        <a:t>рю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err="1" smtClean="0"/>
                        <a:t>ри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ре</a:t>
                      </a:r>
                      <a:endParaRPr lang="ru-RU" sz="2400" b="1" dirty="0"/>
                    </a:p>
                  </a:txBody>
                  <a:tcPr/>
                </a:tc>
              </a:tr>
              <a:tr h="444049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  СЬ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err="1" smtClean="0"/>
                        <a:t>ся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сё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err="1" smtClean="0"/>
                        <a:t>сю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си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се</a:t>
                      </a:r>
                      <a:endParaRPr lang="ru-RU" sz="2400" b="1" dirty="0"/>
                    </a:p>
                  </a:txBody>
                  <a:tcPr/>
                </a:tc>
              </a:tr>
              <a:tr h="444049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  ТЬ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err="1" smtClean="0"/>
                        <a:t>тя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тё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err="1" smtClean="0"/>
                        <a:t>тю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err="1" smtClean="0"/>
                        <a:t>ти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те</a:t>
                      </a:r>
                      <a:endParaRPr lang="ru-RU" sz="2400" b="1" dirty="0"/>
                    </a:p>
                  </a:txBody>
                  <a:tcPr/>
                </a:tc>
              </a:tr>
              <a:tr h="444049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 ФЬ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-----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err="1" smtClean="0"/>
                        <a:t>фё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-----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фи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err="1" smtClean="0"/>
                        <a:t>фе</a:t>
                      </a:r>
                      <a:endParaRPr lang="ru-RU" sz="2400" b="1" dirty="0"/>
                    </a:p>
                  </a:txBody>
                  <a:tcPr/>
                </a:tc>
              </a:tr>
              <a:tr h="444049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 ХЬ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-----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-----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-----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err="1" smtClean="0"/>
                        <a:t>хи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err="1" smtClean="0"/>
                        <a:t>хе</a:t>
                      </a:r>
                      <a:endParaRPr lang="ru-RU" sz="2400" b="1" dirty="0"/>
                    </a:p>
                  </a:txBody>
                  <a:tcPr/>
                </a:tc>
              </a:tr>
              <a:tr h="444049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 ЦЬ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-----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-----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-----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err="1" smtClean="0"/>
                        <a:t>ци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err="1" smtClean="0"/>
                        <a:t>це</a:t>
                      </a:r>
                      <a:endParaRPr lang="ru-RU" sz="2400" b="1" dirty="0"/>
                    </a:p>
                  </a:txBody>
                  <a:tcPr/>
                </a:tc>
              </a:tr>
              <a:tr h="444049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 ЧЬ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-----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err="1" smtClean="0"/>
                        <a:t>чё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-----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err="1" smtClean="0"/>
                        <a:t>чи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err="1" smtClean="0"/>
                        <a:t>че</a:t>
                      </a:r>
                      <a:endParaRPr lang="ru-RU" sz="2400" b="1" dirty="0"/>
                    </a:p>
                  </a:txBody>
                  <a:tcPr/>
                </a:tc>
              </a:tr>
              <a:tr h="444049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 ШЬ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-----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err="1" smtClean="0"/>
                        <a:t>шё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-----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err="1" smtClean="0"/>
                        <a:t>ши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err="1" smtClean="0"/>
                        <a:t>ше</a:t>
                      </a:r>
                      <a:endParaRPr lang="ru-RU" sz="2400" b="1" dirty="0"/>
                    </a:p>
                  </a:txBody>
                  <a:tcPr/>
                </a:tc>
              </a:tr>
              <a:tr h="444049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ЩЬ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-----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err="1" smtClean="0"/>
                        <a:t>щё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-----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щи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err="1" smtClean="0"/>
                        <a:t>ще</a:t>
                      </a:r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098" name="Picture 2" descr="C:\Documents and Settings\Змей\Local Settings\Temporary Internet Files\Content.IE5\KVXYZZ4G\MC90043799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7" y="260648"/>
            <a:ext cx="1224136" cy="9431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79512" y="188640"/>
          <a:ext cx="8640960" cy="6336704"/>
        </p:xfrm>
        <a:graphic>
          <a:graphicData uri="http://schemas.openxmlformats.org/presentationml/2006/ole">
            <p:oleObj spid="_x0000_s1026" name="Document" r:id="rId3" imgW="6088725" imgH="6987093" progId="Word.Document.8">
              <p:embed/>
            </p:oleObj>
          </a:graphicData>
        </a:graphic>
      </p:graphicFrame>
      <p:pic>
        <p:nvPicPr>
          <p:cNvPr id="1028" name="Picture 4" descr="C:\Documents and Settings\Змей\Local Settings\Temporary Internet Files\Content.IE5\94MQGGOW\MC900361656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61021" y="5569943"/>
            <a:ext cx="1382979" cy="12880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i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</a:rPr>
              <a:t>Чтение шепотом в медленно</a:t>
            </a:r>
            <a:r>
              <a:rPr lang="ru-RU" b="1" i="1" dirty="0" smtClean="0">
                <a:latin typeface="Arial" pitchFamily="34" charset="0"/>
                <a:ea typeface="Times New Roman" pitchFamily="18" charset="0"/>
              </a:rPr>
              <a:t>:</a:t>
            </a:r>
            <a:endParaRPr lang="ru-RU" dirty="0"/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395536" y="620688"/>
            <a:ext cx="8026088" cy="5357501"/>
          </a:xfrm>
        </p:spPr>
        <p:txBody>
          <a:bodyPr>
            <a:normAutofit lnSpcReduction="10000"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200" b="1" i="1" dirty="0" smtClean="0">
                <a:latin typeface="Arial" pitchFamily="34" charset="0"/>
                <a:ea typeface="Times New Roman" pitchFamily="18" charset="0"/>
              </a:rPr>
              <a:t>1</a:t>
            </a:r>
            <a:endParaRPr lang="en-US" sz="2400" b="1" i="1" dirty="0" smtClean="0">
              <a:latin typeface="Arial" pitchFamily="34" charset="0"/>
              <a:ea typeface="Times New Roman" pitchFamily="18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2400" dirty="0" smtClean="0"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3200" dirty="0" err="1" smtClean="0">
                <a:latin typeface="Arial" pitchFamily="34" charset="0"/>
                <a:ea typeface="Times New Roman" pitchFamily="18" charset="0"/>
              </a:rPr>
              <a:t>Ра-ра-ра</a:t>
            </a:r>
            <a:r>
              <a:rPr lang="ru-RU" sz="3200" dirty="0" smtClean="0">
                <a:latin typeface="Arial" pitchFamily="34" charset="0"/>
                <a:ea typeface="Times New Roman" pitchFamily="18" charset="0"/>
              </a:rPr>
              <a:t> - начинается игра. </a:t>
            </a:r>
            <a:endParaRPr lang="ru-RU" sz="3200" dirty="0" smtClean="0"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3200" dirty="0" err="1" smtClean="0">
                <a:latin typeface="Arial" pitchFamily="34" charset="0"/>
                <a:ea typeface="Times New Roman" pitchFamily="18" charset="0"/>
              </a:rPr>
              <a:t>Ры-ры-ры</a:t>
            </a:r>
            <a:r>
              <a:rPr lang="ru-RU" sz="3200" dirty="0" smtClean="0">
                <a:latin typeface="Arial" pitchFamily="34" charset="0"/>
                <a:ea typeface="Times New Roman" pitchFamily="18" charset="0"/>
              </a:rPr>
              <a:t> - у нас в руках шары. </a:t>
            </a:r>
            <a:endParaRPr lang="ru-RU" sz="3200" dirty="0" smtClean="0"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3200" dirty="0" err="1" smtClean="0">
                <a:latin typeface="Arial" pitchFamily="34" charset="0"/>
                <a:ea typeface="Times New Roman" pitchFamily="18" charset="0"/>
              </a:rPr>
              <a:t>Ру-ру-ру</a:t>
            </a:r>
            <a:r>
              <a:rPr lang="ru-RU" sz="3200" dirty="0" smtClean="0">
                <a:latin typeface="Arial" pitchFamily="34" charset="0"/>
                <a:ea typeface="Times New Roman" pitchFamily="18" charset="0"/>
              </a:rPr>
              <a:t> - бью рукою по шару. </a:t>
            </a:r>
            <a:endParaRPr lang="ru-RU" sz="3200" dirty="0" smtClean="0"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3200" dirty="0" smtClean="0">
                <a:latin typeface="Arial" pitchFamily="34" charset="0"/>
                <a:ea typeface="Times New Roman" pitchFamily="18" charset="0"/>
              </a:rPr>
              <a:t>Да-да-да - из трубы бежит вода. </a:t>
            </a:r>
            <a:endParaRPr lang="ru-RU" sz="3200" dirty="0" smtClean="0"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3200" dirty="0" smtClean="0">
                <a:latin typeface="Arial" pitchFamily="34" charset="0"/>
                <a:ea typeface="Times New Roman" pitchFamily="18" charset="0"/>
              </a:rPr>
              <a:t>До-до-до - на дереве гнездо. </a:t>
            </a:r>
            <a:endParaRPr lang="ru-RU" sz="3200" dirty="0" smtClean="0"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3200" dirty="0" err="1" smtClean="0">
                <a:latin typeface="Arial" pitchFamily="34" charset="0"/>
                <a:ea typeface="Times New Roman" pitchFamily="18" charset="0"/>
              </a:rPr>
              <a:t>Ды-ды-ды</a:t>
            </a:r>
            <a:r>
              <a:rPr lang="ru-RU" sz="3200" dirty="0" smtClean="0">
                <a:latin typeface="Arial" pitchFamily="34" charset="0"/>
                <a:ea typeface="Times New Roman" pitchFamily="18" charset="0"/>
              </a:rPr>
              <a:t> - мы пошли по ягоды. </a:t>
            </a:r>
            <a:endParaRPr lang="ru-RU" sz="3200" dirty="0" smtClean="0"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3200" dirty="0" err="1" smtClean="0">
                <a:latin typeface="Arial" pitchFamily="34" charset="0"/>
                <a:ea typeface="Times New Roman" pitchFamily="18" charset="0"/>
              </a:rPr>
              <a:t>Ду-ду-ду</a:t>
            </a:r>
            <a:r>
              <a:rPr lang="ru-RU" sz="3200" dirty="0" smtClean="0">
                <a:latin typeface="Arial" pitchFamily="34" charset="0"/>
                <a:ea typeface="Times New Roman" pitchFamily="18" charset="0"/>
              </a:rPr>
              <a:t> - с мамой я домой иду. </a:t>
            </a:r>
            <a:endParaRPr lang="ru-RU" sz="3200" dirty="0" smtClean="0"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3200" dirty="0" smtClean="0">
                <a:latin typeface="Arial" pitchFamily="34" charset="0"/>
                <a:ea typeface="Times New Roman" pitchFamily="18" charset="0"/>
              </a:rPr>
              <a:t>Та-та-та - в нашем классе чистота. </a:t>
            </a:r>
            <a:endParaRPr lang="ru-RU" sz="3200" dirty="0" smtClean="0"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3200" dirty="0" smtClean="0">
                <a:latin typeface="Arial" pitchFamily="34" charset="0"/>
                <a:ea typeface="Times New Roman" pitchFamily="18" charset="0"/>
              </a:rPr>
              <a:t>Ту-ту-ту - наводим сами красоту. </a:t>
            </a:r>
            <a:endParaRPr lang="ru-RU" sz="3200" dirty="0" smtClean="0"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3200" dirty="0" smtClean="0">
                <a:latin typeface="Arial" pitchFamily="34" charset="0"/>
                <a:ea typeface="Times New Roman" pitchFamily="18" charset="0"/>
              </a:rPr>
              <a:t>Ты-ты-ты - нами политы цветы. </a:t>
            </a:r>
            <a:endParaRPr lang="ru-RU" sz="3200" dirty="0" smtClean="0">
              <a:latin typeface="Arial" pitchFamily="34" charset="0"/>
            </a:endParaRPr>
          </a:p>
          <a:p>
            <a:endParaRPr lang="ru-RU" dirty="0"/>
          </a:p>
        </p:txBody>
      </p:sp>
      <p:sp>
        <p:nvSpPr>
          <p:cNvPr id="13" name="Текст 1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1507" name="Picture 3" descr="C:\Documents and Settings\Змей\Local Settings\Temporary Internet Files\Content.IE5\94MQGGOW\MC90036165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6788" y="4941168"/>
            <a:ext cx="1827212" cy="170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692696"/>
            <a:ext cx="8363272" cy="5433467"/>
          </a:xfrm>
        </p:spPr>
        <p:txBody>
          <a:bodyPr/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4000" dirty="0" smtClean="0">
                <a:latin typeface="Arial" pitchFamily="34" charset="0"/>
                <a:ea typeface="Times New Roman" pitchFamily="18" charset="0"/>
              </a:rPr>
              <a:t>Ту-ту-ту - наводим сами красоту. </a:t>
            </a:r>
            <a:endParaRPr lang="ru-RU" sz="4000" dirty="0" smtClean="0"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4000" dirty="0" smtClean="0">
                <a:latin typeface="Arial" pitchFamily="34" charset="0"/>
                <a:ea typeface="Times New Roman" pitchFamily="18" charset="0"/>
              </a:rPr>
              <a:t>Ты-ты-ты - нами политы цветы. </a:t>
            </a:r>
            <a:endParaRPr lang="ru-RU" sz="4000" dirty="0" smtClean="0"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4000" dirty="0" err="1" smtClean="0">
                <a:latin typeface="Arial" pitchFamily="34" charset="0"/>
                <a:ea typeface="Times New Roman" pitchFamily="18" charset="0"/>
              </a:rPr>
              <a:t>Ят-ят-ят</a:t>
            </a:r>
            <a:r>
              <a:rPr lang="ru-RU" sz="4000" dirty="0" smtClean="0">
                <a:latin typeface="Arial" pitchFamily="34" charset="0"/>
                <a:ea typeface="Times New Roman" pitchFamily="18" charset="0"/>
              </a:rPr>
              <a:t> - парты ровненько стоят. </a:t>
            </a:r>
            <a:endParaRPr lang="ru-RU" sz="4000" dirty="0" smtClean="0"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4000" dirty="0" smtClean="0">
                <a:latin typeface="Arial" pitchFamily="34" charset="0"/>
                <a:ea typeface="Times New Roman" pitchFamily="18" charset="0"/>
              </a:rPr>
              <a:t>Ют-ют-ют — очень любим мы уют.</a:t>
            </a:r>
            <a:endParaRPr lang="ru-RU" sz="4000" dirty="0" smtClean="0"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4000" dirty="0" err="1" smtClean="0">
                <a:latin typeface="Arial" pitchFamily="34" charset="0"/>
                <a:ea typeface="Times New Roman" pitchFamily="18" charset="0"/>
              </a:rPr>
              <a:t>Ло-ло-ло</a:t>
            </a:r>
            <a:r>
              <a:rPr lang="ru-RU" sz="4000" dirty="0" smtClean="0">
                <a:latin typeface="Arial" pitchFamily="34" charset="0"/>
                <a:ea typeface="Times New Roman" pitchFamily="18" charset="0"/>
              </a:rPr>
              <a:t> — на улице тепло. </a:t>
            </a:r>
            <a:endParaRPr lang="ru-RU" sz="4000" dirty="0" smtClean="0"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4000" dirty="0" err="1" smtClean="0">
                <a:latin typeface="Arial" pitchFamily="34" charset="0"/>
                <a:ea typeface="Times New Roman" pitchFamily="18" charset="0"/>
              </a:rPr>
              <a:t>Лу-лу-лу</a:t>
            </a:r>
            <a:r>
              <a:rPr lang="ru-RU" sz="4000" dirty="0" smtClean="0">
                <a:latin typeface="Arial" pitchFamily="34" charset="0"/>
                <a:ea typeface="Times New Roman" pitchFamily="18" charset="0"/>
              </a:rPr>
              <a:t> - стол стоит в углу. </a:t>
            </a:r>
            <a:endParaRPr lang="ru-RU" sz="4000" dirty="0" smtClean="0"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4000" dirty="0" err="1" smtClean="0">
                <a:latin typeface="Arial" pitchFamily="34" charset="0"/>
                <a:ea typeface="Times New Roman" pitchFamily="18" charset="0"/>
              </a:rPr>
              <a:t>Ул-ул-ул</a:t>
            </a:r>
            <a:r>
              <a:rPr lang="ru-RU" sz="4000" dirty="0" smtClean="0">
                <a:latin typeface="Arial" pitchFamily="34" charset="0"/>
                <a:ea typeface="Times New Roman" pitchFamily="18" charset="0"/>
              </a:rPr>
              <a:t> - у нас сломался стул. </a:t>
            </a:r>
            <a:endParaRPr lang="ru-RU" sz="4000" dirty="0" smtClean="0"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4000" dirty="0" err="1" smtClean="0">
                <a:latin typeface="Arial" pitchFamily="34" charset="0"/>
                <a:ea typeface="Times New Roman" pitchFamily="18" charset="0"/>
              </a:rPr>
              <a:t>Оль-оль-оль</a:t>
            </a:r>
            <a:r>
              <a:rPr lang="ru-RU" sz="4000" dirty="0" smtClean="0">
                <a:latin typeface="Arial" pitchFamily="34" charset="0"/>
                <a:ea typeface="Times New Roman" pitchFamily="18" charset="0"/>
              </a:rPr>
              <a:t> - мы купили соль.</a:t>
            </a:r>
            <a:endParaRPr lang="ru-RU" sz="4000" dirty="0" smtClean="0">
              <a:latin typeface="Arial" pitchFamily="34" charset="0"/>
            </a:endParaRPr>
          </a:p>
          <a:p>
            <a:endParaRPr lang="ru-RU" dirty="0"/>
          </a:p>
        </p:txBody>
      </p:sp>
      <p:pic>
        <p:nvPicPr>
          <p:cNvPr id="23554" name="Picture 2" descr="C:\Documents and Settings\Змей\Local Settings\Temporary Internet Files\Content.IE5\94MQGGOW\MC90036165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6788" y="5156200"/>
            <a:ext cx="1827212" cy="170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</a:rPr>
              <a:t>Чтение громко и уверенно</a:t>
            </a: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3600" dirty="0" smtClean="0">
                <a:latin typeface="Arial" pitchFamily="34" charset="0"/>
                <a:ea typeface="Times New Roman" pitchFamily="18" charset="0"/>
              </a:rPr>
              <a:t>Моль – соль – толь – боль  </a:t>
            </a:r>
            <a:endParaRPr lang="ru-RU" sz="3600" dirty="0" smtClean="0"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3600" dirty="0" smtClean="0">
                <a:latin typeface="Arial" pitchFamily="34" charset="0"/>
                <a:ea typeface="Times New Roman" pitchFamily="18" charset="0"/>
              </a:rPr>
              <a:t>Почка – почва – почта </a:t>
            </a:r>
            <a:endParaRPr lang="ru-RU" sz="3600" dirty="0" smtClean="0"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3600" dirty="0" smtClean="0">
                <a:latin typeface="Arial" pitchFamily="34" charset="0"/>
                <a:ea typeface="Times New Roman" pitchFamily="18" charset="0"/>
              </a:rPr>
              <a:t> Дверь – зверь – червь </a:t>
            </a:r>
            <a:endParaRPr lang="ru-RU" sz="3600" dirty="0" smtClean="0">
              <a:latin typeface="Arial" pitchFamily="34" charset="0"/>
            </a:endParaRPr>
          </a:p>
        </p:txBody>
      </p:sp>
      <p:pic>
        <p:nvPicPr>
          <p:cNvPr id="2054" name="Picture 6" descr="C:\Documents and Settings\Змей\Local Settings\Temporary Internet Files\Content.IE5\94MQGGOW\MC90041242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868423">
            <a:off x="6533410" y="3993094"/>
            <a:ext cx="2200275" cy="2917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_Mod_theme">
  <a:themeElements>
    <a:clrScheme name="Mod">
      <a:dk1>
        <a:sysClr val="windowText" lastClr="000000"/>
      </a:dk1>
      <a:lt1>
        <a:sysClr val="window" lastClr="FFFFFF"/>
      </a:lt1>
      <a:dk2>
        <a:srgbClr val="065218"/>
      </a:dk2>
      <a:lt2>
        <a:srgbClr val="EDF3AE"/>
      </a:lt2>
      <a:accent1>
        <a:srgbClr val="8FCB17"/>
      </a:accent1>
      <a:accent2>
        <a:srgbClr val="769F11"/>
      </a:accent2>
      <a:accent3>
        <a:srgbClr val="D4E336"/>
      </a:accent3>
      <a:accent4>
        <a:srgbClr val="0C8228"/>
      </a:accent4>
      <a:accent5>
        <a:srgbClr val="C0EDA8"/>
      </a:accent5>
      <a:accent6>
        <a:srgbClr val="3B4F18"/>
      </a:accent6>
      <a:hlink>
        <a:srgbClr val="0A6A21"/>
      </a:hlink>
      <a:folHlink>
        <a:srgbClr val="406EA5"/>
      </a:folHlink>
    </a:clrScheme>
    <a:fontScheme name="Mo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od">
      <a:fillStyleLst>
        <a:solidFill>
          <a:schemeClr val="phClr"/>
        </a:solidFill>
        <a:solidFill>
          <a:schemeClr val="phClr">
            <a:tint val="80000"/>
          </a:schemeClr>
        </a:solidFill>
        <a:solidFill>
          <a:schemeClr val="phClr">
            <a:shade val="30000"/>
            <a:satMod val="150000"/>
          </a:schemeClr>
        </a:solidFill>
      </a:fillStyleLst>
      <a:lnStyleLst>
        <a:ln w="9525" cap="flat" cmpd="sng" algn="ctr">
          <a:solidFill>
            <a:schemeClr val="phClr">
              <a:tint val="90000"/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tint val="90000"/>
            </a:schemeClr>
          </a:solidFill>
          <a:prstDash val="solid"/>
        </a:ln>
        <a:ln w="76200" cap="flat" cmpd="dbl" algn="ctr">
          <a:solidFill>
            <a:schemeClr val="phClr">
              <a:tint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1000" sy="101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50800" dir="5400000" sx="101000" sy="101000" rotWithShape="0">
              <a:srgbClr val="000000">
                <a:alpha val="50000"/>
              </a:srgbClr>
            </a:outerShdw>
            <a:reflection blurRad="12700" stA="30000" endPos="3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 prstMaterial="softmetal">
            <a:bevelT w="63500" h="25400" prst="coolSlant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Theme_Mod_theme</Template>
  <TotalTime>97</TotalTime>
  <Words>638</Words>
  <Application>Microsoft Office PowerPoint</Application>
  <PresentationFormat>Экран (4:3)</PresentationFormat>
  <Paragraphs>304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Theme_Mod_theme</vt:lpstr>
      <vt:lpstr>Document</vt:lpstr>
      <vt:lpstr>Речевая разминка на уроках чтения </vt:lpstr>
      <vt:lpstr>Слайд 2</vt:lpstr>
      <vt:lpstr>Слайд 3</vt:lpstr>
      <vt:lpstr>Слайд 4</vt:lpstr>
      <vt:lpstr>Слайд 5</vt:lpstr>
      <vt:lpstr>Слайд 6</vt:lpstr>
      <vt:lpstr>Чтение шепотом в медленно:</vt:lpstr>
      <vt:lpstr>Слайд 8</vt:lpstr>
      <vt:lpstr>Чтение громко и уверенно</vt:lpstr>
      <vt:lpstr>Игры на звукоподражание: </vt:lpstr>
      <vt:lpstr> Скороговорки на проговаривание согласных звуков:</vt:lpstr>
      <vt:lpstr>Чтение слов, записанных разновеликим шрифтом. 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Речевая разминка на уроках чтения </dc:title>
  <dc:creator>Змей</dc:creator>
  <cp:lastModifiedBy>Валентина</cp:lastModifiedBy>
  <cp:revision>14</cp:revision>
  <dcterms:created xsi:type="dcterms:W3CDTF">2011-10-18T05:31:58Z</dcterms:created>
  <dcterms:modified xsi:type="dcterms:W3CDTF">2015-01-18T15:35:07Z</dcterms:modified>
</cp:coreProperties>
</file>