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E414EB-2145-40AE-AADC-718D217EF361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4CEC1A-8BCB-4284-AC4B-163DA05332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-243408"/>
            <a:ext cx="8208912" cy="244827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i="1" dirty="0" smtClean="0">
                <a:solidFill>
                  <a:srgbClr val="00B050"/>
                </a:solidFill>
              </a:rPr>
              <a:t>Урок русского языка в </a:t>
            </a:r>
            <a:br>
              <a:rPr lang="ru-RU" sz="4000" i="1" dirty="0" smtClean="0">
                <a:solidFill>
                  <a:srgbClr val="00B050"/>
                </a:solidFill>
              </a:rPr>
            </a:br>
            <a:r>
              <a:rPr lang="ru-RU" sz="4000" i="1" dirty="0">
                <a:solidFill>
                  <a:srgbClr val="00B050"/>
                </a:solidFill>
              </a:rPr>
              <a:t> </a:t>
            </a:r>
            <a:r>
              <a:rPr lang="ru-RU" sz="4000" i="1" dirty="0" smtClean="0">
                <a:solidFill>
                  <a:srgbClr val="00B050"/>
                </a:solidFill>
              </a:rPr>
              <a:t>1 классе.</a:t>
            </a:r>
            <a:br>
              <a:rPr lang="ru-RU" sz="4000" i="1" dirty="0" smtClean="0">
                <a:solidFill>
                  <a:srgbClr val="00B050"/>
                </a:solidFill>
              </a:rPr>
            </a:br>
            <a:r>
              <a:rPr lang="ru-RU" sz="4000" i="1" dirty="0" smtClean="0">
                <a:solidFill>
                  <a:srgbClr val="00B050"/>
                </a:solidFill>
              </a:rPr>
              <a:t/>
            </a:r>
            <a:br>
              <a:rPr lang="ru-RU" sz="4000" i="1" dirty="0" smtClean="0">
                <a:solidFill>
                  <a:srgbClr val="00B050"/>
                </a:solidFill>
              </a:rPr>
            </a:br>
            <a:r>
              <a:rPr lang="ru-RU" sz="4000" i="1" dirty="0" smtClean="0">
                <a:solidFill>
                  <a:srgbClr val="00B050"/>
                </a:solidFill>
              </a:rPr>
              <a:t>Тема</a:t>
            </a:r>
            <a:r>
              <a:rPr lang="ru-RU" sz="4000" i="1" dirty="0">
                <a:solidFill>
                  <a:srgbClr val="00B050"/>
                </a:solidFill>
              </a:rPr>
              <a:t> </a:t>
            </a:r>
            <a:r>
              <a:rPr lang="ru-RU" sz="4000" i="1" dirty="0" smtClean="0">
                <a:solidFill>
                  <a:srgbClr val="00B050"/>
                </a:solidFill>
              </a:rPr>
              <a:t>урока: Перенос слов.</a:t>
            </a:r>
            <a:br>
              <a:rPr lang="ru-RU" sz="4000" i="1" dirty="0" smtClean="0">
                <a:solidFill>
                  <a:srgbClr val="00B050"/>
                </a:solidFill>
              </a:rPr>
            </a:br>
            <a:r>
              <a:rPr lang="ru-RU" sz="4000" i="1" dirty="0" smtClean="0">
                <a:solidFill>
                  <a:srgbClr val="00B050"/>
                </a:solidFill>
              </a:rPr>
              <a:t/>
            </a:r>
            <a:br>
              <a:rPr lang="ru-RU" sz="4000" i="1" dirty="0" smtClean="0">
                <a:solidFill>
                  <a:srgbClr val="00B050"/>
                </a:solidFill>
              </a:rPr>
            </a:br>
            <a:r>
              <a:rPr lang="ru-RU" sz="4000" i="1" dirty="0">
                <a:solidFill>
                  <a:srgbClr val="00B050"/>
                </a:solidFill>
              </a:rPr>
              <a:t/>
            </a:r>
            <a:br>
              <a:rPr lang="ru-RU" sz="4000" i="1" dirty="0">
                <a:solidFill>
                  <a:srgbClr val="00B050"/>
                </a:solidFill>
              </a:rPr>
            </a:br>
            <a:r>
              <a:rPr lang="ru-RU" sz="2800" i="1" dirty="0" smtClean="0">
                <a:solidFill>
                  <a:srgbClr val="00B050"/>
                </a:solidFill>
              </a:rPr>
              <a:t>Учитель начальных классов: </a:t>
            </a:r>
            <a:r>
              <a:rPr lang="ru-RU" sz="2800" i="1" dirty="0" err="1" smtClean="0">
                <a:solidFill>
                  <a:srgbClr val="00B050"/>
                </a:solidFill>
              </a:rPr>
              <a:t>Скрыпник</a:t>
            </a:r>
            <a:r>
              <a:rPr lang="ru-RU" sz="2800" i="1" dirty="0" smtClean="0">
                <a:solidFill>
                  <a:srgbClr val="00B050"/>
                </a:solidFill>
              </a:rPr>
              <a:t> Г.С.</a:t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800" i="1" dirty="0">
                <a:solidFill>
                  <a:srgbClr val="00B050"/>
                </a:solidFill>
              </a:rPr>
              <a:t/>
            </a:r>
            <a:br>
              <a:rPr lang="ru-RU" sz="2800" i="1" dirty="0">
                <a:solidFill>
                  <a:srgbClr val="00B050"/>
                </a:solidFill>
              </a:rPr>
            </a:br>
            <a:r>
              <a:rPr lang="ru-RU" sz="2800" i="1" dirty="0" smtClean="0">
                <a:solidFill>
                  <a:srgbClr val="00B050"/>
                </a:solidFill>
              </a:rPr>
              <a:t/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800" i="1" dirty="0" smtClean="0">
                <a:solidFill>
                  <a:srgbClr val="00B050"/>
                </a:solidFill>
              </a:rPr>
              <a:t/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000" i="1" dirty="0" smtClean="0">
                <a:solidFill>
                  <a:srgbClr val="00B050"/>
                </a:solidFill>
              </a:rPr>
              <a:t>МБОУ </a:t>
            </a:r>
            <a:r>
              <a:rPr lang="ru-RU" sz="2000" i="1" dirty="0" err="1" smtClean="0">
                <a:solidFill>
                  <a:srgbClr val="00B050"/>
                </a:solidFill>
              </a:rPr>
              <a:t>Дубковская</a:t>
            </a:r>
            <a:r>
              <a:rPr lang="ru-RU" sz="2000" i="1" dirty="0" smtClean="0">
                <a:solidFill>
                  <a:srgbClr val="00B050"/>
                </a:solidFill>
              </a:rPr>
              <a:t> СОШ «Дружба»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838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72168"/>
            <a:ext cx="7776863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Осень</a:t>
            </a:r>
            <a:r>
              <a:rPr lang="ru-RU" sz="4400" dirty="0">
                <a:solidFill>
                  <a:srgbClr val="FF0000"/>
                </a:solidFill>
              </a:rPr>
              <a:t>, касса, долька, юла, пень, ветер, лайка, сорт, ягода, </a:t>
            </a:r>
            <a:r>
              <a:rPr lang="ru-RU" sz="4400" dirty="0" smtClean="0">
                <a:solidFill>
                  <a:srgbClr val="FF0000"/>
                </a:solidFill>
              </a:rPr>
              <a:t>клён.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19"/>
            <a:ext cx="453650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Выберете слова: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4704"/>
            <a:ext cx="265229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4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786867" cy="4680519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Закончите предложения:</a:t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800" i="1" dirty="0">
                <a:solidFill>
                  <a:schemeClr val="bg2">
                    <a:lumMod val="50000"/>
                  </a:schemeClr>
                </a:solidFill>
                <a:effectLst/>
              </a:rPr>
              <a:t>Я сегодня узнал</a:t>
            </a: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…</a:t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4800" i="1" dirty="0">
                <a:solidFill>
                  <a:schemeClr val="bg2">
                    <a:lumMod val="50000"/>
                  </a:schemeClr>
                </a:solidFill>
                <a:effectLst/>
              </a:rPr>
              <a:t>Я научился</a:t>
            </a: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…</a:t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4800" i="1" dirty="0">
                <a:solidFill>
                  <a:schemeClr val="bg2">
                    <a:lumMod val="50000"/>
                  </a:schemeClr>
                </a:solidFill>
                <a:effectLst/>
              </a:rPr>
              <a:t>Мне было…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3284984"/>
            <a:ext cx="7262192" cy="2230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rgbClr val="0D057B"/>
                </a:solidFill>
                <a:latin typeface="Book Antiqua" pitchFamily="18" charset="0"/>
              </a:rPr>
              <a:t>Две антенны на макушке,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D057B"/>
                </a:solidFill>
                <a:latin typeface="Book Antiqua" pitchFamily="18" charset="0"/>
              </a:rPr>
              <a:t>А сама сидит в избушке,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D057B"/>
                </a:solidFill>
                <a:latin typeface="Book Antiqua" pitchFamily="18" charset="0"/>
              </a:rPr>
              <a:t>На себе ее везет, 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D057B"/>
                </a:solidFill>
                <a:latin typeface="Book Antiqua" pitchFamily="18" charset="0"/>
              </a:rPr>
              <a:t>Очень медленно ползет.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6672"/>
            <a:ext cx="243687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Сергей\Desktop\1 001 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20965" y="2287748"/>
            <a:ext cx="2542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1010486"/>
            <a:ext cx="5040560" cy="105036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B050"/>
                </a:solidFill>
                <a:latin typeface="Book Antiqua" pitchFamily="18" charset="0"/>
              </a:rPr>
              <a:t>Какие слова составили зверята?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Book Antiqua" pitchFamily="18" charset="0"/>
              </a:rPr>
              <a:t>Найди лишнее слово.</a:t>
            </a:r>
            <a:endParaRPr lang="ru-RU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464421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6000" i="1" dirty="0" smtClean="0">
                <a:solidFill>
                  <a:srgbClr val="FF0000"/>
                </a:solidFill>
              </a:rPr>
              <a:t>корова   собака   мяч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21602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13" y="2296897"/>
            <a:ext cx="1656069" cy="228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1792696" cy="198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2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7406208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Book Antiqua" pitchFamily="18" charset="0"/>
              </a:rPr>
              <a:t>Я со своими друзьями живу в </a:t>
            </a:r>
            <a:r>
              <a:rPr lang="ru-RU" sz="3200" i="1" dirty="0" err="1" smtClean="0">
                <a:solidFill>
                  <a:srgbClr val="FF0000"/>
                </a:solidFill>
                <a:latin typeface="Book Antiqua" pitchFamily="18" charset="0"/>
              </a:rPr>
              <a:t>Солнеч</a:t>
            </a:r>
            <a:r>
              <a:rPr lang="ru-RU" sz="3200" i="1" dirty="0" smtClean="0">
                <a:solidFill>
                  <a:srgbClr val="FF0000"/>
                </a:solidFill>
                <a:latin typeface="Book Antiqua" pitchFamily="18" charset="0"/>
              </a:rPr>
              <a:t>-</a:t>
            </a:r>
            <a:br>
              <a:rPr lang="ru-RU" sz="3200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Book Antiqua" pitchFamily="18" charset="0"/>
              </a:rPr>
              <a:t>ном городе.</a:t>
            </a:r>
            <a:endParaRPr lang="ru-RU" sz="3200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094"/>
            <a:ext cx="1247006" cy="191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60" y="2492896"/>
            <a:ext cx="1241682" cy="19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094"/>
            <a:ext cx="144016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92796"/>
            <a:ext cx="1445028" cy="222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0654"/>
            <a:ext cx="1512244" cy="193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0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786867" cy="4320479"/>
          </a:xfrm>
        </p:spPr>
        <p:txBody>
          <a:bodyPr/>
          <a:lstStyle/>
          <a:p>
            <a:pPr marL="182880" indent="0">
              <a:buNone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Хочу научиться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err="1">
                <a:solidFill>
                  <a:schemeClr val="accent3">
                    <a:lumMod val="50000"/>
                  </a:schemeClr>
                </a:solidFill>
              </a:rPr>
              <a:t>Узнáем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, как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Необходимо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понять…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Вместе разберёмся…</a:t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984776" cy="453650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План работы: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	Читаю слово.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2.	Делю на слоги.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3.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Вспоминаю, какое правило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подходит.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4.	Записываю.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2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268760"/>
            <a:ext cx="6813377" cy="31683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1. Слово переносится по слогам!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Одну букву на строке оставлять нельзя!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r>
              <a:rPr lang="ru-RU" sz="4400" b="1" dirty="0" smtClean="0">
                <a:solidFill>
                  <a:srgbClr val="FF0000"/>
                </a:solidFill>
              </a:rPr>
              <a:t>…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4400" b="1" dirty="0" smtClean="0">
                <a:solidFill>
                  <a:srgbClr val="FF0000"/>
                </a:solidFill>
              </a:rPr>
              <a:t>- …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 </a:t>
            </a:r>
            <a:r>
              <a:rPr lang="ru-RU" sz="4400" b="1" dirty="0" err="1" smtClean="0">
                <a:solidFill>
                  <a:srgbClr val="FF0000"/>
                </a:solidFill>
              </a:rPr>
              <a:t>мо</a:t>
            </a:r>
            <a:r>
              <a:rPr lang="ru-RU" sz="4400" b="1" dirty="0" smtClean="0">
                <a:solidFill>
                  <a:srgbClr val="FF0000"/>
                </a:solidFill>
              </a:rPr>
              <a:t> – роз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1224136" cy="222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5580112" y="4653136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06325" y="4653136"/>
            <a:ext cx="360040" cy="36004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FF0000"/>
                </a:solidFill>
              </a:rPr>
              <a:t>…С – С…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кас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err="1" smtClean="0">
                <a:solidFill>
                  <a:srgbClr val="FF0000"/>
                </a:solidFill>
              </a:rPr>
              <a:t>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8" y="731519"/>
            <a:ext cx="6669361" cy="176137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2. Если в слове есть двойные согласные,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то знак переноса ставится между ними.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89040"/>
            <a:ext cx="1291343" cy="242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72168"/>
            <a:ext cx="82089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FF0000"/>
                </a:solidFill>
              </a:rPr>
              <a:t>..Ъ - ..,   …Ь - ..,  ..Й - …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подъ-езд</a:t>
            </a:r>
            <a:r>
              <a:rPr lang="ru-RU" dirty="0" smtClean="0">
                <a:solidFill>
                  <a:srgbClr val="FF0000"/>
                </a:solidFill>
              </a:rPr>
              <a:t>  конь-</a:t>
            </a:r>
            <a:r>
              <a:rPr lang="ru-RU" dirty="0" err="1" smtClean="0">
                <a:solidFill>
                  <a:srgbClr val="FF0000"/>
                </a:solidFill>
              </a:rPr>
              <a:t>ки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err="1" smtClean="0">
                <a:solidFill>
                  <a:srgbClr val="FF0000"/>
                </a:solidFill>
              </a:rPr>
              <a:t>зай</a:t>
            </a:r>
            <a:r>
              <a:rPr lang="ru-RU" dirty="0" smtClean="0">
                <a:solidFill>
                  <a:srgbClr val="FF0000"/>
                </a:solidFill>
              </a:rPr>
              <a:t>-ка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19"/>
            <a:ext cx="8064896" cy="240944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3.Знак переноса ставится после Ъ, Ь, Й.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Их нельзя отрывать от предыдущего слога.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 flipH="1">
            <a:off x="7991855" y="731520"/>
            <a:ext cx="45719" cy="3474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548562"/>
            <a:ext cx="984498" cy="203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142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Урок русского языка в   1 классе.  Тема урока: Перенос слов.   Учитель начальных классов: Скрыпник Г.С.    МБОУ Дубковская СОШ «Дружба» </vt:lpstr>
      <vt:lpstr>Презентация PowerPoint</vt:lpstr>
      <vt:lpstr>корова   собака   мяч</vt:lpstr>
      <vt:lpstr>Я со своими друзьями живу в Солнеч- ном городе.</vt:lpstr>
      <vt:lpstr>Хочу научиться…  Узнáем, как…  Необходимо понять…  Вместе разберёмся… </vt:lpstr>
      <vt:lpstr> План работы:  1. Читаю слово. 2. Делю на слоги. 3. Вспоминаю, какое правило подходит. 4. Записываю.</vt:lpstr>
      <vt:lpstr>Презентация PowerPoint</vt:lpstr>
      <vt:lpstr>…С – С… кас - са</vt:lpstr>
      <vt:lpstr>..Ъ - ..,   …Ь - ..,  ..Й - …  подъ-езд  конь-ки   зай-ка</vt:lpstr>
      <vt:lpstr>Осень, касса, долька, юла, пень, ветер, лайка, сорт, ягода, клён. </vt:lpstr>
      <vt:lpstr>Закончите предложения:   Я сегодня узнал…  Я научился…  Мне было…</vt:lpstr>
    </vt:vector>
  </TitlesOfParts>
  <Company>$L!DER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10</cp:revision>
  <dcterms:created xsi:type="dcterms:W3CDTF">2014-01-07T15:18:17Z</dcterms:created>
  <dcterms:modified xsi:type="dcterms:W3CDTF">2014-01-07T16:58:12Z</dcterms:modified>
</cp:coreProperties>
</file>