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70" r:id="rId4"/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5" r:id="rId13"/>
    <p:sldId id="268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55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16B2CB-BDE7-4D32-8D65-16596F47995B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346C2C-A276-41A3-91BA-B84A016B0D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F0F74-0BDD-4520-9AEB-4941031E8708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1ABA-C2B6-402A-B603-181D3EC205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162A0-98B6-41D5-B78E-483852B581B8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74CCD-58B3-4C5D-B194-C657EA21EE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B010-D7C5-411E-A3BB-01397861D5D5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3BAA-451A-4A2E-8202-E5FFCF9606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748376A-4CA4-42B1-8574-3117B87A057E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CE263E-A280-4B63-9180-5A4285019B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BF8B7-70BA-48DE-8929-9A05D6807421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2833-9631-4744-98B3-8018F5673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D418B43-7610-4791-A591-E0352258332A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EA908F-0913-45F8-9A19-354B9A944D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4A12-A95F-4048-A425-31990FA753C4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CDF36-542E-4D63-9F53-2439E5113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A906-4A9F-4DCA-810A-0CFE7DF2C21E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5558-8817-4E24-9958-A0EB09AA0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E69C-4CA3-4D0F-BA07-B43F01EC1441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9F53C-704C-4A14-952F-3AAD3B4A16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103E9-34AC-4E6E-AF21-FC07D33DEB31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F9DB-3537-4F2D-BE46-A0A0933250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F7CA-0929-4007-81ED-6A5F9E1869D3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B37A6-D893-42D6-BA91-B93098A7D8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0173-39F5-4747-BCC2-BCEC98CE748B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C047D-711E-4A5F-98FC-D984DC349E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16A6D-FA6B-4F8C-AB83-8B9DAE812CAA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747905-66C2-44B3-BF80-FE842A35CF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8D2E-72A4-4173-A190-615788CCA52F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52BC8-ECC8-481C-B645-0CD7EEFB99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6F72CB-876C-4F30-9AC6-BCF72CD3AE3E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40AFDDE-8F93-40F4-A85F-8721596F3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7CCA1A-6DD7-4AC5-AD52-35A286DE594A}" type="datetimeFigureOut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E5A76E-F9CB-4E30-8816-AFE0B7D11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B19E27-CFB7-4602-8AFD-A8BB551D247D}" type="datetimeFigureOut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C8F2A4-C82B-4DF9-988B-DEC0D55B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3023B2-8D40-4D1A-8F83-5B807529A131}" type="datetimeFigureOut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3003EF-F9DD-4928-B011-BDAAD9056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CD8FDD-989B-49DD-8CFF-B7C48BB9D1F9}" type="datetimeFigureOut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52033B-0FE6-442C-AC46-8D4A8C435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C09449-61E3-479D-983E-596A5DBA7042}" type="datetimeFigureOut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DCDCB5-0457-436C-964D-A05CA8136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72CF1C-5303-4619-9AB9-897C7ACE764C}" type="datetimeFigureOut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2F310A-DA1E-4BC7-B2D2-345E31733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96C80E-AFD7-4342-BBB9-7E66A8E19DE7}" type="datetimeFigureOut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F400B9-FACB-4477-B174-916FB1585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6350-2E26-48FC-AE97-EE98974AE7EB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ABF0-0946-4CC2-8151-1BAA951452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0E964B-522F-46EF-8A24-D910760AA775}" type="datetimeFigureOut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16289C-2AD4-443F-9F0C-9B5AED6C7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FA4064-5371-4813-9C5D-DBA5EB957B80}" type="datetimeFigureOut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CC6915-9CAF-4AFA-BAFA-55079AEB5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9473D7-8E30-42C8-BD7A-DA0393ED0581}" type="datetimeFigureOut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1C1809-484F-449D-9F1B-5025094B9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A2185A-3620-4FC9-AABD-568D27CF56B8}" type="datetimeFigureOut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8ED28F-0768-487C-8DB0-650F0D827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23808-A0F7-4D2F-84FB-B730E2CD1C95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F2F4-7BAB-4EC6-8E9C-9B5EFD3B57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DA1F-1522-4486-8439-AF53D6C8CFF8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C9E6D-E07F-4680-922A-D73552FABA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28912-017C-4585-8391-7B5E36F8BFF0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8A771-0A3B-4AC7-95B1-CCE7F73851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8789-4B90-48A8-AEEF-8813A13EA8A8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5564-1790-47E0-8F14-FC4DEB87C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1815B-8F39-436C-AE47-74D83387091F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16E80-2828-47FC-A891-A78F963A63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7933B-0037-4BA0-87B6-B6AC16C9ACCD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31F1-8907-4C20-AC1C-C55DE6D295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61C455-B3DB-4FF6-96E6-55A544EC05D6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657947-3414-44BC-AAF0-2F06A1770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F4E7626-4DF0-497D-BFAD-C7D113666DBA}" type="datetimeFigureOut">
              <a:rPr lang="ru-RU"/>
              <a:pPr>
                <a:defRPr/>
              </a:pPr>
              <a:t>19.10.2011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45B2BE1-C0C1-4FF2-922E-A919E0ABCD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54" r:id="rId2"/>
    <p:sldLayoutId id="2147483862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3" r:id="rId9"/>
    <p:sldLayoutId id="2147483860" r:id="rId10"/>
    <p:sldLayoutId id="21474838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EE61806-7758-48D8-85FB-CF97CF086B26}" type="datetimeFigureOut">
              <a:rPr lang="ru-RU"/>
              <a:pPr>
                <a:defRPr/>
              </a:pPr>
              <a:t>19.10.2011</a:t>
            </a:fld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F80A437-C718-4742-9D9E-FE745134B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2000" smtClean="0">
                <a:solidFill>
                  <a:srgbClr val="002060"/>
                </a:solidFill>
              </a:rPr>
              <a:t>Муниципальное общеобразовательное учреждение средняя общеобразовательная школа деревни Рыбная Ватага Кильмезского района Кировской области</a:t>
            </a:r>
          </a:p>
        </p:txBody>
      </p:sp>
      <p:sp>
        <p:nvSpPr>
          <p:cNvPr id="19459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smtClean="0"/>
          </a:p>
          <a:p>
            <a:pPr>
              <a:buFontTx/>
              <a:buNone/>
            </a:pPr>
            <a:r>
              <a:rPr lang="ru-RU" smtClean="0">
                <a:solidFill>
                  <a:srgbClr val="002060"/>
                </a:solidFill>
              </a:rPr>
              <a:t>Разработка урока в 3 классе по теме «</a:t>
            </a:r>
            <a:r>
              <a:rPr lang="en-US" smtClean="0">
                <a:solidFill>
                  <a:srgbClr val="002060"/>
                </a:solidFill>
              </a:rPr>
              <a:t>Es ist Herbst. Wie ist jetzt das Wetter?</a:t>
            </a:r>
            <a:r>
              <a:rPr lang="ru-RU" smtClean="0">
                <a:solidFill>
                  <a:srgbClr val="002060"/>
                </a:solidFill>
              </a:rPr>
              <a:t>»</a:t>
            </a:r>
            <a:endParaRPr lang="en-US" smtClean="0">
              <a:solidFill>
                <a:srgbClr val="002060"/>
              </a:solidFill>
            </a:endParaRP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                        </a:t>
            </a:r>
            <a:r>
              <a:rPr lang="ru-RU" sz="2400" smtClean="0">
                <a:solidFill>
                  <a:schemeClr val="bg1"/>
                </a:solidFill>
              </a:rPr>
              <a:t>выполнила Вагизова Н.Н., учитель</a:t>
            </a:r>
          </a:p>
          <a:p>
            <a:pPr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                                                   немецкого языка</a:t>
            </a:r>
          </a:p>
          <a:p>
            <a:endParaRPr lang="ru-RU" sz="24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                         Рыбная Ватага 2010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rgbClr val="C00000"/>
                </a:solidFill>
              </a:rPr>
              <a:t>Der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Herbst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ist</a:t>
            </a:r>
            <a:r>
              <a:rPr lang="en-US" sz="4800" dirty="0" smtClean="0">
                <a:solidFill>
                  <a:srgbClr val="C00000"/>
                </a:solidFill>
              </a:rPr>
              <a:t> die       </a:t>
            </a:r>
            <a:r>
              <a:rPr lang="en-US" sz="4800" dirty="0" err="1" smtClean="0">
                <a:solidFill>
                  <a:srgbClr val="C00000"/>
                </a:solidFill>
              </a:rPr>
              <a:t>schönste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Zeit</a:t>
            </a:r>
            <a:r>
              <a:rPr lang="ru-RU" sz="4800" dirty="0" smtClean="0">
                <a:solidFill>
                  <a:srgbClr val="C00000"/>
                </a:solidFill>
              </a:rPr>
              <a:t>!</a:t>
            </a:r>
            <a:endParaRPr lang="de-DE" sz="4800" dirty="0" smtClean="0">
              <a:solidFill>
                <a:srgbClr val="C00000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20605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8676" name="Picture 2" descr="D:\Картинки\Натура\natur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643063"/>
            <a:ext cx="7000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verschidene</a:t>
            </a:r>
            <a:r>
              <a:rPr lang="en-US" dirty="0" smtClean="0"/>
              <a:t> </a:t>
            </a:r>
            <a:r>
              <a:rPr lang="en-US" dirty="0" err="1" smtClean="0"/>
              <a:t>herbst</a:t>
            </a:r>
            <a:r>
              <a:rPr lang="en-US" dirty="0" smtClean="0"/>
              <a:t>…</a:t>
            </a:r>
            <a:endParaRPr lang="ru-RU" dirty="0"/>
          </a:p>
        </p:txBody>
      </p:sp>
      <p:pic>
        <p:nvPicPr>
          <p:cNvPr id="29699" name="Picture 8" descr="68A8EA4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00188"/>
            <a:ext cx="3365500" cy="3962400"/>
          </a:xfrm>
        </p:spPr>
      </p:pic>
      <p:pic>
        <p:nvPicPr>
          <p:cNvPr id="29700" name="Picture 2" descr="D:\Картинки\Натура\natur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571625"/>
            <a:ext cx="2857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507413" cy="1143000"/>
          </a:xfrm>
        </p:spPr>
        <p:txBody>
          <a:bodyPr/>
          <a:lstStyle/>
          <a:p>
            <a:pPr eaLnBrk="1" hangingPunct="1"/>
            <a:r>
              <a:rPr lang="de-DE" sz="4800" b="1" smtClean="0">
                <a:solidFill>
                  <a:srgbClr val="FFCC00"/>
                </a:solidFill>
                <a:latin typeface="Algerian" pitchFamily="82" charset="0"/>
              </a:rPr>
              <a:t>Beantwortet  bitte meine Fragen!</a:t>
            </a:r>
            <a:endParaRPr lang="ru-RU" sz="4800" b="1" smtClean="0">
              <a:solidFill>
                <a:srgbClr val="FFCC00"/>
              </a:solidFill>
              <a:latin typeface="Algerian" pitchFamily="82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893175" cy="48244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3600" b="1" smtClean="0">
                <a:solidFill>
                  <a:schemeClr val="bg1"/>
                </a:solidFill>
                <a:latin typeface="Algerian" pitchFamily="82" charset="0"/>
              </a:rPr>
              <a:t>¤  Welche Jahreszeit ist da?</a:t>
            </a:r>
          </a:p>
          <a:p>
            <a:pPr eaLnBrk="1" hangingPunct="1">
              <a:buFontTx/>
              <a:buNone/>
            </a:pPr>
            <a:r>
              <a:rPr lang="de-DE" sz="3600" b="1" smtClean="0">
                <a:solidFill>
                  <a:schemeClr val="bg1"/>
                </a:solidFill>
                <a:latin typeface="Algerian" pitchFamily="82" charset="0"/>
              </a:rPr>
              <a:t>¤  Wie sind die Blätter im Herbst?</a:t>
            </a:r>
          </a:p>
          <a:p>
            <a:pPr eaLnBrk="1" hangingPunct="1">
              <a:buFontTx/>
              <a:buNone/>
            </a:pPr>
            <a:r>
              <a:rPr lang="de-DE" sz="3600" b="1" smtClean="0">
                <a:solidFill>
                  <a:schemeClr val="bg1"/>
                </a:solidFill>
                <a:latin typeface="Algerian" pitchFamily="82" charset="0"/>
              </a:rPr>
              <a:t>¤  Wie ist das Wetter im Herbst?</a:t>
            </a:r>
          </a:p>
          <a:p>
            <a:pPr eaLnBrk="1" hangingPunct="1">
              <a:buFontTx/>
              <a:buNone/>
            </a:pPr>
            <a:r>
              <a:rPr lang="de-DE" sz="3600" b="1" smtClean="0">
                <a:solidFill>
                  <a:schemeClr val="bg1"/>
                </a:solidFill>
                <a:latin typeface="Algerian" pitchFamily="82" charset="0"/>
              </a:rPr>
              <a:t>¤  Ist es nicht mehr warm?</a:t>
            </a:r>
          </a:p>
          <a:p>
            <a:pPr eaLnBrk="1" hangingPunct="1">
              <a:buFontTx/>
              <a:buNone/>
            </a:pPr>
            <a:r>
              <a:rPr lang="de-DE" sz="3600" b="1" smtClean="0">
                <a:solidFill>
                  <a:schemeClr val="bg1"/>
                </a:solidFill>
                <a:latin typeface="Algerian" pitchFamily="82" charset="0"/>
              </a:rPr>
              <a:t>¤  Regnet es im Herbst?</a:t>
            </a:r>
            <a:endParaRPr lang="ru-RU" sz="3600" b="1" smtClean="0">
              <a:solidFill>
                <a:schemeClr val="bg1"/>
              </a:solidFill>
              <a:latin typeface="Algerian" pitchFamily="82" charset="0"/>
            </a:endParaRPr>
          </a:p>
          <a:p>
            <a:pPr eaLnBrk="1" hangingPunct="1">
              <a:buFontTx/>
              <a:buNone/>
            </a:pPr>
            <a:endParaRPr lang="ru-RU" b="1" smtClean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Die Hausaufgabe</a:t>
            </a: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Стр.66, упр. 5 ( б, с) – хорошо читать, перевести на русский язык.</a:t>
            </a:r>
          </a:p>
          <a:p>
            <a:pPr eaLnBrk="1" hangingPunct="1"/>
            <a:r>
              <a:rPr lang="ru-RU" b="1" smtClean="0">
                <a:solidFill>
                  <a:srgbClr val="00B050"/>
                </a:solidFill>
              </a:rPr>
              <a:t>Знать счет от 1 до 20.</a:t>
            </a:r>
          </a:p>
          <a:p>
            <a:pPr eaLnBrk="1" hangingPunct="1"/>
            <a:r>
              <a:rPr lang="ru-RU" b="1" smtClean="0">
                <a:solidFill>
                  <a:srgbClr val="00B0F0"/>
                </a:solidFill>
              </a:rPr>
              <a:t>Выписать и выучить новые слова на стр. 69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b="1" smtClean="0">
                <a:solidFill>
                  <a:srgbClr val="C00000"/>
                </a:solidFill>
              </a:rPr>
              <a:t>Alles gute!!!</a:t>
            </a:r>
            <a:endParaRPr lang="ru-RU" sz="6600" b="1" smtClean="0">
              <a:solidFill>
                <a:srgbClr val="C00000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eaLnBrk="1" hangingPunct="1">
              <a:buFontTx/>
              <a:buNone/>
            </a:pPr>
            <a:r>
              <a:rPr lang="de-DE" sz="5400" b="1" smtClean="0">
                <a:solidFill>
                  <a:srgbClr val="C00000"/>
                </a:solidFill>
              </a:rPr>
              <a:t>Danke  für  die  Aufmerksamkeit!</a:t>
            </a:r>
            <a:endParaRPr lang="ru-RU" sz="54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785813" y="142875"/>
            <a:ext cx="7772400" cy="714375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C00000"/>
                </a:solidFill>
              </a:rPr>
              <a:t>Welche Jahreszeit ist das?</a:t>
            </a:r>
            <a:endParaRPr lang="ru-RU" sz="4800" b="1" smtClean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4" name="Picture 4" descr="D:\Картинки\Природа\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857250"/>
            <a:ext cx="82153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 descr="D:\Картинки\Природа\AUTUM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8286750" cy="5840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C00000"/>
                </a:solidFill>
              </a:rPr>
              <a:t>DER HERBST</a:t>
            </a:r>
            <a:endParaRPr lang="ru-RU" sz="4800" b="1" smtClean="0">
              <a:solidFill>
                <a:srgbClr val="C00000"/>
              </a:solidFill>
            </a:endParaRPr>
          </a:p>
        </p:txBody>
      </p:sp>
      <p:pic>
        <p:nvPicPr>
          <p:cNvPr id="22531" name="Picture 2" descr="D:\Картинки\Природа\AUTUM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928688"/>
            <a:ext cx="8358188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229600" cy="296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Die </a:t>
            </a:r>
            <a:r>
              <a:rPr lang="en-US" dirty="0" err="1" smtClean="0">
                <a:solidFill>
                  <a:srgbClr val="FF0000"/>
                </a:solidFill>
              </a:rPr>
              <a:t>Blätter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sind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rot,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gelb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braun</a:t>
            </a:r>
            <a:r>
              <a:rPr lang="en-US" dirty="0" smtClean="0">
                <a:solidFill>
                  <a:srgbClr val="C00000"/>
                </a:solidFill>
              </a:rPr>
              <a:t> und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C000"/>
                </a:solidFill>
              </a:rPr>
              <a:t>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3555" name="Picture 2" descr="D:\Картинки\Натура\natur1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143000"/>
            <a:ext cx="8215313" cy="5357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8229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u="sng" dirty="0" smtClean="0">
                <a:solidFill>
                  <a:srgbClr val="FF0000"/>
                </a:solidFill>
                <a:latin typeface="Arial Black" pitchFamily="34" charset="0"/>
              </a:rPr>
              <a:t>HERBSTLIED</a:t>
            </a:r>
            <a:endParaRPr lang="ru-RU" sz="60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sz="3600" b="1" dirty="0" smtClean="0">
                <a:solidFill>
                  <a:srgbClr val="002060"/>
                </a:solidFill>
                <a:latin typeface="DejaVu Serif Condensed" pitchFamily="18" charset="0"/>
                <a:ea typeface="DejaVu Serif Condensed" pitchFamily="18" charset="0"/>
              </a:rPr>
              <a:t>Es ist Herbst! Es ist Herbst!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sz="3600" b="1" u="sng" dirty="0" smtClean="0">
                <a:solidFill>
                  <a:srgbClr val="002060"/>
                </a:solidFill>
                <a:latin typeface="DejaVu Serif Condensed" pitchFamily="18" charset="0"/>
                <a:ea typeface="DejaVu Serif Condensed" pitchFamily="18" charset="0"/>
              </a:rPr>
              <a:t>Bunte Blätter fliegen.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sz="3600" b="1" dirty="0" smtClean="0">
                <a:solidFill>
                  <a:srgbClr val="002060"/>
                </a:solidFill>
                <a:latin typeface="DejaVu Serif Condensed" pitchFamily="18" charset="0"/>
                <a:ea typeface="DejaVu Serif Condensed" pitchFamily="18" charset="0"/>
              </a:rPr>
              <a:t>Bunte Blätter, rot und gelb,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sz="3600" b="1" u="sng" dirty="0" smtClean="0">
                <a:solidFill>
                  <a:srgbClr val="002060"/>
                </a:solidFill>
                <a:latin typeface="DejaVu Serif Condensed" pitchFamily="18" charset="0"/>
                <a:ea typeface="DejaVu Serif Condensed" pitchFamily="18" charset="0"/>
              </a:rPr>
              <a:t>Auf der Erde </a:t>
            </a:r>
            <a:r>
              <a:rPr lang="de-DE" sz="3600" b="1" dirty="0" smtClean="0">
                <a:solidFill>
                  <a:srgbClr val="002060"/>
                </a:solidFill>
                <a:latin typeface="DejaVu Serif Condensed" pitchFamily="18" charset="0"/>
                <a:ea typeface="DejaVu Serif Condensed" pitchFamily="18" charset="0"/>
              </a:rPr>
              <a:t>liegen.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sz="3600" b="1" u="sng" dirty="0" smtClean="0">
                <a:solidFill>
                  <a:srgbClr val="002060"/>
                </a:solidFill>
                <a:latin typeface="DejaVu Serif Condensed" pitchFamily="18" charset="0"/>
                <a:ea typeface="DejaVu Serif Condensed" pitchFamily="18" charset="0"/>
              </a:rPr>
              <a:t>Falle, falle</a:t>
            </a:r>
            <a:r>
              <a:rPr lang="de-DE" sz="3600" b="1" dirty="0" smtClean="0">
                <a:solidFill>
                  <a:srgbClr val="002060"/>
                </a:solidFill>
                <a:latin typeface="DejaVu Serif Condensed" pitchFamily="18" charset="0"/>
                <a:ea typeface="DejaVu Serif Condensed" pitchFamily="18" charset="0"/>
              </a:rPr>
              <a:t>, gelbes Blatt,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sz="3600" b="1" dirty="0" smtClean="0">
                <a:solidFill>
                  <a:srgbClr val="002060"/>
                </a:solidFill>
                <a:latin typeface="DejaVu Serif Condensed" pitchFamily="18" charset="0"/>
                <a:ea typeface="DejaVu Serif Condensed" pitchFamily="18" charset="0"/>
              </a:rPr>
              <a:t>Rotes Blatt, gelbes Blatt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sz="3600" b="1" u="sng" dirty="0" smtClean="0">
                <a:solidFill>
                  <a:srgbClr val="002060"/>
                </a:solidFill>
                <a:latin typeface="DejaVu Serif Condensed" pitchFamily="18" charset="0"/>
                <a:ea typeface="DejaVu Serif Condensed" pitchFamily="18" charset="0"/>
              </a:rPr>
              <a:t>Bis der Baum kein  Blatt</a:t>
            </a:r>
            <a:r>
              <a:rPr lang="ru-RU" sz="3600" b="1" u="sng" dirty="0" smtClean="0">
                <a:solidFill>
                  <a:srgbClr val="002060"/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de-DE" sz="3600" b="1" u="sng" dirty="0" smtClean="0">
                <a:solidFill>
                  <a:srgbClr val="002060"/>
                </a:solidFill>
                <a:latin typeface="DejaVu Serif Condensed" pitchFamily="18" charset="0"/>
                <a:ea typeface="DejaVu Serif Condensed" pitchFamily="18" charset="0"/>
              </a:rPr>
              <a:t>mehr hat – weggeflogen alle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7858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Новые слова и выражения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428750"/>
            <a:ext cx="7239000" cy="502761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Bunte Blätter fliegen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пестрые листья облетают.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de-DE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Auf der Erde –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земле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Falle, falle –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падай,падай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Bis der Baum kein Blatt mehr hat –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 на дереве не останется ни листочка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Weggeflogen alle –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улетел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</a:t>
            </a:r>
            <a:endParaRPr lang="de-DE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627" name="Picture 2" descr="D:\deutsch\немецкий язык\плакаты\плакаты\p0025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8072438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7143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latin typeface="Book Antiqua" pitchFamily="18" charset="0"/>
              </a:rPr>
              <a:t>Zählen</a:t>
            </a:r>
            <a:r>
              <a:rPr lang="en-US" sz="8800" dirty="0" smtClean="0">
                <a:latin typeface="Book Antiqua" pitchFamily="18" charset="0"/>
              </a:rPr>
              <a:t> Wir</a:t>
            </a:r>
            <a:endParaRPr lang="ru-RU" sz="8800" dirty="0">
              <a:latin typeface="Book Antiqua" pitchFamily="18" charset="0"/>
            </a:endParaRPr>
          </a:p>
        </p:txBody>
      </p:sp>
      <p:sp>
        <p:nvSpPr>
          <p:cNvPr id="27651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Выноска-облако 3"/>
          <p:cNvSpPr/>
          <p:nvPr/>
        </p:nvSpPr>
        <p:spPr>
          <a:xfrm>
            <a:off x="214313" y="1214438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2357438" y="1214438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357563" y="1214438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4572000" y="1214438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285750" y="2000250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2357438" y="1928813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3429000" y="1785938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4643438" y="1785938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5715000" y="1285875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5643563" y="1785938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1143000" y="1857375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Выноска-облако 31"/>
          <p:cNvSpPr/>
          <p:nvPr/>
        </p:nvSpPr>
        <p:spPr>
          <a:xfrm>
            <a:off x="5143500" y="1428750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</a:t>
            </a:r>
          </a:p>
        </p:txBody>
      </p:sp>
      <p:sp>
        <p:nvSpPr>
          <p:cNvPr id="33" name="Выноска-облако 32"/>
          <p:cNvSpPr/>
          <p:nvPr/>
        </p:nvSpPr>
        <p:spPr>
          <a:xfrm>
            <a:off x="1143000" y="1285875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Выноска-облако 33"/>
          <p:cNvSpPr/>
          <p:nvPr/>
        </p:nvSpPr>
        <p:spPr>
          <a:xfrm>
            <a:off x="2786063" y="1571625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Выноска-облако 34"/>
          <p:cNvSpPr/>
          <p:nvPr/>
        </p:nvSpPr>
        <p:spPr>
          <a:xfrm>
            <a:off x="642938" y="1571625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7-конечная звезда 35"/>
          <p:cNvSpPr/>
          <p:nvPr/>
        </p:nvSpPr>
        <p:spPr>
          <a:xfrm>
            <a:off x="4000500" y="4000500"/>
            <a:ext cx="720725" cy="720725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7-конечная звезда 37"/>
          <p:cNvSpPr/>
          <p:nvPr/>
        </p:nvSpPr>
        <p:spPr>
          <a:xfrm>
            <a:off x="3286125" y="4000500"/>
            <a:ext cx="720725" cy="720725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7-конечная звезда 38"/>
          <p:cNvSpPr/>
          <p:nvPr/>
        </p:nvSpPr>
        <p:spPr>
          <a:xfrm>
            <a:off x="3286125" y="4714875"/>
            <a:ext cx="720725" cy="720725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7-конечная звезда 39"/>
          <p:cNvSpPr/>
          <p:nvPr/>
        </p:nvSpPr>
        <p:spPr>
          <a:xfrm>
            <a:off x="4786313" y="4000500"/>
            <a:ext cx="720725" cy="720725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7-конечная звезда 45"/>
          <p:cNvSpPr/>
          <p:nvPr/>
        </p:nvSpPr>
        <p:spPr>
          <a:xfrm>
            <a:off x="4000500" y="3286125"/>
            <a:ext cx="720725" cy="720725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7-конечная звезда 48"/>
          <p:cNvSpPr/>
          <p:nvPr/>
        </p:nvSpPr>
        <p:spPr>
          <a:xfrm>
            <a:off x="4714875" y="3286125"/>
            <a:ext cx="720725" cy="720725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7-конечная звезда 49"/>
          <p:cNvSpPr/>
          <p:nvPr/>
        </p:nvSpPr>
        <p:spPr>
          <a:xfrm>
            <a:off x="3286125" y="3286125"/>
            <a:ext cx="720725" cy="720725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Выноска-облако 53"/>
          <p:cNvSpPr/>
          <p:nvPr/>
        </p:nvSpPr>
        <p:spPr>
          <a:xfrm>
            <a:off x="7000875" y="1928813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" name="Выноска-облако 54"/>
          <p:cNvSpPr/>
          <p:nvPr/>
        </p:nvSpPr>
        <p:spPr>
          <a:xfrm>
            <a:off x="6929438" y="1357313"/>
            <a:ext cx="914400" cy="61277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" name="Улыбающееся лицо 71"/>
          <p:cNvSpPr/>
          <p:nvPr/>
        </p:nvSpPr>
        <p:spPr>
          <a:xfrm>
            <a:off x="428625" y="3214688"/>
            <a:ext cx="360363" cy="36036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3" name="Улыбающееся лицо 72"/>
          <p:cNvSpPr/>
          <p:nvPr/>
        </p:nvSpPr>
        <p:spPr>
          <a:xfrm>
            <a:off x="785813" y="3286125"/>
            <a:ext cx="360362" cy="36036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4" name="Улыбающееся лицо 73"/>
          <p:cNvSpPr/>
          <p:nvPr/>
        </p:nvSpPr>
        <p:spPr>
          <a:xfrm>
            <a:off x="785813" y="5000625"/>
            <a:ext cx="360362" cy="360363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5" name="Улыбающееся лицо 74"/>
          <p:cNvSpPr/>
          <p:nvPr/>
        </p:nvSpPr>
        <p:spPr>
          <a:xfrm>
            <a:off x="714375" y="2928938"/>
            <a:ext cx="347663" cy="360362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6" name="Улыбающееся лицо 75"/>
          <p:cNvSpPr/>
          <p:nvPr/>
        </p:nvSpPr>
        <p:spPr>
          <a:xfrm>
            <a:off x="928688" y="4429125"/>
            <a:ext cx="360362" cy="36036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7" name="Улыбающееся лицо 76"/>
          <p:cNvSpPr/>
          <p:nvPr/>
        </p:nvSpPr>
        <p:spPr>
          <a:xfrm>
            <a:off x="1071563" y="3071813"/>
            <a:ext cx="360362" cy="360362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8" name="Улыбающееся лицо 77"/>
          <p:cNvSpPr/>
          <p:nvPr/>
        </p:nvSpPr>
        <p:spPr>
          <a:xfrm>
            <a:off x="571500" y="4357688"/>
            <a:ext cx="360363" cy="36036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9" name="Улыбающееся лицо 78"/>
          <p:cNvSpPr/>
          <p:nvPr/>
        </p:nvSpPr>
        <p:spPr>
          <a:xfrm>
            <a:off x="642938" y="4714875"/>
            <a:ext cx="357187" cy="36036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0" name="Улыбающееся лицо 79"/>
          <p:cNvSpPr/>
          <p:nvPr/>
        </p:nvSpPr>
        <p:spPr>
          <a:xfrm>
            <a:off x="1071563" y="4786313"/>
            <a:ext cx="360362" cy="36036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" name="Улыбающееся лицо 80"/>
          <p:cNvSpPr/>
          <p:nvPr/>
        </p:nvSpPr>
        <p:spPr>
          <a:xfrm>
            <a:off x="428625" y="5000625"/>
            <a:ext cx="360363" cy="36036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2" name="Улыбающееся лицо 81"/>
          <p:cNvSpPr/>
          <p:nvPr/>
        </p:nvSpPr>
        <p:spPr>
          <a:xfrm>
            <a:off x="285750" y="4643438"/>
            <a:ext cx="360363" cy="36036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3" name="Улыбающееся лицо 82"/>
          <p:cNvSpPr/>
          <p:nvPr/>
        </p:nvSpPr>
        <p:spPr>
          <a:xfrm>
            <a:off x="1357313" y="4572000"/>
            <a:ext cx="360362" cy="360363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4" name="Улыбающееся лицо 83"/>
          <p:cNvSpPr/>
          <p:nvPr/>
        </p:nvSpPr>
        <p:spPr>
          <a:xfrm>
            <a:off x="500063" y="3571875"/>
            <a:ext cx="360362" cy="360363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Улыбающееся лицо 84"/>
          <p:cNvSpPr/>
          <p:nvPr/>
        </p:nvSpPr>
        <p:spPr>
          <a:xfrm>
            <a:off x="857250" y="3643313"/>
            <a:ext cx="360363" cy="36036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7" name="Улыбающееся лицо 86"/>
          <p:cNvSpPr/>
          <p:nvPr/>
        </p:nvSpPr>
        <p:spPr>
          <a:xfrm>
            <a:off x="1143000" y="3429000"/>
            <a:ext cx="360363" cy="360363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8" name="7-конечная звезда 87"/>
          <p:cNvSpPr/>
          <p:nvPr/>
        </p:nvSpPr>
        <p:spPr>
          <a:xfrm>
            <a:off x="4000500" y="4714875"/>
            <a:ext cx="720725" cy="720725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9" name="7-конечная звезда 88"/>
          <p:cNvSpPr/>
          <p:nvPr/>
        </p:nvSpPr>
        <p:spPr>
          <a:xfrm>
            <a:off x="4786313" y="4714875"/>
            <a:ext cx="720725" cy="720725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0" name="7-конечная звезда 89"/>
          <p:cNvSpPr/>
          <p:nvPr/>
        </p:nvSpPr>
        <p:spPr>
          <a:xfrm>
            <a:off x="5429250" y="4000500"/>
            <a:ext cx="720725" cy="720725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1" name="7-конечная звезда 90"/>
          <p:cNvSpPr/>
          <p:nvPr/>
        </p:nvSpPr>
        <p:spPr>
          <a:xfrm>
            <a:off x="5429250" y="3286125"/>
            <a:ext cx="720725" cy="720725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" name="7-конечная звезда 91"/>
          <p:cNvSpPr/>
          <p:nvPr/>
        </p:nvSpPr>
        <p:spPr>
          <a:xfrm>
            <a:off x="5500688" y="4714875"/>
            <a:ext cx="720725" cy="720725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3" name="7-конечная звезда 92"/>
          <p:cNvSpPr/>
          <p:nvPr/>
        </p:nvSpPr>
        <p:spPr>
          <a:xfrm>
            <a:off x="6143625" y="4000500"/>
            <a:ext cx="720725" cy="720725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4" name="7-конечная звезда 93"/>
          <p:cNvSpPr/>
          <p:nvPr/>
        </p:nvSpPr>
        <p:spPr>
          <a:xfrm>
            <a:off x="6215063" y="4714875"/>
            <a:ext cx="720725" cy="720725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" name="7-конечная звезда 94"/>
          <p:cNvSpPr/>
          <p:nvPr/>
        </p:nvSpPr>
        <p:spPr>
          <a:xfrm>
            <a:off x="6143625" y="3286125"/>
            <a:ext cx="720725" cy="720725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6" name="Улыбающееся лицо 95"/>
          <p:cNvSpPr/>
          <p:nvPr/>
        </p:nvSpPr>
        <p:spPr>
          <a:xfrm>
            <a:off x="1500188" y="4214813"/>
            <a:ext cx="360362" cy="360362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7" name="Улыбающееся лицо 96"/>
          <p:cNvSpPr/>
          <p:nvPr/>
        </p:nvSpPr>
        <p:spPr>
          <a:xfrm>
            <a:off x="1643063" y="3857625"/>
            <a:ext cx="360362" cy="360363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Улыбающееся лицо 97"/>
          <p:cNvSpPr/>
          <p:nvPr/>
        </p:nvSpPr>
        <p:spPr>
          <a:xfrm>
            <a:off x="1643063" y="3500438"/>
            <a:ext cx="360362" cy="360362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0" name="Улыбающееся лицо 99"/>
          <p:cNvSpPr/>
          <p:nvPr/>
        </p:nvSpPr>
        <p:spPr>
          <a:xfrm>
            <a:off x="1428750" y="3214688"/>
            <a:ext cx="360363" cy="360362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6" name="Солнце 105"/>
          <p:cNvSpPr/>
          <p:nvPr/>
        </p:nvSpPr>
        <p:spPr>
          <a:xfrm>
            <a:off x="3143250" y="5929313"/>
            <a:ext cx="539750" cy="53975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Солнце 115"/>
          <p:cNvSpPr/>
          <p:nvPr/>
        </p:nvSpPr>
        <p:spPr>
          <a:xfrm>
            <a:off x="857250" y="5929313"/>
            <a:ext cx="539750" cy="53975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Солнце 116"/>
          <p:cNvSpPr/>
          <p:nvPr/>
        </p:nvSpPr>
        <p:spPr>
          <a:xfrm>
            <a:off x="1428750" y="5929313"/>
            <a:ext cx="539750" cy="53975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Солнце 117"/>
          <p:cNvSpPr/>
          <p:nvPr/>
        </p:nvSpPr>
        <p:spPr>
          <a:xfrm>
            <a:off x="2000250" y="5929313"/>
            <a:ext cx="539750" cy="53975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Солнце 118"/>
          <p:cNvSpPr/>
          <p:nvPr/>
        </p:nvSpPr>
        <p:spPr>
          <a:xfrm>
            <a:off x="2571750" y="5929313"/>
            <a:ext cx="539750" cy="53975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Солнце 119"/>
          <p:cNvSpPr/>
          <p:nvPr/>
        </p:nvSpPr>
        <p:spPr>
          <a:xfrm>
            <a:off x="5429250" y="5929313"/>
            <a:ext cx="539750" cy="53975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Солнце 120"/>
          <p:cNvSpPr/>
          <p:nvPr/>
        </p:nvSpPr>
        <p:spPr>
          <a:xfrm>
            <a:off x="3714750" y="5929313"/>
            <a:ext cx="539750" cy="53975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Солнце 121"/>
          <p:cNvSpPr/>
          <p:nvPr/>
        </p:nvSpPr>
        <p:spPr>
          <a:xfrm>
            <a:off x="4286250" y="5929313"/>
            <a:ext cx="539750" cy="53975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Солнце 122"/>
          <p:cNvSpPr/>
          <p:nvPr/>
        </p:nvSpPr>
        <p:spPr>
          <a:xfrm>
            <a:off x="4857750" y="5929313"/>
            <a:ext cx="539750" cy="53975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Солнце 127"/>
          <p:cNvSpPr/>
          <p:nvPr/>
        </p:nvSpPr>
        <p:spPr>
          <a:xfrm>
            <a:off x="6000750" y="5929313"/>
            <a:ext cx="539750" cy="53975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Солнце 128"/>
          <p:cNvSpPr/>
          <p:nvPr/>
        </p:nvSpPr>
        <p:spPr>
          <a:xfrm>
            <a:off x="285750" y="5929313"/>
            <a:ext cx="539750" cy="53975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Солнце 129"/>
          <p:cNvSpPr/>
          <p:nvPr/>
        </p:nvSpPr>
        <p:spPr>
          <a:xfrm>
            <a:off x="6500813" y="5929313"/>
            <a:ext cx="539750" cy="539750"/>
          </a:xfrm>
          <a:prstGeom prst="sun">
            <a:avLst>
              <a:gd name="adj" fmla="val 2918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Солнце 130"/>
          <p:cNvSpPr/>
          <p:nvPr/>
        </p:nvSpPr>
        <p:spPr>
          <a:xfrm>
            <a:off x="7072313" y="5929313"/>
            <a:ext cx="539750" cy="53975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254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Trebuchet MS</vt:lpstr>
      <vt:lpstr>Wingdings 2</vt:lpstr>
      <vt:lpstr>Wingdings</vt:lpstr>
      <vt:lpstr>DejaVu Serif Condensed</vt:lpstr>
      <vt:lpstr>Times New Roman</vt:lpstr>
      <vt:lpstr>Algerian</vt:lpstr>
      <vt:lpstr>Тема Office</vt:lpstr>
      <vt:lpstr>Изящная</vt:lpstr>
      <vt:lpstr>Оформление по умолчанию</vt:lpstr>
      <vt:lpstr>Муниципальное общеобразовательное учреждение средняя общеобразовательная школа деревни Рыбная Ватага Кильмезского района Кировской области</vt:lpstr>
      <vt:lpstr>Welche Jahreszeit ist das?</vt:lpstr>
      <vt:lpstr>Слайд 3</vt:lpstr>
      <vt:lpstr>DER HERBST</vt:lpstr>
      <vt:lpstr>Die Blätter sind rot, gelb, braun und bunt.</vt:lpstr>
      <vt:lpstr>HERBSTLIED</vt:lpstr>
      <vt:lpstr>Новые слова и выражения</vt:lpstr>
      <vt:lpstr>Слайд 8</vt:lpstr>
      <vt:lpstr>Zählen Wir</vt:lpstr>
      <vt:lpstr>Der Herbst ist die       schönste Zeit!</vt:lpstr>
      <vt:lpstr>Der verschidene herbst…</vt:lpstr>
      <vt:lpstr>Beantwortet  bitte meine Fragen!</vt:lpstr>
      <vt:lpstr>Die Hausaufgabe</vt:lpstr>
      <vt:lpstr>Alles gute!!!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Welche Jahreszeit ist das?</dc:title>
  <cp:lastModifiedBy>ученик</cp:lastModifiedBy>
  <cp:revision>20</cp:revision>
  <dcterms:modified xsi:type="dcterms:W3CDTF">2011-10-19T05:54:42Z</dcterms:modified>
</cp:coreProperties>
</file>