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9"/>
  </p:notesMasterIdLst>
  <p:sldIdLst>
    <p:sldId id="262" r:id="rId3"/>
    <p:sldId id="256" r:id="rId4"/>
    <p:sldId id="257" r:id="rId5"/>
    <p:sldId id="258" r:id="rId6"/>
    <p:sldId id="268" r:id="rId7"/>
    <p:sldId id="273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9" r:id="rId25"/>
    <p:sldId id="260" r:id="rId26"/>
    <p:sldId id="261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CC"/>
    <a:srgbClr val="00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5FAA-A772-46B8-AAAC-F8C167CA713A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64E0-BE20-4753-A7A0-9CB6C1548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4B32-C87C-4D6D-B935-235F11CF7F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57D9-F611-4323-B51A-C7D7B634F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AD4B-722A-40AD-98B8-354B20F0BF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2F1F-A39C-4FE6-A783-C0421B163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9FF1-862B-4DC1-B671-9643EAF70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1A68-55CC-4751-A414-470133F4D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AA6B-2586-4811-9EA9-F3445DCE0B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DE23-8F34-4C57-9C19-9CA998DDEB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8E15-7BFA-417B-B28D-0E49F75D7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64E6-F1D5-4751-90AD-D7EC3FADF7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5641-EE10-4B3B-A687-19A1C800B5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3FD5-9F97-4B47-8A67-17BDA1D21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89CC-1D69-4366-BD89-F227BA219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F06C-3885-45DD-A862-1D1BE09AE0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40EC-7BF0-4921-B7D7-6C91CD626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EEC3-06B4-4C0C-A9D1-D93DFD7DB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6D6E-9E25-4082-B6AD-61561DC9A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9FF1-862B-4DC1-B671-9643EAF704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2F1F-A39C-4FE6-A783-C0421B163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0BC4-74BE-45CD-A37D-3BB5F11725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AE18-71A4-4173-AA7A-F44F076DFC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68FD-2C3F-4279-8C27-3B3C1E6A7A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C6E8-F4DC-48FF-9F33-E0C544D876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41A-61BC-4AAB-8001-A38A96AE33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FCF7-2608-4229-9730-DBD8A2D974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150C-F2FE-44F4-B8CE-E59757EC2F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2AFA-9DBA-4DE4-B773-CD347A5B9C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D1D-A41B-4696-AC40-DE1B5BF23B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1CD9-F695-42FD-AF7F-301838633E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1" r:id="rId13"/>
  </p:sldLayoutIdLst>
  <p:transition>
    <p:spli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Monotype Corsiva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EFFC7-68E8-4ACE-8A79-5A2CCF93A7E2}" type="slidenum">
              <a:rPr lang="ru-RU">
                <a:solidFill>
                  <a:prstClr val="black">
                    <a:tint val="75000"/>
                  </a:prstClr>
                </a:solidFill>
                <a:latin typeface="Monotype Corsiva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T3phiwh4PV8a1M&amp;tbnid=lsVwL_lkicqXRM:&amp;ved=0CAUQjRw&amp;url=http://viparsenal.ru/article_12.html&amp;ei=_5cYUs2IHILK4ATmnYDYCQ&amp;bvm=bv.51156542,d.bGE&amp;psig=AFQjCNHVI2risN64Slsj5YWuQCSA4PW_AQ&amp;ust=1377429825087441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Y32KNkAGTzDnfM&amp;tbnid=UIVWqJDwbAH73M:&amp;ved=0CAUQjRw&amp;url=http://www.m.kavkaz-uzel.ru/blogs/1927/posts/14364&amp;ei=65sYUrjjDMmQ4gTMkYH4CQ&amp;bvm=bv.51156542,d.bGE&amp;psig=AFQjCNHuQV4h4C7miDKEhc552X1NOr5FFg&amp;ust=1377430479918732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frm=1&amp;source=images&amp;cd=&amp;cad=rja&amp;docid=5dX4sMdUkUdKdM&amp;tbnid=NPY39OFL31A8GM:&amp;ved=0CAUQjRw&amp;url=https://www.free-lance.ru/users/Const_l/viewproj.php?prjid=3315326&amp;ei=oZ0YUqjZGobJ4ATIvYHYDQ&amp;bvm=bv.51156542,d.bGE&amp;psig=AFQjCNFPIw-ckw87fD6sh4eDNxru1_UgzA&amp;ust=1377431316590902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9;&#1095;&#1080;&#1090;&#1077;&#1083;&#1100;%20&#1041;&#1053;&#1050;\&#1056;&#1072;&#1073;&#1086;&#1095;&#1080;&#1081;%20&#1089;&#1090;&#1086;&#1083;\3&#1091;&#1088;&#1086;&#1082;%20&#1041;&#1099;&#1083;&#1080;&#1085;&#1099;.%20&#1048;&#1083;&#1100;&#1080;&#1085;&#1099;%203%20&#1087;&#1086;&#1077;&#1079;&#1076;&#1086;&#1095;&#1082;&#1080;\&#1092;&#1080;&#1079;&#1084;&#1080;&#1085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5975648"/>
            <a:ext cx="4017640" cy="882352"/>
          </a:xfrm>
          <a:solidFill>
            <a:srgbClr val="808000"/>
          </a:solidFill>
        </p:spPr>
        <p:txBody>
          <a:bodyPr>
            <a:noAutofit/>
          </a:bodyPr>
          <a:lstStyle/>
          <a:p>
            <a:r>
              <a:rPr lang="ru-RU" sz="2000" i="1" dirty="0" smtClean="0"/>
              <a:t> 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endParaRPr lang="ru-RU" sz="2000" i="1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59632" y="2420888"/>
            <a:ext cx="6192688" cy="2232248"/>
          </a:xfrm>
          <a:prstGeom prst="rect">
            <a:avLst/>
          </a:prstGeom>
          <a:effectLst>
            <a:glow rad="228600">
              <a:schemeClr val="bg1">
                <a:lumMod val="9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lvl="0" algn="ctr">
              <a:spcBef>
                <a:spcPct val="0"/>
              </a:spcBef>
            </a:pPr>
            <a:r>
              <a:rPr lang="ru-RU" sz="3600" b="1" dirty="0" smtClean="0"/>
              <a:t>Былина-жанр устного народного творчества.</a:t>
            </a:r>
          </a:p>
          <a:p>
            <a:pPr lvl="0" algn="ctr">
              <a:spcBef>
                <a:spcPct val="0"/>
              </a:spcBef>
            </a:pPr>
            <a:r>
              <a:rPr lang="ru-RU" sz="3600" b="1" dirty="0" smtClean="0"/>
              <a:t> «Ильины три </a:t>
            </a:r>
            <a:r>
              <a:rPr lang="ru-RU" sz="3600" b="1" dirty="0" err="1" smtClean="0"/>
              <a:t>поездочки</a:t>
            </a:r>
            <a:r>
              <a:rPr lang="ru-RU" sz="3600" b="1" dirty="0" smtClean="0"/>
              <a:t>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3" descr="Васнецов Боя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39250" cy="6858000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28625" y="285750"/>
            <a:ext cx="428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Arial" charset="0"/>
              </a:rPr>
              <a:t>В. М. Васнецов. «Боян»</a:t>
            </a:r>
            <a:endParaRPr lang="ru-RU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index-her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700808"/>
            <a:ext cx="3175000" cy="4191000"/>
          </a:xfrm>
          <a:noFill/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7544" y="620688"/>
            <a:ext cx="46085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</a:rPr>
              <a:t>Происхождение слова «богатырь</a:t>
            </a:r>
            <a:r>
              <a:rPr lang="ru-RU" sz="4000" b="1" dirty="0" smtClean="0">
                <a:solidFill>
                  <a:srgbClr val="000099"/>
                </a:solidFill>
              </a:rPr>
              <a:t>»</a:t>
            </a:r>
            <a:endParaRPr lang="ru-RU" sz="4000" b="1" dirty="0">
              <a:solidFill>
                <a:srgbClr val="000099"/>
              </a:solidFill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Откуда происходит само слово «богатырь»? Есть мнение, что оно заимствовано из тюркских языков, где является в различных формах - </a:t>
            </a:r>
            <a:r>
              <a:rPr lang="ru-RU" sz="2400" b="1" dirty="0" err="1">
                <a:solidFill>
                  <a:schemeClr val="tx2"/>
                </a:solidFill>
              </a:rPr>
              <a:t>багхатур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багадур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батур</a:t>
            </a:r>
            <a:r>
              <a:rPr lang="ru-RU" sz="2400" b="1" dirty="0">
                <a:solidFill>
                  <a:schemeClr val="tx2"/>
                </a:solidFill>
              </a:rPr>
              <a:t>, батыр, </a:t>
            </a:r>
            <a:r>
              <a:rPr lang="ru-RU" sz="2400" b="1" dirty="0" err="1">
                <a:solidFill>
                  <a:schemeClr val="tx2"/>
                </a:solidFill>
              </a:rPr>
              <a:t>батор</a:t>
            </a:r>
            <a:r>
              <a:rPr lang="ru-RU" sz="2400" b="1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 Ученые (Щепкин, Буслаев) прямо выводили «богатырь» из «Бог» через посредство «богатый» 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38600" cy="4525963"/>
          </a:xfrm>
        </p:spPr>
        <p:txBody>
          <a:bodyPr/>
          <a:lstStyle/>
          <a:p>
            <a:pPr eaLnBrk="1" hangingPunct="1"/>
            <a:r>
              <a:rPr lang="ru-RU" sz="2400" i="1" dirty="0" smtClean="0"/>
              <a:t>Ученые классифицируют богатырей</a:t>
            </a:r>
          </a:p>
          <a:p>
            <a:pPr lvl="1" algn="ctr" eaLnBrk="1" hangingPunct="1">
              <a:buFontTx/>
              <a:buChar char="-"/>
            </a:pPr>
            <a:r>
              <a:rPr lang="ru-RU" sz="2400" i="1" dirty="0" smtClean="0"/>
              <a:t>на старших  и</a:t>
            </a:r>
          </a:p>
          <a:p>
            <a:pPr lvl="1" algn="ctr" eaLnBrk="1" hangingPunct="1">
              <a:buFontTx/>
              <a:buChar char="-"/>
            </a:pPr>
            <a:r>
              <a:rPr lang="ru-RU" sz="2400" i="1" dirty="0" smtClean="0"/>
              <a:t> младших.</a:t>
            </a:r>
          </a:p>
          <a:p>
            <a:pPr lvl="1" algn="ctr" eaLnBrk="1" hangingPunct="1">
              <a:buFontTx/>
              <a:buNone/>
            </a:pPr>
            <a:endParaRPr lang="ru-RU" sz="1600" dirty="0" smtClean="0">
              <a:latin typeface="Monotype Corsiva" pitchFamily="66" charset="0"/>
            </a:endParaRPr>
          </a:p>
        </p:txBody>
      </p:sp>
      <p:pic>
        <p:nvPicPr>
          <p:cNvPr id="5127" name="Picture 7" descr="один в поле вои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0"/>
            <a:ext cx="2232025" cy="1144588"/>
          </a:xfrm>
          <a:noFill/>
        </p:spPr>
      </p:pic>
      <p:pic>
        <p:nvPicPr>
          <p:cNvPr id="18439" name="Picture 13" descr="один в поле вои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0"/>
            <a:ext cx="2339975" cy="1144588"/>
          </a:xfrm>
          <a:noFill/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81375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К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u="sng" dirty="0">
                <a:solidFill>
                  <a:srgbClr val="000099"/>
                </a:solidFill>
                <a:latin typeface="Arial" charset="0"/>
              </a:rPr>
              <a:t>старшим</a:t>
            </a:r>
            <a:r>
              <a:rPr lang="ru-RU" sz="2800" u="sng" dirty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богатырям относятся </a:t>
            </a:r>
            <a:r>
              <a:rPr lang="ru-RU" sz="2800" dirty="0" err="1">
                <a:solidFill>
                  <a:srgbClr val="000099"/>
                </a:solidFill>
              </a:rPr>
              <a:t>Святогор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dirty="0" err="1">
                <a:solidFill>
                  <a:srgbClr val="000099"/>
                </a:solidFill>
              </a:rPr>
              <a:t>Вольга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Святославич</a:t>
            </a:r>
            <a:r>
              <a:rPr lang="ru-RU" sz="2800" dirty="0">
                <a:solidFill>
                  <a:srgbClr val="000099"/>
                </a:solidFill>
              </a:rPr>
              <a:t>, Самсон, Сухан, </a:t>
            </a:r>
            <a:r>
              <a:rPr lang="ru-RU" sz="2800" dirty="0" err="1">
                <a:solidFill>
                  <a:srgbClr val="000099"/>
                </a:solidFill>
              </a:rPr>
              <a:t>Полкан</a:t>
            </a:r>
            <a:r>
              <a:rPr lang="ru-RU" sz="2800" dirty="0">
                <a:solidFill>
                  <a:srgbClr val="000099"/>
                </a:solidFill>
              </a:rPr>
              <a:t>, </a:t>
            </a:r>
            <a:r>
              <a:rPr lang="ru-RU" sz="2800" dirty="0" err="1">
                <a:solidFill>
                  <a:srgbClr val="000099"/>
                </a:solidFill>
              </a:rPr>
              <a:t>Колыван</a:t>
            </a:r>
            <a:r>
              <a:rPr lang="ru-RU" sz="2800" dirty="0">
                <a:solidFill>
                  <a:srgbClr val="000099"/>
                </a:solidFill>
              </a:rPr>
              <a:t> Иванович, Дон Иванович , Дунай Иванович и др.</a:t>
            </a:r>
          </a:p>
          <a:p>
            <a:pPr algn="ctr"/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900113" y="4652963"/>
            <a:ext cx="7775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</a:rPr>
              <a:t>К </a:t>
            </a:r>
            <a:r>
              <a:rPr lang="ru-RU" sz="2800" b="1" u="sng" dirty="0">
                <a:solidFill>
                  <a:srgbClr val="009900"/>
                </a:solidFill>
                <a:latin typeface="Arial" charset="0"/>
              </a:rPr>
              <a:t>младшим </a:t>
            </a:r>
            <a:r>
              <a:rPr lang="ru-RU" sz="2800" dirty="0">
                <a:solidFill>
                  <a:srgbClr val="009900"/>
                </a:solidFill>
              </a:rPr>
              <a:t>относятся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6600"/>
                </a:solidFill>
              </a:rPr>
              <a:t>Добрыня Никитич, Иван Данилович, Алёша Попович, Илья Муромец, Микула </a:t>
            </a:r>
            <a:r>
              <a:rPr lang="ru-RU" sz="2800" b="1" dirty="0" err="1">
                <a:solidFill>
                  <a:srgbClr val="006600"/>
                </a:solidFill>
              </a:rPr>
              <a:t>Селянинович</a:t>
            </a:r>
            <a:r>
              <a:rPr lang="ru-RU" sz="2800" b="1" dirty="0">
                <a:solidFill>
                  <a:srgbClr val="006600"/>
                </a:solidFill>
              </a:rPr>
              <a:t>,  </a:t>
            </a:r>
            <a:r>
              <a:rPr lang="ru-RU" sz="2800" b="1" dirty="0" err="1">
                <a:solidFill>
                  <a:srgbClr val="006600"/>
                </a:solidFill>
              </a:rPr>
              <a:t>Чурила</a:t>
            </a:r>
            <a:r>
              <a:rPr lang="ru-RU" sz="2800" b="1" dirty="0">
                <a:solidFill>
                  <a:srgbClr val="006600"/>
                </a:solidFill>
              </a:rPr>
              <a:t> </a:t>
            </a:r>
            <a:r>
              <a:rPr lang="ru-RU" sz="2800" b="1" dirty="0" err="1">
                <a:solidFill>
                  <a:srgbClr val="006600"/>
                </a:solidFill>
              </a:rPr>
              <a:t>Пленкович</a:t>
            </a:r>
            <a:r>
              <a:rPr lang="ru-RU" sz="2800" b="1" dirty="0">
                <a:solidFill>
                  <a:srgbClr val="006600"/>
                </a:solidFill>
              </a:rPr>
              <a:t>, </a:t>
            </a:r>
            <a:r>
              <a:rPr lang="ru-RU" sz="2800" b="1" dirty="0" err="1">
                <a:solidFill>
                  <a:srgbClr val="006600"/>
                </a:solidFill>
              </a:rPr>
              <a:t>Дюк</a:t>
            </a:r>
            <a:r>
              <a:rPr lang="ru-RU" sz="2800" b="1" dirty="0">
                <a:solidFill>
                  <a:srgbClr val="006600"/>
                </a:solidFill>
              </a:rPr>
              <a:t> Степанович, Данил </a:t>
            </a:r>
            <a:r>
              <a:rPr lang="ru-RU" sz="2800" b="1" dirty="0" err="1">
                <a:solidFill>
                  <a:srgbClr val="006600"/>
                </a:solidFill>
              </a:rPr>
              <a:t>Ловченин</a:t>
            </a:r>
            <a:r>
              <a:rPr lang="ru-RU" sz="2800" b="1" dirty="0">
                <a:solidFill>
                  <a:srgbClr val="006600"/>
                </a:solidFill>
              </a:rPr>
              <a:t> и др.</a:t>
            </a:r>
            <a:endParaRPr lang="ru-RU" sz="2800" dirty="0"/>
          </a:p>
        </p:txBody>
      </p:sp>
      <p:pic>
        <p:nvPicPr>
          <p:cNvPr id="5136" name="Picture 16" descr="один в поле во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34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один в поле во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23034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+mn-lt"/>
              </a:rPr>
              <a:t>Образы богатырей – народный эталон мужества, справедливости, патриотизма и силы (недаром один из первых русских самолетов, обладавший исключительной по тем временам грузоподъемностью, был назван создателями </a:t>
            </a:r>
            <a:br>
              <a:rPr lang="ru-RU" sz="2400" b="1" dirty="0" smtClean="0">
                <a:solidFill>
                  <a:srgbClr val="0099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9900"/>
                </a:solidFill>
                <a:latin typeface="+mn-lt"/>
              </a:rPr>
              <a:t>«Илья Муромец»).</a:t>
            </a:r>
            <a:r>
              <a:rPr lang="ru-RU" sz="4000" dirty="0" smtClean="0">
                <a:latin typeface="+mn-lt"/>
              </a:rPr>
              <a:t> </a:t>
            </a:r>
          </a:p>
        </p:txBody>
      </p:sp>
      <p:pic>
        <p:nvPicPr>
          <p:cNvPr id="40965" name="Picture 5" descr="0001_1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05038"/>
            <a:ext cx="6732587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6" descr="img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7" y="1321224"/>
            <a:ext cx="4466307" cy="5130376"/>
          </a:xfr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83169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«Илья Муромец». Реконструкция по методу Герасимова</a:t>
            </a:r>
            <a:r>
              <a:rPr lang="ru-RU" sz="4400" dirty="0"/>
              <a:t> </a:t>
            </a:r>
          </a:p>
          <a:p>
            <a:pPr algn="ctr"/>
            <a:endParaRPr lang="ru-RU" sz="4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7" descr="25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6876" y="692696"/>
            <a:ext cx="4450711" cy="5949404"/>
          </a:xfrm>
          <a:noFill/>
        </p:spPr>
      </p:pic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467544" y="260350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ПАМЯТНИК      ИЛЬЕ </a:t>
            </a:r>
            <a:r>
              <a:rPr lang="ru-RU" sz="2400" dirty="0" smtClean="0"/>
              <a:t>МУРОМЦУ В  </a:t>
            </a:r>
            <a:r>
              <a:rPr lang="ru-RU" sz="2400" dirty="0"/>
              <a:t>ГОРОДЕ МУРОМЕ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219700" y="620713"/>
            <a:ext cx="342582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В образе древнерусского богатыря воплотились народные понятия о высоких нравственных качествах, какими должен был обладать истинный герой. Одно из самых главных качеств Ильи Муромца — это чувство справедливости и сознание своего долга — стоять за правду. Он готов идти на прямое столкновение с князем, с боярами, когда видит, что те поступают не по правде. </a:t>
            </a:r>
          </a:p>
          <a:p>
            <a:pPr algn="ctr"/>
            <a:r>
              <a:rPr lang="ru-RU" dirty="0"/>
              <a:t>Он — герой общенародный, </a:t>
            </a:r>
            <a:r>
              <a:rPr lang="ru-RU" dirty="0" smtClean="0"/>
              <a:t>общерусский.</a:t>
            </a:r>
            <a:r>
              <a:rPr lang="ru-RU" dirty="0"/>
              <a:t> </a:t>
            </a:r>
            <a:r>
              <a:rPr lang="ru-RU" dirty="0">
                <a:solidFill>
                  <a:srgbClr val="FFFFCC"/>
                </a:solidFill>
              </a:rPr>
              <a:t> </a:t>
            </a:r>
            <a:endParaRPr lang="ru-RU" b="1" i="1" dirty="0">
              <a:solidFill>
                <a:srgbClr val="FFFFCC"/>
              </a:solidFill>
            </a:endParaRPr>
          </a:p>
          <a:p>
            <a:pPr algn="ctr"/>
            <a:r>
              <a:rPr lang="ru-RU" b="1" i="1" dirty="0">
                <a:solidFill>
                  <a:srgbClr val="0000FF"/>
                </a:solidFill>
              </a:rPr>
              <a:t>«Я иду служить за веру христианскую </a:t>
            </a:r>
            <a:r>
              <a:rPr lang="ru-RU" dirty="0">
                <a:solidFill>
                  <a:srgbClr val="0000FF"/>
                </a:solidFill>
              </a:rPr>
              <a:t> 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И за землю российскую, </a:t>
            </a:r>
            <a:r>
              <a:rPr lang="ru-RU" dirty="0">
                <a:solidFill>
                  <a:srgbClr val="0000FF"/>
                </a:solidFill>
              </a:rPr>
              <a:t> 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Да и за </a:t>
            </a:r>
            <a:r>
              <a:rPr lang="ru-RU" b="1" i="1" dirty="0" err="1">
                <a:solidFill>
                  <a:srgbClr val="0000FF"/>
                </a:solidFill>
              </a:rPr>
              <a:t>стольние</a:t>
            </a:r>
            <a:r>
              <a:rPr lang="ru-RU" b="1" i="1" dirty="0">
                <a:solidFill>
                  <a:srgbClr val="0000FF"/>
                </a:solidFill>
              </a:rPr>
              <a:t> Киев-град, </a:t>
            </a:r>
            <a:r>
              <a:rPr lang="ru-RU" dirty="0">
                <a:solidFill>
                  <a:srgbClr val="0000FF"/>
                </a:solidFill>
              </a:rPr>
              <a:t> 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За вдов, за сирот, за бедных людей».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841375"/>
            <a:ext cx="4724400" cy="1047750"/>
          </a:xfrm>
          <a:prstGeom prst="rect">
            <a:avLst/>
          </a:prstGeom>
          <a:noFill/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860106" cy="325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00063" y="3071813"/>
            <a:ext cx="60721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/>
              <a:t>Исцеление Ильи Муромца;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и Соловей-разбойник;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и разбойники;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на Соколе-корабле;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и </a:t>
            </a:r>
            <a:r>
              <a:rPr lang="ru-RU" sz="2400" dirty="0" err="1"/>
              <a:t>Святогор</a:t>
            </a:r>
            <a:r>
              <a:rPr lang="ru-RU" sz="2400" dirty="0"/>
              <a:t>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и Сокольник;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и Калин-царь;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и Идолище;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 Илья Муромец и сын.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5975648"/>
            <a:ext cx="4017640" cy="882352"/>
          </a:xfrm>
          <a:solidFill>
            <a:srgbClr val="808000"/>
          </a:solidFill>
        </p:spPr>
        <p:txBody>
          <a:bodyPr>
            <a:noAutofit/>
          </a:bodyPr>
          <a:lstStyle/>
          <a:p>
            <a:r>
              <a:rPr lang="ru-RU" i="1" dirty="0" smtClean="0"/>
              <a:t>былина</a:t>
            </a:r>
            <a:endParaRPr lang="ru-RU" i="1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59632" y="2420888"/>
            <a:ext cx="6192688" cy="2016224"/>
          </a:xfrm>
          <a:prstGeom prst="rect">
            <a:avLst/>
          </a:prstGeom>
          <a:effectLst>
            <a:glow rad="228600">
              <a:schemeClr val="bg1">
                <a:lumMod val="9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r>
              <a:rPr lang="ru-RU" sz="5400" b="1" dirty="0" smtClean="0">
                <a:solidFill>
                  <a:prstClr val="black"/>
                </a:solidFill>
              </a:rPr>
              <a:t>«Ильины три </a:t>
            </a:r>
            <a:r>
              <a:rPr lang="ru-RU" sz="5400" b="1" dirty="0" err="1" smtClean="0">
                <a:solidFill>
                  <a:prstClr val="black"/>
                </a:solidFill>
              </a:rPr>
              <a:t>поездочки</a:t>
            </a:r>
            <a:r>
              <a:rPr lang="ru-RU" sz="5400" b="1" dirty="0" smtClean="0">
                <a:solidFill>
                  <a:prstClr val="black"/>
                </a:solidFill>
              </a:rPr>
              <a:t>»</a:t>
            </a:r>
            <a:endParaRPr lang="ru-RU" sz="5400" b="1" i="1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Словарная работа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3568" y="980728"/>
            <a:ext cx="4968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Кремневенькие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Булатная броня-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Убранство-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Смета-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Палица-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Сажень-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980728"/>
            <a:ext cx="25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из кремния.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556792"/>
            <a:ext cx="444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стальная и узорчатая.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1328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украшение, внешняя отделка.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636912"/>
            <a:ext cx="6348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несметное, несчитанное богатство.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3284984"/>
            <a:ext cx="640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тяжёлая дубинка с утолщённым концом.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717032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2,134метра (3аршина)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67A-F659-4262-A6CF-60BFDCEA7EB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" name="Picture 2" descr="http://viparsenal.ru/files/images/bulava_palitsa_i_kuvalda_12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365104"/>
            <a:ext cx="4052348" cy="220218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Словарная работа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3568" y="1052736"/>
            <a:ext cx="49685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Облатынивать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Заподваливать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простофильтесь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Башлыки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Вороновые-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Амбары-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124744"/>
            <a:ext cx="498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обращать в католическую веру.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556792"/>
            <a:ext cx="390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запирать в подвал.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2048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не поддавайтесь на обман.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708920"/>
            <a:ext cx="5499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тёплый головной убор поверх шапки. Суконный капюшон с длинными концами.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9330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чёрные.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9" y="436510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сараи для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хранения урожая,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припасов, товаров.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67A-F659-4262-A6CF-60BFDCEA7EBB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4274" name="Picture 2" descr="http://www.m.kavkaz-uzel.ru/system/attachments/0004/4466/281382_144924738925023_8004136_n_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3024" y="3789040"/>
            <a:ext cx="2335780" cy="2807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293096"/>
            <a:ext cx="5112568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Илья Муромец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780928"/>
            <a:ext cx="5112568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Алёша Попович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Разгадайте имена и скажите, что их объединяет?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484784"/>
            <a:ext cx="5112568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Добрыня Никитич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484784"/>
            <a:ext cx="5112568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Бодныяр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Киничти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780928"/>
            <a:ext cx="5112568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Шалёа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Почивоп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293096"/>
            <a:ext cx="5112568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Ияль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Румоцем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3212034" cy="2710499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0000CC"/>
                </a:solidFill>
              </a:rPr>
              <a:t>Физминутка</a:t>
            </a:r>
            <a:endParaRPr lang="ru-RU" sz="6000" b="1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980728"/>
            <a:ext cx="5256584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Дружно</a:t>
            </a:r>
            <a:r>
              <a:rPr kumimoji="0" lang="ru-RU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встали -раз, два, три.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Мы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теперь- богатыри.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Мы</a:t>
            </a:r>
            <a:r>
              <a:rPr kumimoji="0" lang="ru-RU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ладонь к глазам приставим,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Ноги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крепкие расставим.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Поворачиваясь вправо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Оглядимся величаво.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налево надо</a:t>
            </a:r>
            <a:r>
              <a:rPr kumimoji="0" lang="ru-RU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тоже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Поглядеть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из-под ладошек.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направо, и ещё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Через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левое плечо.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Буквой</a:t>
            </a:r>
            <a:r>
              <a:rPr kumimoji="0" lang="ru-RU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 расставим ноги,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Точно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 танце- руки в боки.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Наклонились</a:t>
            </a:r>
            <a:r>
              <a:rPr kumimoji="0" lang="ru-RU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влево, вправо,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Получается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славу!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8" name="Picture 2" descr="https://st.free-lance.ru/users/Const_l/upload/f_4f803e3c7af6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539" y="2204864"/>
            <a:ext cx="3946272" cy="3893816"/>
          </a:xfrm>
          <a:prstGeom prst="roundRect">
            <a:avLst/>
          </a:prstGeom>
          <a:noFill/>
        </p:spPr>
      </p:pic>
      <p:pic>
        <p:nvPicPr>
          <p:cNvPr id="6" name="физм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Беседа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96752"/>
            <a:ext cx="3600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-Чем похожа былина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сказку?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 отличается?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924944"/>
            <a:ext cx="381642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-Похожа ли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былина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стихотворение?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437112"/>
            <a:ext cx="439248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-Можно ли назвать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поступки Ильи Муромца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подвигами? Почему так думаете?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9" descr="old_war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124744"/>
            <a:ext cx="3552825" cy="4819650"/>
          </a:xfrm>
          <a:prstGeom prst="rect">
            <a:avLst/>
          </a:prstGeom>
          <a:noFill/>
          <a:ln w="76200" cmpd="tri">
            <a:solidFill>
              <a:srgbClr val="6633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915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99"/>
                </a:solidFill>
                <a:latin typeface="+mn-lt"/>
              </a:rPr>
              <a:t>В древности</a:t>
            </a:r>
            <a:r>
              <a:rPr lang="en-US" sz="24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+mn-lt"/>
              </a:rPr>
              <a:t>сказители подыгрывали себе на гуслях, позже былины исполнялись речитативом. Для былин характерен особый чисто-тонический былинный стих. Хотя сказители использовали при исполнении былин всего несколько мелодий, они обогащали</a:t>
            </a:r>
            <a:br>
              <a:rPr lang="ru-RU" sz="2400" dirty="0" smtClean="0">
                <a:solidFill>
                  <a:srgbClr val="000099"/>
                </a:solidFill>
                <a:latin typeface="+mn-lt"/>
              </a:rPr>
            </a:br>
            <a:r>
              <a:rPr lang="ru-RU" sz="2400" dirty="0" smtClean="0">
                <a:solidFill>
                  <a:srgbClr val="000099"/>
                </a:solidFill>
                <a:latin typeface="+mn-lt"/>
              </a:rPr>
              <a:t>пение разнообразием интонаций, а также меняли тембр голоса.</a:t>
            </a:r>
            <a:r>
              <a:rPr lang="ru-RU" sz="4000" dirty="0" smtClean="0">
                <a:latin typeface="+mn-lt"/>
              </a:rPr>
              <a:t> </a:t>
            </a:r>
          </a:p>
        </p:txBody>
      </p:sp>
      <p:pic>
        <p:nvPicPr>
          <p:cNvPr id="38916" name="Picture 4" descr="10-1-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3963987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984750" y="3544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788024" y="5373216"/>
            <a:ext cx="36782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Виктор Михайлович Васнецов</a:t>
            </a:r>
            <a:endParaRPr lang="en-US" sz="2400" b="1" dirty="0">
              <a:solidFill>
                <a:srgbClr val="000099"/>
              </a:solidFill>
            </a:endParaRPr>
          </a:p>
          <a:p>
            <a:r>
              <a:rPr lang="ru-RU" sz="3200" b="1" dirty="0">
                <a:solidFill>
                  <a:srgbClr val="000099"/>
                </a:solidFill>
              </a:rPr>
              <a:t>«Гусляры»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4933950" cy="364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00125" y="5000625"/>
            <a:ext cx="428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</a:rPr>
              <a:t>В. Васнецов. </a:t>
            </a:r>
            <a:r>
              <a:rPr lang="ru-RU" sz="2000" b="1" dirty="0">
                <a:solidFill>
                  <a:prstClr val="black"/>
                </a:solidFill>
              </a:rPr>
              <a:t>Илья Муромец</a:t>
            </a:r>
            <a:r>
              <a:rPr lang="ru-RU" sz="2000" dirty="0">
                <a:solidFill>
                  <a:prstClr val="black"/>
                </a:solidFill>
              </a:rPr>
              <a:t>. (Фрагмент картины «Богатыри»)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357313"/>
            <a:ext cx="2700337" cy="351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5715000" y="4857750"/>
            <a:ext cx="2928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</a:rPr>
              <a:t>Иван Петров, крестьянин Владимирской губернии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Этюд для фигуры Ильи Муромца в картине "Богатыри"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1883г, холст, масло, 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Государственная Третьяковская галерея, Москва. </a:t>
            </a: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1043608" y="428624"/>
            <a:ext cx="684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0000"/>
                </a:solidFill>
              </a:rPr>
              <a:t>Ильины три </a:t>
            </a:r>
            <a:r>
              <a:rPr lang="ru-RU" sz="4800" b="1" dirty="0" err="1">
                <a:solidFill>
                  <a:srgbClr val="FF0000"/>
                </a:solidFill>
              </a:rPr>
              <a:t>поездочки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42938" y="857250"/>
            <a:ext cx="8010525" cy="450056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500313" y="5500688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В. Васнецов</a:t>
            </a:r>
            <a:r>
              <a:rPr lang="ru-RU" b="1" dirty="0">
                <a:solidFill>
                  <a:prstClr val="black"/>
                </a:solidFill>
              </a:rPr>
              <a:t>. Витязь на распутье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</a:rPr>
              <a:t>Холст, масло. </a:t>
            </a:r>
            <a:r>
              <a:rPr lang="ru-RU" dirty="0">
                <a:solidFill>
                  <a:prstClr val="black"/>
                </a:solidFill>
              </a:rPr>
              <a:t>1882 г. Москва, Россия. Государственная Третьяковская галерея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714375" y="785813"/>
            <a:ext cx="78581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Сюжет о камне на развилке дорог встречается во многих сказках и былинах. Камень указывает путнику, какая судьба ожидает его на каждом из расходящихся путей.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Васнецов, выбрав для картины такой сюжет, постарался сделать его максимально правдоподобным. Он хотел убедить зрителей, что всё рассказанное в былинах происходило на самом деле, правда, в далёком прошлом. Художник был хорошо знаком с археологическими изысканиями своего времени, поэтому в точности воссоздал облик витязя былинных времён. Пейзаж также показан с большой исторической точностью — дикая степь, усеянная валунами, которые притащил сюда последний ледник. На одном из камней диковинные полустёртые буквы. Чья рука выбила их? В какие незапамятные времена это произошло? Что за сила начинает управлять судьбами путников, едва они прочтут письмена, сулящие смерть, или женитьбу, или потерю коня? Витязь одинок в бескрайней степи, и некому подсказать ему, какую из дорог выбрать. Под камнем лежат два черепа, человеческий и конский. Это — единственная подсказка. Если слишком долго выбирать, можно сложить голову прямо здесь, так и не ступив ни на одну из дорог.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 урока. Рефлексия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 Назовите отличительные черты былин.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772816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отсутствие рифмы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600" b="1" noProof="0" dirty="0" smtClean="0">
                <a:latin typeface="+mj-lt"/>
                <a:ea typeface="+mj-ea"/>
                <a:cs typeface="+mj-cs"/>
              </a:rPr>
              <a:t>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апевность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ритмичность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п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овествование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о подвигах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гиперболы- преувеличения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600" b="1" dirty="0" err="1" smtClean="0">
                <a:latin typeface="+mj-lt"/>
                <a:ea typeface="+mj-ea"/>
                <a:cs typeface="+mj-cs"/>
              </a:rPr>
              <a:t>п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овторы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vasnecov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1844824"/>
            <a:ext cx="2664147" cy="2087965"/>
          </a:xfrm>
          <a:prstGeom prst="rect">
            <a:avLst/>
          </a:prstGeom>
          <a:noFill/>
          <a:ln w="76200" cmpd="tri">
            <a:solidFill>
              <a:srgbClr val="6633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0063"/>
            <a:ext cx="79930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2071688" y="5786438"/>
            <a:ext cx="521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</a:rPr>
              <a:t>В. Васнецов. </a:t>
            </a:r>
            <a:r>
              <a:rPr lang="ru-RU" sz="1200" b="1" dirty="0">
                <a:solidFill>
                  <a:prstClr val="black"/>
                </a:solidFill>
              </a:rPr>
              <a:t>Богатыри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1881-1898, холст, масло,295,3x446 см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Государственная Третьяковская галерея, 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71500" y="714375"/>
            <a:ext cx="79295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О картине В. М. Васнецова «Богатыри»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Широко, раздольно простерлось поле. Бескрайнее, неодолимое. Гудит вольный ветер в ковыльной степи. Высоко в летнем полуденном небе неспешно и гордо плывут струги облаков. Орлы сторожат курганы. Порывистый вихрь подхватил, развеял гривы могучих коней, принес горький запах полыни. Сверкнул глаз неистового </a:t>
            </a:r>
            <a:r>
              <a:rPr lang="ru-RU" sz="1600" dirty="0" err="1">
                <a:solidFill>
                  <a:prstClr val="black"/>
                </a:solidFill>
              </a:rPr>
              <a:t>Бурушки</a:t>
            </a:r>
            <a:r>
              <a:rPr lang="ru-RU" sz="1600" dirty="0">
                <a:solidFill>
                  <a:prstClr val="black"/>
                </a:solidFill>
              </a:rPr>
              <a:t>, любимого коня Ильи Муромца. Суров богатырь. Изготовлено копье. Вздета тяжкая десница. Глядит далеко-далеко вдаль. Насторожены </a:t>
            </a:r>
            <a:r>
              <a:rPr lang="ru-RU" sz="1600" dirty="0" err="1">
                <a:solidFill>
                  <a:prstClr val="black"/>
                </a:solidFill>
              </a:rPr>
              <a:t>други</a:t>
            </a:r>
            <a:r>
              <a:rPr lang="ru-RU" sz="1600" dirty="0">
                <a:solidFill>
                  <a:prstClr val="black"/>
                </a:solidFill>
              </a:rPr>
              <a:t> его - Добрыня Никитич, Алеша Попович. Грозная сила в этом молчаливом ожидании. Бессонна дружина. Ни одна, даже крылатая тварь не прорвется.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 Над этой картиной Васнецов работал много лет. Он мучительно искал людей, с которых можно было написать былинных богатырей. Прототипом Ильи Муромца стал крестьянин Иван Петров, зимой подрабатывающий в Москве извозчиком. В лице Добрыни Никитича присутствуют черты самого Васнецова, его отца и дяди. Алёшу Поповича художник писал с юного сына Саввы Мамонтова.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В русской былинной традиции существует множество богатырей. Но Васнецов выбрал именно этих троих. Наверное, потому, что они удачно дополняют друг друга. Мощный, суровый Илья Муромец, благородный Добрыня и смекалистый, изворотливый Алёша Попович все </a:t>
            </a:r>
            <a:r>
              <a:rPr lang="ru-RU" sz="1600" dirty="0" smtClean="0">
                <a:solidFill>
                  <a:prstClr val="black"/>
                </a:solidFill>
              </a:rPr>
              <a:t>вместе </a:t>
            </a:r>
            <a:r>
              <a:rPr lang="ru-RU" sz="1600" dirty="0">
                <a:solidFill>
                  <a:prstClr val="black"/>
                </a:solidFill>
              </a:rPr>
              <a:t>составляют образ доброй силы — защитницы русских рубежей. Картина эта столь хорошо известна, что, где бы ни зашёл разговор о былинных витязях, каждый вспоминает именно этих троих, стоящих на заставе в пронизываемом ветрами поле. Кажется, что именно они самые популярные и любимые герои русского народа на все времена.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5BD3-596C-4B9C-9228-6FFD9ED84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5" name="Picture 17" descr="byliny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6026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ml_objects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463" y="2349500"/>
            <a:ext cx="417353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pic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0"/>
            <a:ext cx="38163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7200" smtClean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63501" name="Picture 13" descr="1198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11913" y="0"/>
            <a:ext cx="2732087" cy="2565400"/>
          </a:xfrm>
          <a:noFill/>
        </p:spPr>
      </p:pic>
      <p:pic>
        <p:nvPicPr>
          <p:cNvPr id="63495" name="Picture 7" descr="Вольга и Микул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55875" y="0"/>
            <a:ext cx="1565275" cy="2565400"/>
          </a:xfrm>
          <a:noFill/>
        </p:spPr>
      </p:pic>
      <p:pic>
        <p:nvPicPr>
          <p:cNvPr id="63498" name="Picture 10" descr="byliny-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7717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Садко и вл морско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1838" y="4076700"/>
            <a:ext cx="20621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3r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4043363"/>
            <a:ext cx="277812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6" name="WordArt 18"/>
          <p:cNvSpPr>
            <a:spLocks noChangeArrowheads="1" noChangeShapeType="1" noTextEdit="1"/>
          </p:cNvSpPr>
          <p:nvPr/>
        </p:nvSpPr>
        <p:spPr bwMode="auto">
          <a:xfrm>
            <a:off x="1979613" y="3068638"/>
            <a:ext cx="5248275" cy="2228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В мире русских</a:t>
            </a:r>
          </a:p>
          <a:p>
            <a:pPr algn="ctr"/>
            <a:r>
              <a:rPr lang="ru-RU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былин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 animBg="1"/>
      <p:bldP spid="6350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293096"/>
            <a:ext cx="8147050" cy="1828800"/>
          </a:xfrm>
          <a:ln w="76200" cmpd="tri">
            <a:solidFill>
              <a:srgbClr val="3333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996633"/>
                </a:solidFill>
              </a:rPr>
              <a:t>     </a:t>
            </a:r>
            <a:r>
              <a:rPr lang="ru-RU" dirty="0" smtClean="0"/>
              <a:t>«Былина – рассказ о том, что было, что случилось, рассказ невымышленный и правдивый»                  В.И. Даль</a:t>
            </a:r>
          </a:p>
        </p:txBody>
      </p:sp>
      <p:pic>
        <p:nvPicPr>
          <p:cNvPr id="14746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6250"/>
            <a:ext cx="3887787" cy="3300413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47461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76250"/>
            <a:ext cx="2687638" cy="3240088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ft_big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76672"/>
            <a:ext cx="4422775" cy="5805488"/>
          </a:xfrm>
          <a:noFill/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716016" y="404664"/>
            <a:ext cx="426243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</a:rPr>
              <a:t>«Русский народ создал огромную</a:t>
            </a:r>
          </a:p>
          <a:p>
            <a:pPr algn="ctr"/>
            <a:r>
              <a:rPr lang="ru-RU" sz="2800" b="1" dirty="0">
                <a:solidFill>
                  <a:srgbClr val="003366"/>
                </a:solidFill>
              </a:rPr>
              <a:t>изустную литературу: мудрые пословицы</a:t>
            </a:r>
          </a:p>
          <a:p>
            <a:pPr algn="ctr"/>
            <a:r>
              <a:rPr lang="ru-RU" sz="2800" b="1" dirty="0">
                <a:solidFill>
                  <a:srgbClr val="003366"/>
                </a:solidFill>
              </a:rPr>
              <a:t>и хитрые загадки, веселые песни,</a:t>
            </a:r>
          </a:p>
          <a:p>
            <a:pPr algn="ctr"/>
            <a:r>
              <a:rPr lang="ru-RU" sz="2800" b="1" dirty="0">
                <a:solidFill>
                  <a:srgbClr val="003366"/>
                </a:solidFill>
              </a:rPr>
              <a:t>торжественные былины – говорившиеся</a:t>
            </a:r>
          </a:p>
          <a:p>
            <a:pPr algn="ctr"/>
            <a:r>
              <a:rPr lang="ru-RU" sz="2800" b="1" dirty="0">
                <a:solidFill>
                  <a:srgbClr val="003366"/>
                </a:solidFill>
              </a:rPr>
              <a:t>нараспев, под звон струн – о славных подвигах</a:t>
            </a:r>
          </a:p>
          <a:p>
            <a:pPr algn="ctr"/>
            <a:r>
              <a:rPr lang="ru-RU" sz="2800" b="1" dirty="0">
                <a:solidFill>
                  <a:srgbClr val="003366"/>
                </a:solidFill>
              </a:rPr>
              <a:t>богатырей, защитников земли...»</a:t>
            </a:r>
          </a:p>
          <a:p>
            <a:pPr algn="ctr"/>
            <a:r>
              <a:rPr lang="ru-RU" sz="2800" b="1" dirty="0">
                <a:solidFill>
                  <a:srgbClr val="003366"/>
                </a:solidFill>
              </a:rPr>
              <a:t>			</a:t>
            </a:r>
            <a:r>
              <a:rPr lang="ru-RU" sz="2800" b="1" dirty="0"/>
              <a:t>	</a:t>
            </a:r>
            <a:r>
              <a:rPr lang="ru-RU" sz="2800" b="1" dirty="0">
                <a:solidFill>
                  <a:srgbClr val="003366"/>
                </a:solidFill>
              </a:rPr>
              <a:t>Л.Н. Толстой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3356992"/>
            <a:ext cx="7848798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БЫЛИНА </a:t>
            </a:r>
            <a:r>
              <a:rPr lang="ru-RU" sz="2400" dirty="0" smtClean="0"/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фольклорная эпическая песня, жанр, характерный для русской традиции. Основой сюжета былины является</a:t>
            </a:r>
            <a:r>
              <a:rPr lang="en-US" sz="2400" b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героическое событие, либо примечательный эпизод русской истории (отсюда народное название былины – «старина», «старинушка», подразумевающее, что действие, о котором идет речь, имело место в прошлом). Термин «былина» в научный обиход был введен в 40-х годах 19 в. </a:t>
            </a:r>
          </a:p>
        </p:txBody>
      </p:sp>
      <p:pic>
        <p:nvPicPr>
          <p:cNvPr id="37893" name="Picture 5" descr="byliny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134808">
            <a:off x="361950" y="392113"/>
            <a:ext cx="3852863" cy="2457450"/>
          </a:xfrm>
          <a:noFill/>
        </p:spPr>
      </p:pic>
      <p:pic>
        <p:nvPicPr>
          <p:cNvPr id="37892" name="Picture 4" descr="cv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6793">
            <a:off x="5008563" y="461963"/>
            <a:ext cx="382428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2592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В стародавние времена складывал народ былины. Их исполняли народные сказители под аккомпанемент старинного струнного инструмента, который называется  гусли. 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44036" name="Picture 4" descr="malch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813593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1270</Words>
  <Application>Microsoft Office PowerPoint</Application>
  <PresentationFormat>Экран (4:3)</PresentationFormat>
  <Paragraphs>142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2_Тема Office</vt:lpstr>
      <vt:lpstr>Тема Office</vt:lpstr>
      <vt:lpstr>   </vt:lpstr>
      <vt:lpstr>Разгадайте имена и скажите, что их объединяет?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стародавние времена складывал народ былины. Их исполняли народные сказители под аккомпанемент старинного струнного инструмента, который называется  гусли.  </vt:lpstr>
      <vt:lpstr>Презентация PowerPoint</vt:lpstr>
      <vt:lpstr>Презентация PowerPoint</vt:lpstr>
      <vt:lpstr>Презентация PowerPoint</vt:lpstr>
      <vt:lpstr>Образы богатырей – народный эталон мужества, справедливости, патриотизма и силы (недаром один из первых русских самолетов, обладавший исключительной по тем временам грузоподъемностью, был назван создателями  «Илья Муромец»). </vt:lpstr>
      <vt:lpstr>Презентация PowerPoint</vt:lpstr>
      <vt:lpstr>Презентация PowerPoint</vt:lpstr>
      <vt:lpstr>Презентация PowerPoint</vt:lpstr>
      <vt:lpstr>былина</vt:lpstr>
      <vt:lpstr>Словарная работа</vt:lpstr>
      <vt:lpstr>Словарная работа</vt:lpstr>
      <vt:lpstr>Физминутка</vt:lpstr>
      <vt:lpstr>Беседа</vt:lpstr>
      <vt:lpstr>В древности сказители подыгрывали себе на гуслях, позже былины исполнялись речитативом. Для былин характерен особый чисто-тонический былинный стих. Хотя сказители использовали при исполнении былин всего несколько мелодий, они обогащали пение разнообразием интонаций, а также меняли тембр голоса. </vt:lpstr>
      <vt:lpstr>Презентация PowerPoint</vt:lpstr>
      <vt:lpstr>Презентация PowerPoint</vt:lpstr>
      <vt:lpstr>Презентация PowerPoint</vt:lpstr>
      <vt:lpstr>Итог урока. 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Малахова</dc:creator>
  <cp:lastModifiedBy>FizInform</cp:lastModifiedBy>
  <cp:revision>23</cp:revision>
  <dcterms:created xsi:type="dcterms:W3CDTF">2013-08-24T10:15:07Z</dcterms:created>
  <dcterms:modified xsi:type="dcterms:W3CDTF">2015-01-23T12:05:11Z</dcterms:modified>
</cp:coreProperties>
</file>