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73" r:id="rId5"/>
    <p:sldId id="295" r:id="rId6"/>
    <p:sldId id="302" r:id="rId7"/>
    <p:sldId id="280" r:id="rId8"/>
    <p:sldId id="281" r:id="rId9"/>
    <p:sldId id="282" r:id="rId10"/>
    <p:sldId id="283" r:id="rId11"/>
    <p:sldId id="284" r:id="rId12"/>
    <p:sldId id="285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7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1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5FE6-479A-4CA4-9FFD-0654F58D5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2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1095-8C8C-4763-95F9-C61F96EEC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975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8601-3E7D-4511-9BCB-0C185360F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7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4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3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8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4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5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8F87-29A9-437D-B622-B19F99726DAD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B80D0-394F-484F-8943-310FF5950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Безимени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" y="-99219"/>
            <a:ext cx="9144000" cy="70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44" y="-387423"/>
            <a:ext cx="971232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44926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1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3. Любовь к России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44675"/>
            <a:ext cx="5003800" cy="115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«Гой ты, Русь моя родная…»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«Спит ковыль…»</a:t>
            </a:r>
          </a:p>
        </p:txBody>
      </p:sp>
      <p:pic>
        <p:nvPicPr>
          <p:cNvPr id="8196" name="Picture 6" descr="C:\Documents and Settings\Ola\Рабочий стол\Безымянный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997200"/>
            <a:ext cx="3744912" cy="3630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7" descr="C:\Documents and Settings\Ola\Рабочий стол\Безымянны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6263"/>
            <a:ext cx="3887788" cy="336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829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4. Любовь к животным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«Песнь о собаке»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«Корова»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«Лисица»</a:t>
            </a:r>
          </a:p>
        </p:txBody>
      </p:sp>
      <p:pic>
        <p:nvPicPr>
          <p:cNvPr id="9220" name="Picture 5" descr="C:\Documents and Settings\Ola\Рабочий стол\Безымянны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488" y="3573463"/>
            <a:ext cx="8455025" cy="313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132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Ola\Рабочий стол\Безымянный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-26988"/>
            <a:ext cx="9134475" cy="688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2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5. Любовь к родным и близким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060575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«Письмо матери.»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«Я красивых таких не видел…»</a:t>
            </a:r>
          </a:p>
        </p:txBody>
      </p:sp>
      <p:pic>
        <p:nvPicPr>
          <p:cNvPr id="11268" name="Picture 6" descr="C:\Documents and Settings\Ola\Рабочий стол\Безымянны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" y="3933825"/>
            <a:ext cx="3810000" cy="248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 descr="C:\Documents and Settings\Ola\Рабочий стол\Безымянный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919288"/>
            <a:ext cx="287496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Ola\Рабочий стол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933056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025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6. Любовь к женщине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28775"/>
            <a:ext cx="6264275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«Не бродить, не мять в кустах багряных…»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«Выткался на озере алый свет зари…»</a:t>
            </a:r>
          </a:p>
        </p:txBody>
      </p:sp>
      <p:pic>
        <p:nvPicPr>
          <p:cNvPr id="12292" name="Picture 5" descr="C:\Documents and Settings\Ola\Рабочий стол\Безымя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3141663"/>
            <a:ext cx="7754938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Ola\Рабочий стол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7549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150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latin typeface="Monotype Corsiva" pitchFamily="66" charset="0"/>
              </a:rPr>
              <a:t>С.А. Есенин </a:t>
            </a:r>
            <a:r>
              <a:rPr lang="ru-RU" altLang="ru-RU" sz="3200" b="1" dirty="0">
                <a:latin typeface="Monotype Corsiva" pitchFamily="66" charset="0"/>
                <a:hlinkClick r:id="rId2" action="ppaction://hlinksldjump"/>
              </a:rPr>
              <a:t>родился в Рязанской губернии в крестьянской семье. </a:t>
            </a:r>
            <a:r>
              <a:rPr lang="ru-RU" altLang="ru-RU" sz="3200" b="1" dirty="0">
                <a:latin typeface="Monotype Corsiva" pitchFamily="66" charset="0"/>
              </a:rPr>
              <a:t>С 1904 по 1912 год учился в Константиновском земском училище и в Спас-</a:t>
            </a:r>
            <a:r>
              <a:rPr lang="ru-RU" altLang="ru-RU" sz="3200" b="1" dirty="0" err="1">
                <a:latin typeface="Monotype Corsiva" pitchFamily="66" charset="0"/>
              </a:rPr>
              <a:t>Клепиковской</a:t>
            </a:r>
            <a:r>
              <a:rPr lang="ru-RU" altLang="ru-RU" sz="3200" b="1" dirty="0">
                <a:latin typeface="Monotype Corsiva" pitchFamily="66" charset="0"/>
              </a:rPr>
              <a:t> школе. </a:t>
            </a:r>
            <a:endParaRPr lang="ru-RU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66541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3792" y="2271799"/>
            <a:ext cx="308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 dirty="0" err="1">
                <a:latin typeface="Monotype Corsiva" pitchFamily="66" charset="0"/>
              </a:rPr>
              <a:t>Константиновское</a:t>
            </a:r>
            <a:r>
              <a:rPr lang="ru-RU" altLang="ru-RU" b="1" i="1" dirty="0">
                <a:latin typeface="Mangal" pitchFamily="2"/>
              </a:rPr>
              <a:t> </a:t>
            </a:r>
            <a:r>
              <a:rPr lang="ru-RU" altLang="ru-RU" b="1" i="1" dirty="0">
                <a:latin typeface="Monotype Corsiva" pitchFamily="66" charset="0"/>
              </a:rPr>
              <a:t>земское</a:t>
            </a:r>
            <a:r>
              <a:rPr lang="ru-RU" altLang="ru-RU" sz="1600" b="1" i="1" dirty="0">
                <a:latin typeface="Mangal" pitchFamily="2"/>
              </a:rPr>
              <a:t> </a:t>
            </a:r>
            <a:r>
              <a:rPr lang="ru-RU" altLang="ru-RU" b="1" i="1" dirty="0">
                <a:latin typeface="Monotype Corsiva" pitchFamily="66" charset="0"/>
              </a:rPr>
              <a:t>училище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69" y="2900083"/>
            <a:ext cx="25431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60954" y="6213195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i="1" dirty="0" err="1">
                <a:latin typeface="Monotype Corsiva" pitchFamily="66" charset="0"/>
              </a:rPr>
              <a:t>С.Есенин</a:t>
            </a:r>
            <a:r>
              <a:rPr lang="ru-RU" altLang="ru-RU" sz="1600" b="1" i="1" dirty="0">
                <a:latin typeface="Mangal" pitchFamily="2"/>
              </a:rPr>
              <a:t> </a:t>
            </a:r>
            <a:r>
              <a:rPr lang="ru-RU" altLang="ru-RU" b="1" i="1" dirty="0">
                <a:latin typeface="Monotype Corsiva" pitchFamily="66" charset="0"/>
              </a:rPr>
              <a:t>1913—14</a:t>
            </a:r>
            <a:r>
              <a:rPr lang="ru-RU" altLang="ru-RU" sz="1600" b="1" i="1" dirty="0">
                <a:latin typeface="Mangal" pitchFamily="2"/>
              </a:rPr>
              <a:t> </a:t>
            </a:r>
            <a:r>
              <a:rPr lang="ru-RU" altLang="ru-RU" b="1" i="1" dirty="0">
                <a:latin typeface="Monotype Corsiva" pitchFamily="66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1689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>
                <a:latin typeface="Monotype Corsiva" pitchFamily="66" charset="0"/>
              </a:rPr>
              <a:t>С августа 1912 г. живет в Москве, работает в лавке, потом в типографии Сытина. Учился на историко-философском отделении Московского </a:t>
            </a:r>
            <a:r>
              <a:rPr lang="ru-RU" altLang="ru-RU" sz="2400" b="1" dirty="0" smtClean="0">
                <a:latin typeface="Monotype Corsiva" pitchFamily="66" charset="0"/>
              </a:rPr>
              <a:t>университета ,но не </a:t>
            </a:r>
            <a:r>
              <a:rPr lang="ru-RU" altLang="ru-RU" sz="2400" b="1" dirty="0">
                <a:latin typeface="Monotype Corsiva" pitchFamily="66" charset="0"/>
              </a:rPr>
              <a:t>закончил.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95393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Monotype Corsiva" pitchFamily="66" charset="0"/>
              </a:rPr>
              <a:t>В 1915 году Есенин приезжает </a:t>
            </a:r>
            <a:r>
              <a:rPr lang="ru-RU" altLang="ru-RU" sz="2400" b="1" dirty="0" smtClean="0">
                <a:latin typeface="Monotype Corsiva" pitchFamily="66" charset="0"/>
              </a:rPr>
              <a:t>в Петроград, встречается с Блоком, </a:t>
            </a:r>
            <a:r>
              <a:rPr lang="ru-RU" altLang="ru-RU" sz="2400" b="1" dirty="0" smtClean="0">
                <a:latin typeface="Monotype Corsiva" pitchFamily="66" charset="0"/>
                <a:hlinkClick r:id="rId2" action="ppaction://hlinksldjump"/>
              </a:rPr>
              <a:t> </a:t>
            </a:r>
            <a:r>
              <a:rPr lang="ru-RU" altLang="ru-RU" sz="2400" b="1" dirty="0">
                <a:latin typeface="Monotype Corsiva" pitchFamily="66" charset="0"/>
              </a:rPr>
              <a:t>который оценил «свежие, чистые, голосистые» стихи «талантливого крестьянского поэта-самородка», помог ему, познакомил с писателями и издателями.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altLang="ru-RU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2031" y="2794338"/>
            <a:ext cx="214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latin typeface="Monotype Corsiva" pitchFamily="66" charset="0"/>
              </a:rPr>
              <a:t>С.А. Есенин</a:t>
            </a:r>
            <a:r>
              <a:rPr lang="ru-RU" altLang="ru-RU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altLang="ru-RU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2" y="3163670"/>
            <a:ext cx="2394956" cy="26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72475" y="6165304"/>
            <a:ext cx="1827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>
                <a:latin typeface="Monotype Corsiva" pitchFamily="66" charset="0"/>
              </a:rPr>
              <a:t>Фотография. 1916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9029" y="5980638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chemeClr val="bg1"/>
                </a:solidFill>
                <a:latin typeface="Monotype Corsiva" pitchFamily="66" charset="0"/>
              </a:rPr>
              <a:t>А</a:t>
            </a:r>
            <a:r>
              <a:rPr lang="ru-RU" altLang="ru-RU" b="1" i="1" dirty="0" smtClean="0">
                <a:latin typeface="Monotype Corsiva" pitchFamily="66" charset="0"/>
              </a:rPr>
              <a:t>А.А.  </a:t>
            </a:r>
            <a:r>
              <a:rPr lang="ru-RU" altLang="ru-RU" b="1" i="1" dirty="0">
                <a:latin typeface="Monotype Corsiva" pitchFamily="66" charset="0"/>
              </a:rPr>
              <a:t>Блок</a:t>
            </a:r>
          </a:p>
        </p:txBody>
      </p:sp>
      <p:pic>
        <p:nvPicPr>
          <p:cNvPr id="3078" name="Picture 6" descr="https://encrypted-tbn3.gstatic.com/images?q=tbn:ANd9GcS7fKyJSvb6NERPPbnCQ8fg3m0c0kuxpS5Ib141ob4UjFj10_lYS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8" y="116632"/>
            <a:ext cx="1983160" cy="26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9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88"/>
            <a:ext cx="92160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09" y="572126"/>
            <a:ext cx="2127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13833" y="3838446"/>
            <a:ext cx="1367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Monotype Corsiva" pitchFamily="66" charset="0"/>
              </a:rPr>
              <a:t>Мать поэта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lum bright="-12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9" y="587972"/>
            <a:ext cx="18589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5681" y="354650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Monotype Corsiva" pitchFamily="66" charset="0"/>
              </a:rPr>
              <a:t>С. А. Есенин с сестрами Катей и Шурой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890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Monotype Corsiva" pitchFamily="66" charset="0"/>
              </a:rPr>
              <a:t>А сейчас, как глаза закрою, вижу только родительский дом…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23" y="624485"/>
            <a:ext cx="20431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 flipH="1">
            <a:off x="4664365" y="3244334"/>
            <a:ext cx="307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b="1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911" y="3685006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Monotype Corsiva" pitchFamily="66" charset="0"/>
              </a:rPr>
              <a:t>Интерьер дома-музея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5" y="4222555"/>
            <a:ext cx="46085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07406" y="6413222"/>
            <a:ext cx="423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latin typeface="Monotype Corsiva" pitchFamily="66" charset="0"/>
              </a:rPr>
              <a:t>Окрестности села Константиново</a:t>
            </a:r>
          </a:p>
        </p:txBody>
      </p:sp>
    </p:spTree>
    <p:extLst>
      <p:ext uri="{BB962C8B-B14F-4D97-AF65-F5344CB8AC3E}">
        <p14:creationId xmlns:p14="http://schemas.microsoft.com/office/powerpoint/2010/main" val="36163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6906" y="3632253"/>
            <a:ext cx="4038600" cy="67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Monotype Corsiva" panose="03010101010201010101" pitchFamily="66" charset="0"/>
              </a:rPr>
              <a:t>С.А. Есенин и Айседора Дункан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09324" cy="34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207990" cy="39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98" y="318998"/>
            <a:ext cx="2415902" cy="322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8" y="4067775"/>
            <a:ext cx="3384376" cy="246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30" y="3456884"/>
            <a:ext cx="2144405" cy="32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84984"/>
            <a:ext cx="2232248" cy="28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49088" y="5991365"/>
            <a:ext cx="332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Monotype Corsiva" panose="03010101010201010101" pitchFamily="66" charset="0"/>
              </a:rPr>
              <a:t>С.Есенин</a:t>
            </a:r>
            <a:r>
              <a:rPr lang="ru-RU" sz="2400" b="1" dirty="0">
                <a:latin typeface="Monotype Corsiva" panose="03010101010201010101" pitchFamily="66" charset="0"/>
              </a:rPr>
              <a:t> с сестрой Шурой 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7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Эпиграф:</a:t>
            </a:r>
            <a:r>
              <a:rPr lang="ru-RU" sz="4000" dirty="0"/>
              <a:t> Моя лирика жива одной большой любовью к Родине. Чувство Родины – основное в моём творчестве.</a:t>
            </a:r>
            <a:br>
              <a:rPr lang="ru-RU" sz="4000" dirty="0"/>
            </a:b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                                                   С. Есенин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4129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81300"/>
            <a:ext cx="8893175" cy="411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“</a:t>
            </a:r>
            <a:r>
              <a:rPr lang="ru-RU" sz="4000" dirty="0" smtClean="0"/>
              <a:t>У любви тысячи аспектов, и в каждом из них – свой свет, своя печаль, своё счастье и своё благополучие</a:t>
            </a:r>
            <a:r>
              <a:rPr lang="en-US" sz="4000" dirty="0" smtClean="0"/>
              <a:t>”</a:t>
            </a:r>
            <a:r>
              <a:rPr lang="ru-RU" sz="4000" dirty="0" smtClean="0"/>
              <a:t>                                                  К.Г. Паустовский</a:t>
            </a:r>
          </a:p>
        </p:txBody>
      </p:sp>
    </p:spTree>
    <p:extLst>
      <p:ext uri="{BB962C8B-B14F-4D97-AF65-F5344CB8AC3E}">
        <p14:creationId xmlns:p14="http://schemas.microsoft.com/office/powerpoint/2010/main" val="37035222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033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1. Любовь к природе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038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«Черемуха»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«Поет зима- аукает…»»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«Закружилась листва золотая…»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6148" name="Picture 7" descr="C:\Documents and Settings\Ola\Рабочий стол\Безымянный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1083437"/>
            <a:ext cx="2187575" cy="408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C:\Documents and Settings\Ola\Рабочий стол\Безымянны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3645024"/>
            <a:ext cx="2232248" cy="30062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77" y="4077072"/>
            <a:ext cx="2750457" cy="22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66769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703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2. Любовь к малой родине.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2881313" cy="4321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«Край ты мой заброшенный…»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«Эта улица мне знакома…»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«Низкий дом с голубыми ставнями…»</a:t>
            </a:r>
          </a:p>
        </p:txBody>
      </p:sp>
      <p:pic>
        <p:nvPicPr>
          <p:cNvPr id="7172" name="Picture 5" descr="C:\Documents and Settings\Ola\Рабочий стол\Безымян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20938"/>
            <a:ext cx="5651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195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310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“У любви тысячи аспектов, и в каждом из них – свой свет, своя печаль, своё счастье и своё благополучие”                                                  К.Г. Паустовский</vt:lpstr>
      <vt:lpstr>1. Любовь к природе</vt:lpstr>
      <vt:lpstr>2. Любовь к малой родине.</vt:lpstr>
      <vt:lpstr>3. Любовь к России</vt:lpstr>
      <vt:lpstr>4. Любовь к животным</vt:lpstr>
      <vt:lpstr>Презентация PowerPoint</vt:lpstr>
      <vt:lpstr>5. Любовь к родным и близким</vt:lpstr>
      <vt:lpstr>6. Любовь к женщине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59</cp:revision>
  <dcterms:created xsi:type="dcterms:W3CDTF">2014-02-10T15:58:18Z</dcterms:created>
  <dcterms:modified xsi:type="dcterms:W3CDTF">2014-02-14T17:02:06Z</dcterms:modified>
</cp:coreProperties>
</file>