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0F3A-4346-4C2F-A64A-B5FAE66E90D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0EBF-1E82-4D27-9D39-EDF044B4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1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0F3A-4346-4C2F-A64A-B5FAE66E90D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0EBF-1E82-4D27-9D39-EDF044B4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19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0F3A-4346-4C2F-A64A-B5FAE66E90D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0EBF-1E82-4D27-9D39-EDF044B4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69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0F3A-4346-4C2F-A64A-B5FAE66E90D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0EBF-1E82-4D27-9D39-EDF044B4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80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0F3A-4346-4C2F-A64A-B5FAE66E90D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0EBF-1E82-4D27-9D39-EDF044B4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19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0F3A-4346-4C2F-A64A-B5FAE66E90D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0EBF-1E82-4D27-9D39-EDF044B4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83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0F3A-4346-4C2F-A64A-B5FAE66E90D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0EBF-1E82-4D27-9D39-EDF044B4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91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0F3A-4346-4C2F-A64A-B5FAE66E90D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0EBF-1E82-4D27-9D39-EDF044B4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83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0F3A-4346-4C2F-A64A-B5FAE66E90D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0EBF-1E82-4D27-9D39-EDF044B4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9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0F3A-4346-4C2F-A64A-B5FAE66E90D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0EBF-1E82-4D27-9D39-EDF044B4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9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0F3A-4346-4C2F-A64A-B5FAE66E90D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0EBF-1E82-4D27-9D39-EDF044B4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17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50F3A-4346-4C2F-A64A-B5FAE66E90D4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00EBF-1E82-4D27-9D39-EDF044B40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49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Презентация, производство и практика урока (</a:t>
            </a:r>
            <a:r>
              <a:rPr lang="en-US" sz="2000" b="1" dirty="0" smtClean="0"/>
              <a:t>Presentation, Practice and Production (PPP) lesson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Цель: учащиеся должны знать различия между исчисляемыми и неисчисляемыми существительными и уметь употреблять неопределенный артикль </a:t>
            </a:r>
            <a:r>
              <a:rPr lang="en-US" dirty="0" smtClean="0"/>
              <a:t>A\An </a:t>
            </a:r>
            <a:r>
              <a:rPr lang="ru-RU" dirty="0" smtClean="0"/>
              <a:t>и местоимения </a:t>
            </a:r>
            <a:r>
              <a:rPr lang="en-US" dirty="0" smtClean="0"/>
              <a:t>some </a:t>
            </a:r>
            <a:r>
              <a:rPr lang="ru-RU" dirty="0" smtClean="0"/>
              <a:t>с ними</a:t>
            </a:r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06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Производство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Спросите у учащихся какую еду и напитки они предпочитают употреблять в повседневной жизни, </a:t>
            </a:r>
            <a:r>
              <a:rPr lang="ru-RU" sz="2000" dirty="0"/>
              <a:t>в</a:t>
            </a:r>
            <a:r>
              <a:rPr lang="ru-RU" sz="2000" dirty="0" smtClean="0"/>
              <a:t>о время празднования дня рождения.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Покажите с помощью проектора, наклейте на доске различные картинки, изображающие еду ( картинки должны чередоваться, на них лучше  разместить исчисляемые и неисчисляемые существительные –</a:t>
            </a:r>
            <a:r>
              <a:rPr lang="en-US" sz="2000" dirty="0" smtClean="0"/>
              <a:t> ice-cream, sandwiches, cola, fruit, banana, chicken legs, cakes, a box of sweets).</a:t>
            </a: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Попросите ребят написать названия под каждой картинкой, затем займитесь хоровой деятельностью и правильно произнесите написанные слова, пусть учащиеся прочитают их также индивидуально.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Скажите ученикам фразу </a:t>
            </a:r>
            <a:r>
              <a:rPr lang="en-US" sz="2000" dirty="0" smtClean="0"/>
              <a:t>I’m having a birthday party this weekend. I’d like a box of sweets and a cake for my party. I’d prefer some ice-cream, some cola and some sandwiches, some bananas and some chicken legs.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Попросите учащихся повторить эти предложения хором.</a:t>
            </a:r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0431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3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6.Обязательно укажите, что вы можете посчитать некоторые существительные, а другие нет. Запишите названия </a:t>
            </a:r>
            <a:r>
              <a:rPr lang="en-US" sz="2000" dirty="0" smtClean="0"/>
              <a:t>countable\ uncountable </a:t>
            </a:r>
            <a:r>
              <a:rPr lang="ru-RU" sz="2000" dirty="0" smtClean="0"/>
              <a:t>в тетради\ словарях.</a:t>
            </a:r>
          </a:p>
          <a:p>
            <a:pPr marL="0" indent="0">
              <a:buNone/>
            </a:pPr>
            <a:r>
              <a:rPr lang="ru-RU" sz="2000" dirty="0" smtClean="0"/>
              <a:t>7.Выясните какие существительные, записанные на доске исчисляемые\неисчисляемые, имеют форму только единственного \ множественного числа.</a:t>
            </a:r>
          </a:p>
          <a:p>
            <a:pPr marL="0" indent="0">
              <a:buNone/>
            </a:pPr>
            <a:r>
              <a:rPr lang="ru-RU" sz="2000" dirty="0" smtClean="0"/>
              <a:t>8. Выполните несколько упражнений, заполнив пропуски словами </a:t>
            </a:r>
            <a:r>
              <a:rPr lang="en-US" sz="2000" dirty="0" smtClean="0"/>
              <a:t>a\an</a:t>
            </a:r>
            <a:r>
              <a:rPr lang="ru-RU" sz="2000" dirty="0" smtClean="0"/>
              <a:t> и </a:t>
            </a:r>
            <a:r>
              <a:rPr lang="en-US" sz="2000" dirty="0" smtClean="0"/>
              <a:t>some/</a:t>
            </a:r>
          </a:p>
          <a:p>
            <a:pPr marL="0" indent="0">
              <a:buNone/>
            </a:pPr>
            <a:r>
              <a:rPr lang="ru-RU" sz="2000" dirty="0" smtClean="0"/>
              <a:t>9. Учащиеся работают в парах с картинками, изображающими еду и напитки. Один ученик рассказывает другому, что бы он хотел на день рождения. начиная фразу словами </a:t>
            </a:r>
            <a:r>
              <a:rPr lang="en-US" sz="2000" dirty="0" smtClean="0"/>
              <a:t>I’d like some…for my party</a:t>
            </a:r>
            <a:r>
              <a:rPr lang="ru-RU" sz="2000" dirty="0" smtClean="0"/>
              <a:t>, пока другие делают записи, затем все меняются ролями.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66706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Разговор, (диалог)</a:t>
            </a:r>
            <a:r>
              <a:rPr lang="en-US" dirty="0" smtClean="0"/>
              <a:t> </a:t>
            </a:r>
            <a:r>
              <a:rPr lang="ru-RU" dirty="0" smtClean="0"/>
              <a:t>базирующийся на основе изученного. </a:t>
            </a:r>
            <a:r>
              <a:rPr lang="en-US" dirty="0" smtClean="0"/>
              <a:t>Task-based learning (TBL) lesson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Цель: учащиеся выбирают еду и напитки для празднования дня рождения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32634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Производство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1.Начните диалог с учащимися, когда их дни рождения, какую еду и напитки они предпочитают. Помнят ли они наиболее удачные и счастливые дни рождения, на которых им очень понравилась еда. Напитки и подарки.</a:t>
            </a:r>
          </a:p>
          <a:p>
            <a:pPr marL="0" indent="0">
              <a:buNone/>
            </a:pPr>
            <a:r>
              <a:rPr lang="ru-RU" sz="2000" dirty="0" smtClean="0"/>
              <a:t>2. Распределите учеников в небольшие группы, раздайте им рабочие листы с картинками. Изображающие еду. Напитки и цены на них.</a:t>
            </a:r>
          </a:p>
          <a:p>
            <a:pPr marL="0" indent="0">
              <a:buNone/>
            </a:pPr>
            <a:r>
              <a:rPr lang="ru-RU" sz="2000" dirty="0" smtClean="0"/>
              <a:t>3. Попросите ребят сделать это задание, выбрать еду и напитки для десятерых друзей, приглашенных на день рождения, но отказаться от покупки продуктов с ценой выше </a:t>
            </a:r>
            <a:r>
              <a:rPr lang="en-US" sz="2000" dirty="0" smtClean="0"/>
              <a:t>$</a:t>
            </a:r>
            <a:r>
              <a:rPr lang="ru-RU" sz="2000" dirty="0" smtClean="0"/>
              <a:t>10.</a:t>
            </a:r>
          </a:p>
          <a:p>
            <a:pPr marL="0" indent="0">
              <a:buNone/>
            </a:pPr>
            <a:r>
              <a:rPr lang="ru-RU" sz="2000" dirty="0" smtClean="0"/>
              <a:t>4.Учащиеся выполняют задания, пока учитель проходит между рядами, слушает ответы и задает некоторые вопросы.</a:t>
            </a:r>
          </a:p>
          <a:p>
            <a:pPr marL="0" indent="0">
              <a:buNone/>
            </a:pPr>
            <a:r>
              <a:rPr lang="ru-RU" sz="2000" dirty="0" smtClean="0"/>
              <a:t>5. Каждая группа рассказывает другим группам, какие решения она приняла.</a:t>
            </a:r>
          </a:p>
          <a:p>
            <a:pPr marL="0" indent="0">
              <a:buNone/>
            </a:pPr>
            <a:r>
              <a:rPr lang="ru-RU" sz="2000" dirty="0" smtClean="0"/>
              <a:t>6. Учитель задает ученикам вопросы по поводу произношения некоторых слов, фраз. выражений, </a:t>
            </a:r>
            <a:r>
              <a:rPr lang="ru-RU" sz="2000" dirty="0"/>
              <a:t>п</a:t>
            </a:r>
            <a:r>
              <a:rPr lang="ru-RU" sz="2000" dirty="0" smtClean="0"/>
              <a:t>одсказывает как лучше начать диалог, как его закончить, какую оценочную лексику использовать. Учащиеся записывают новые слова и фразы в тетради\словари.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40279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Существует два вида активной деятельности: </a:t>
            </a:r>
            <a:r>
              <a:rPr lang="en-US" sz="2000" dirty="0" smtClean="0"/>
              <a:t>warmers </a:t>
            </a:r>
            <a:r>
              <a:rPr lang="ru-RU" sz="2000" dirty="0" smtClean="0"/>
              <a:t>и </a:t>
            </a:r>
            <a:r>
              <a:rPr lang="en-US" sz="2000" dirty="0" smtClean="0"/>
              <a:t>lead-ins</a:t>
            </a:r>
            <a:r>
              <a:rPr lang="ru-RU" sz="2000" dirty="0" smtClean="0"/>
              <a:t>. </a:t>
            </a:r>
            <a:r>
              <a:rPr lang="en-US" sz="2000" dirty="0" smtClean="0"/>
              <a:t>Warmers </a:t>
            </a:r>
            <a:r>
              <a:rPr lang="ru-RU" sz="2000" dirty="0" smtClean="0"/>
              <a:t>часто используют, чтобы поднять энергетический уровень учащихся и заставить их чувствовать себя более комфортно. Эти виды деятельности не всегда связаны с темой урока, это могут быть интересные творческие задания, кроссворды, игры, головоломки, ребусы или активная деятельность в парной работе.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33958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Lead-ins </a:t>
            </a:r>
            <a:r>
              <a:rPr lang="ru-RU" sz="2000" dirty="0" smtClean="0"/>
              <a:t>фокусируются на разговорной теме или новой лексике урока. Она может также соотноситься с темой урока, а также собственном опыте учащихся (</a:t>
            </a:r>
            <a:r>
              <a:rPr lang="en-US" sz="2000" dirty="0" smtClean="0"/>
              <a:t>personalization)</a:t>
            </a:r>
            <a:r>
              <a:rPr lang="ru-RU" sz="2000" dirty="0" smtClean="0"/>
              <a:t>. Например, если на одном уроке ребята собираются прочитать текст об Интернете, не нужно сразу же предлагать готовое написание, преподаватель должен использовать деятельность </a:t>
            </a:r>
            <a:r>
              <a:rPr lang="en-US" sz="2000" dirty="0" smtClean="0"/>
              <a:t>lead-in</a:t>
            </a:r>
            <a:r>
              <a:rPr lang="ru-RU" sz="2000" dirty="0" smtClean="0"/>
              <a:t>, обсуждая с учащимися как часто они используют Интернет, какую информацию стараются найти в первую очередь, </a:t>
            </a:r>
            <a:r>
              <a:rPr lang="ru-RU" sz="2000" dirty="0"/>
              <a:t>к</a:t>
            </a:r>
            <a:r>
              <a:rPr lang="ru-RU" sz="2000" dirty="0" smtClean="0"/>
              <a:t>акие их любимые вебсайты и т. д. А на другом уроке, </a:t>
            </a:r>
            <a:r>
              <a:rPr lang="ru-RU" sz="2000" dirty="0"/>
              <a:t>к</a:t>
            </a:r>
            <a:r>
              <a:rPr lang="ru-RU" sz="2000" dirty="0" smtClean="0"/>
              <a:t>огда ребята собираются послушать разговор о любимых телевизионных программах, деятельность </a:t>
            </a:r>
            <a:r>
              <a:rPr lang="en-US" sz="2000" dirty="0" smtClean="0"/>
              <a:t>lead-in</a:t>
            </a:r>
            <a:r>
              <a:rPr lang="ru-RU" sz="2000" dirty="0" smtClean="0"/>
              <a:t> может быть выполнена следующим образом: учащиеся составляют список своих любимых программ и обсуждают их с партнером.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662694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645</Words>
  <Application>Microsoft Office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Презентация, производство и практика урока (Presentation, Practice and Production (PPP) lesson</vt:lpstr>
      <vt:lpstr>Производство</vt:lpstr>
      <vt:lpstr>Презентация PowerPoint</vt:lpstr>
      <vt:lpstr>Разговор, (диалог) базирующийся на основе изученного. Task-based learning (TBL) lesson</vt:lpstr>
      <vt:lpstr>Производство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Презентация, практика и производство урока</dc:title>
  <dc:creator>Александр</dc:creator>
  <cp:lastModifiedBy>Александр</cp:lastModifiedBy>
  <cp:revision>15</cp:revision>
  <dcterms:created xsi:type="dcterms:W3CDTF">2014-04-15T18:16:33Z</dcterms:created>
  <dcterms:modified xsi:type="dcterms:W3CDTF">2014-04-15T20:42:14Z</dcterms:modified>
</cp:coreProperties>
</file>