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69" r:id="rId2"/>
    <p:sldId id="270" r:id="rId3"/>
    <p:sldId id="272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73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FB2D3-C7AB-4BFD-9535-29F3C3EEFA0F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6B6B8-FA55-4796-87DD-8D6F287A90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6B6B8-FA55-4796-87DD-8D6F287A90B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6B6B8-FA55-4796-87DD-8D6F287A90B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bayb.ru/detskie-skazki/1773-zhuravl-i-caply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615262" cy="116205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К.Ушинский «Плутишка кот»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0" y="214290"/>
            <a:ext cx="4257676" cy="5853113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sz="2800" b="1" dirty="0" smtClean="0"/>
              <a:t>- </a:t>
            </a:r>
            <a:r>
              <a:rPr lang="ru-RU" b="1" dirty="0" smtClean="0"/>
              <a:t>Простой мужичок</a:t>
            </a:r>
          </a:p>
          <a:p>
            <a:pPr>
              <a:buNone/>
            </a:pPr>
            <a:r>
              <a:rPr lang="ru-RU" b="1" dirty="0" smtClean="0"/>
              <a:t>- Избавиться от чего-либо</a:t>
            </a:r>
          </a:p>
          <a:p>
            <a:pPr>
              <a:buFontTx/>
              <a:buChar char="-"/>
            </a:pPr>
            <a:r>
              <a:rPr lang="ru-RU" b="1" dirty="0" smtClean="0"/>
              <a:t>Жаловаться, плакать</a:t>
            </a:r>
          </a:p>
          <a:p>
            <a:pPr>
              <a:buFontTx/>
              <a:buChar char="-"/>
            </a:pPr>
            <a:r>
              <a:rPr lang="ru-RU" b="1" dirty="0" smtClean="0"/>
              <a:t>Болезнь случилась</a:t>
            </a:r>
          </a:p>
          <a:p>
            <a:pPr>
              <a:buNone/>
            </a:pPr>
            <a:r>
              <a:rPr lang="ru-RU" b="1" dirty="0" smtClean="0"/>
              <a:t>- Рассуждать, договариваться</a:t>
            </a:r>
          </a:p>
          <a:p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500174"/>
            <a:ext cx="4214842" cy="4691063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- «мужичок серячок»</a:t>
            </a:r>
          </a:p>
          <a:p>
            <a:r>
              <a:rPr lang="ru-RU" sz="3200" b="1" dirty="0" smtClean="0"/>
              <a:t>- «избыть»</a:t>
            </a:r>
          </a:p>
          <a:p>
            <a:r>
              <a:rPr lang="ru-RU" sz="3200" b="1" dirty="0" smtClean="0"/>
              <a:t>- «запеть </a:t>
            </a:r>
            <a:r>
              <a:rPr lang="ru-RU" sz="3200" b="1" dirty="0" err="1" smtClean="0"/>
              <a:t>лазаря</a:t>
            </a:r>
            <a:r>
              <a:rPr lang="ru-RU" sz="3200" b="1" dirty="0" smtClean="0"/>
              <a:t>»</a:t>
            </a:r>
          </a:p>
          <a:p>
            <a:r>
              <a:rPr lang="ru-RU" sz="3200" b="1" dirty="0" smtClean="0"/>
              <a:t>- «</a:t>
            </a:r>
            <a:r>
              <a:rPr lang="ru-RU" sz="3200" b="1" dirty="0" err="1" smtClean="0"/>
              <a:t>хворостьприкинулась</a:t>
            </a:r>
            <a:r>
              <a:rPr lang="ru-RU" sz="3200" b="1" dirty="0" smtClean="0"/>
              <a:t>»</a:t>
            </a:r>
          </a:p>
          <a:p>
            <a:r>
              <a:rPr lang="ru-RU" sz="3200" b="1" dirty="0" smtClean="0"/>
              <a:t>- «судить да рядить»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0"/>
            <a:ext cx="4283968" cy="6858000"/>
          </a:xfrm>
          <a:solidFill>
            <a:srgbClr val="92D050">
              <a:alpha val="81000"/>
            </a:srgbClr>
          </a:solidFill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Цапля,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сидючи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дома, пораздумалась: "А что ж; и вправду для чего я ему отказала, нешто мне лучше жить одной? Он хорошего роду, зовут его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щегольком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ходит с хохолком; пойду к нему доброе слово перемолвить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". Пошла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цапля, а путь по болоту не близок: то одну ногу увязит, то другую. Одну вытащит - другую увязит. Крылышко вытащит - клюв засадит; ну пришла и говорит: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-Журавль, я иду за тебя!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32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0"/>
            <a:ext cx="4211960" cy="6858000"/>
          </a:xfrm>
          <a:solidFill>
            <a:srgbClr val="92D050">
              <a:alpha val="81000"/>
            </a:srgbClr>
          </a:solidFill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-Нет, цапля, - говорит ей журавль, - уж я раздумал, не хочу на тебе жениться. Иди туда, откуда пришла!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Стыдно стало цапле, закрылась она крылышком и пошла к своей кочке; а журавль, глядя за нею, пожалел, что отказал; вот он выскочил из гнезда и пошел следом за нею болото месить. Приходит и говорит: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-Ну, так уж быть, цапля, я беру тебя за себя.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цапля сидит сердитая-пресердитая и говорить с журавлём хочет.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320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4572000" cy="6858000"/>
          </a:xfrm>
          <a:solidFill>
            <a:srgbClr val="92D050">
              <a:alpha val="83000"/>
            </a:srgbClr>
          </a:solidFill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-Слышь, сударыня-цапля, я беру тебя за себя, - повторил журавль.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-Ты берёшь, да я не иду, - отвечала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она. Нечего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делать, пошёл опять журавль домой. "Этакая нравная, - подумал он, - теперь ни за что не возьму её!"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Уселся журавль в траве и глядеть не хочет в ту сторону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Где цапля живет. А та опять передумала: "Лучше жить вдвоем, чем одной. Пойду помирюсь с ним и выйду за него".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-2" y="0"/>
            <a:ext cx="46440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8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860032" y="1"/>
            <a:ext cx="42839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Вот и пошла опять ковылять по болоту. Путь до журавля долог, болото вязко: то одну ножку увязит, то другую. Крылышко вытащит - клюв засадит; насилу добралась до журавлиного гнезда и говорит: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Журонька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послушай-ка, так и быть, я иду за тебя! А журавль ей в ответ: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-Федора за Егора, а и пошла бы Федора за Егора, да Егор не берёт.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Сказав такие слова, журавль отвернулся. Цапля ушла.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64400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0"/>
            <a:ext cx="4211960" cy="6858000"/>
          </a:xfrm>
          <a:solidFill>
            <a:srgbClr val="92D050">
              <a:alpha val="81000"/>
            </a:srgbClr>
          </a:solidFill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Думал, думал журавль, да опять пожалел, для чего ему было не согласиться взять за себя цаплю, пока та сама хотела; встал скорехонько и пошел опять по болоту: тяп, тяп ногами, а ноги да хвост так и вязнут; вот упрется он клювом, хвост вытащит - клюв увязит, а клюв вытащит - хвост увязнет.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так-то и по сию пору ходят они друг за дружкой; дорожку проторили, а пива не сварили.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932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33CC33">
              <a:alpha val="78999"/>
            </a:srgbClr>
          </a:solidFill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0" y="3032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55" name="Group 63"/>
          <p:cNvGraphicFramePr>
            <a:graphicFrameLocks noGrp="1"/>
          </p:cNvGraphicFramePr>
          <p:nvPr/>
        </p:nvGraphicFramePr>
        <p:xfrm>
          <a:off x="571472" y="357166"/>
          <a:ext cx="7888316" cy="5949302"/>
        </p:xfrm>
        <a:graphic>
          <a:graphicData uri="http://schemas.openxmlformats.org/drawingml/2006/table">
            <a:tbl>
              <a:tblPr/>
              <a:tblGrid>
                <a:gridCol w="3944158"/>
                <a:gridCol w="3944158"/>
              </a:tblGrid>
              <a:tr h="10001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Пословица</a:t>
                      </a: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4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 урока</a:t>
                      </a: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49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51" name="Rectangle 59"/>
          <p:cNvSpPr>
            <a:spLocks noChangeArrowheads="1"/>
          </p:cNvSpPr>
          <p:nvPr/>
        </p:nvSpPr>
        <p:spPr bwMode="auto">
          <a:xfrm>
            <a:off x="0" y="38242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256" name="Rectangle 64"/>
          <p:cNvSpPr>
            <a:spLocks noChangeArrowheads="1"/>
          </p:cNvSpPr>
          <p:nvPr/>
        </p:nvSpPr>
        <p:spPr bwMode="auto">
          <a:xfrm>
            <a:off x="785787" y="1571612"/>
            <a:ext cx="3357585" cy="8925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buFontTx/>
              <a:buChar char="•"/>
            </a:pPr>
            <a:r>
              <a:rPr lang="en-US" sz="2400" b="1" i="1" dirty="0">
                <a:solidFill>
                  <a:schemeClr val="accent2"/>
                </a:solidFill>
              </a:rPr>
              <a:t>  </a:t>
            </a:r>
            <a:r>
              <a:rPr lang="ru-RU" sz="2400" b="1" i="1" dirty="0">
                <a:solidFill>
                  <a:schemeClr val="accent2"/>
                </a:solidFill>
              </a:rPr>
              <a:t>Сказка складом,      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песня ладом красна.</a:t>
            </a:r>
            <a:r>
              <a:rPr lang="ru-RU" sz="2800" b="1" i="1" dirty="0">
                <a:solidFill>
                  <a:schemeClr val="accent2"/>
                </a:solidFill>
              </a:rPr>
              <a:t>               </a:t>
            </a:r>
            <a:endParaRPr lang="ru-RU" sz="3600" b="1" i="1" dirty="0">
              <a:solidFill>
                <a:schemeClr val="accent2"/>
              </a:solidFill>
            </a:endParaRPr>
          </a:p>
        </p:txBody>
      </p:sp>
      <p:sp>
        <p:nvSpPr>
          <p:cNvPr id="8257" name="Rectangle 65"/>
          <p:cNvSpPr>
            <a:spLocks noChangeArrowheads="1"/>
          </p:cNvSpPr>
          <p:nvPr/>
        </p:nvSpPr>
        <p:spPr bwMode="auto">
          <a:xfrm>
            <a:off x="714349" y="3071810"/>
            <a:ext cx="3571900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buFontTx/>
              <a:buChar char="•"/>
            </a:pPr>
            <a:r>
              <a:rPr lang="en-US" sz="2400" b="1" i="1" dirty="0">
                <a:solidFill>
                  <a:schemeClr val="accent2"/>
                </a:solidFill>
              </a:rPr>
              <a:t>  </a:t>
            </a:r>
            <a:r>
              <a:rPr lang="ru-RU" sz="2400" b="1" i="1" dirty="0">
                <a:solidFill>
                  <a:schemeClr val="accent2"/>
                </a:solidFill>
              </a:rPr>
              <a:t>Сказку слушай,           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а к присказке прислушивайся.</a:t>
            </a:r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785786" y="4643446"/>
            <a:ext cx="3429024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buFontTx/>
              <a:buChar char="•"/>
            </a:pPr>
            <a:r>
              <a:rPr lang="en-US" sz="3600" b="1" i="1" dirty="0">
                <a:solidFill>
                  <a:schemeClr val="accent2"/>
                </a:solidFill>
              </a:rPr>
              <a:t>  </a:t>
            </a:r>
            <a:r>
              <a:rPr lang="ru-RU" sz="2400" b="1" i="1" dirty="0">
                <a:solidFill>
                  <a:schemeClr val="accent2"/>
                </a:solidFill>
              </a:rPr>
              <a:t>Согласие питает,      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раздор объедает.</a:t>
            </a:r>
            <a:r>
              <a:rPr lang="en-US" sz="3600" b="1" i="1" dirty="0">
                <a:solidFill>
                  <a:schemeClr val="accent2"/>
                </a:solidFill>
              </a:rPr>
              <a:t>   </a:t>
            </a:r>
            <a:r>
              <a:rPr lang="ru-RU" sz="3600" b="1" i="1" dirty="0">
                <a:solidFill>
                  <a:schemeClr val="accent2"/>
                </a:solidFill>
              </a:rPr>
              <a:t>  </a:t>
            </a:r>
            <a:r>
              <a:rPr lang="en-US" sz="3600" b="1" i="1" dirty="0">
                <a:solidFill>
                  <a:schemeClr val="accent2"/>
                </a:solidFill>
              </a:rPr>
              <a:t>        </a:t>
            </a:r>
            <a:endParaRPr lang="ru-RU" sz="3600" b="1" i="1" dirty="0">
              <a:solidFill>
                <a:schemeClr val="accent2"/>
              </a:solidFill>
            </a:endParaRPr>
          </a:p>
        </p:txBody>
      </p:sp>
      <p:sp>
        <p:nvSpPr>
          <p:cNvPr id="8259" name="Rectangle 67"/>
          <p:cNvSpPr>
            <a:spLocks noChangeArrowheads="1"/>
          </p:cNvSpPr>
          <p:nvPr/>
        </p:nvSpPr>
        <p:spPr bwMode="auto">
          <a:xfrm>
            <a:off x="4714876" y="1500174"/>
            <a:ext cx="3571899" cy="13849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buFontTx/>
              <a:buChar char="•"/>
            </a:pPr>
            <a:r>
              <a:rPr lang="ru-RU" sz="2400" b="1" i="1" dirty="0">
                <a:solidFill>
                  <a:schemeClr val="accent2"/>
                </a:solidFill>
              </a:rPr>
              <a:t> Знать   художественные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особенности сказок.</a:t>
            </a:r>
            <a:r>
              <a:rPr lang="ru-RU" sz="3600" b="1" i="1" dirty="0">
                <a:solidFill>
                  <a:schemeClr val="accent2"/>
                </a:solidFill>
              </a:rPr>
              <a:t>      </a:t>
            </a:r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4714877" y="3071811"/>
            <a:ext cx="3500461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buFontTx/>
              <a:buChar char="•"/>
            </a:pPr>
            <a:r>
              <a:rPr lang="en-US" sz="2400" b="1" i="1" dirty="0">
                <a:solidFill>
                  <a:schemeClr val="accent2"/>
                </a:solidFill>
              </a:rPr>
              <a:t>  </a:t>
            </a:r>
            <a:r>
              <a:rPr lang="ru-RU" sz="2400" b="1" i="1" dirty="0">
                <a:solidFill>
                  <a:schemeClr val="accent2"/>
                </a:solidFill>
              </a:rPr>
              <a:t>Уметь объяснять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содержание сказки,   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опираясь на текст .          </a:t>
            </a:r>
          </a:p>
        </p:txBody>
      </p:sp>
      <p:sp>
        <p:nvSpPr>
          <p:cNvPr id="8261" name="Rectangle 69"/>
          <p:cNvSpPr>
            <a:spLocks noChangeArrowheads="1"/>
          </p:cNvSpPr>
          <p:nvPr/>
        </p:nvSpPr>
        <p:spPr bwMode="auto">
          <a:xfrm>
            <a:off x="4786315" y="4572008"/>
            <a:ext cx="3286147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buFontTx/>
              <a:buChar char="•"/>
            </a:pPr>
            <a:r>
              <a:rPr lang="en-US" sz="2400" b="1" i="1" dirty="0">
                <a:solidFill>
                  <a:schemeClr val="accent2"/>
                </a:solidFill>
              </a:rPr>
              <a:t>  </a:t>
            </a:r>
            <a:r>
              <a:rPr lang="ru-RU" sz="2400" b="1" i="1" dirty="0">
                <a:solidFill>
                  <a:schemeClr val="accent2"/>
                </a:solidFill>
              </a:rPr>
              <a:t>обсудить,                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что такое согласие             </a:t>
            </a:r>
          </a:p>
          <a:p>
            <a:pPr algn="ctr"/>
            <a:r>
              <a:rPr lang="ru-RU" sz="2400" b="1" i="1" dirty="0">
                <a:solidFill>
                  <a:schemeClr val="accent2"/>
                </a:solidFill>
              </a:rPr>
              <a:t>и как можно достичь его.</a:t>
            </a:r>
            <a:r>
              <a:rPr lang="en-US" sz="2400" b="1" i="1" dirty="0">
                <a:solidFill>
                  <a:schemeClr val="accent2"/>
                </a:solidFill>
              </a:rPr>
              <a:t>   </a:t>
            </a:r>
            <a:endParaRPr lang="ru-RU" sz="2400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9" grpId="0" animBg="1"/>
      <p:bldP spid="8260" grpId="0" animBg="1"/>
      <p:bldP spid="82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14356"/>
            <a:ext cx="7600976" cy="1000132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ru-RU" dirty="0" smtClean="0">
                <a:ln w="3200">
                  <a:solidFill>
                    <a:schemeClr val="bg2">
                      <a:lumMod val="50000"/>
                      <a:alpha val="25000"/>
                    </a:schemeClr>
                  </a:solidFill>
                  <a:prstDash val="solid"/>
                  <a:round/>
                </a:ln>
              </a:rPr>
              <a:t>Рефлексия</a:t>
            </a:r>
            <a:endParaRPr lang="ru-RU" dirty="0">
              <a:ln w="3200">
                <a:solidFill>
                  <a:schemeClr val="bg2">
                    <a:lumMod val="50000"/>
                    <a:alpha val="25000"/>
                  </a:schemeClr>
                </a:solidFill>
                <a:prstDash val="solid"/>
                <a:round/>
              </a:ln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214554"/>
            <a:ext cx="7743852" cy="3729046"/>
          </a:xfrm>
          <a:solidFill>
            <a:schemeClr val="tx2">
              <a:lumMod val="75000"/>
            </a:schemeClr>
          </a:solidFill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3200" b="1" spc="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Я сегодня узнал …</a:t>
            </a:r>
          </a:p>
          <a:p>
            <a:r>
              <a:rPr lang="ru-RU" sz="3200" b="1" spc="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Я сегодня научился …</a:t>
            </a:r>
          </a:p>
          <a:p>
            <a:r>
              <a:rPr lang="ru-RU" sz="3200" b="1" spc="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Мне понравилось …</a:t>
            </a:r>
          </a:p>
          <a:p>
            <a:r>
              <a:rPr lang="ru-RU" sz="3200" b="1" spc="0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Но мне ещё надо …</a:t>
            </a:r>
            <a:endParaRPr lang="ru-RU" sz="3200" b="1" spc="0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78092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Источник</a:t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u="sng" dirty="0" smtClean="0">
                <a:hlinkClick r:id="rId2"/>
              </a:rPr>
              <a:t>http://bayb.ru/detskie-skazki/1773-zhuravl-i-caplya.html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10040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Загадки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b="1" dirty="0" smtClean="0"/>
              <a:t>На одной ноге стоит,</a:t>
            </a:r>
            <a:r>
              <a:rPr lang="ru-RU" sz="4000" b="1" dirty="0" smtClean="0"/>
              <a:t> </a:t>
            </a:r>
            <a:br>
              <a:rPr lang="ru-RU" sz="4000" b="1" dirty="0" smtClean="0"/>
            </a:br>
            <a:r>
              <a:rPr lang="ru-RU" sz="3600" b="1" dirty="0" smtClean="0"/>
              <a:t>В воду пристально глядит.</a:t>
            </a:r>
            <a:br>
              <a:rPr lang="ru-RU" sz="3600" b="1" dirty="0" smtClean="0"/>
            </a:br>
            <a:r>
              <a:rPr lang="ru-RU" sz="3600" b="1" dirty="0" smtClean="0"/>
              <a:t>Тычет клювом наугад-</a:t>
            </a:r>
            <a:br>
              <a:rPr lang="ru-RU" sz="3600" b="1" dirty="0" smtClean="0"/>
            </a:br>
            <a:r>
              <a:rPr lang="ru-RU" sz="3600" b="1" dirty="0" smtClean="0"/>
              <a:t>Ищет в речке лягушат.</a:t>
            </a:r>
            <a:endParaRPr lang="ru-RU" sz="4000" b="1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3786190"/>
            <a:ext cx="6400800" cy="2428892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Длинноногий, длинношеий, Длинноклювый, телом серый, А затылок голый, красный, Бродит по болотам грязным, Ловит в них лягушек, Бестолковых </a:t>
            </a:r>
            <a:r>
              <a:rPr lang="ru-RU" b="1" dirty="0" err="1" smtClean="0">
                <a:solidFill>
                  <a:schemeClr val="tx1"/>
                </a:solidFill>
              </a:rPr>
              <a:t>попрыгушек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Цели урока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- Познакомиться со сказкой,</a:t>
            </a:r>
          </a:p>
          <a:p>
            <a:r>
              <a:rPr lang="ru-RU" b="1" dirty="0" smtClean="0"/>
              <a:t>- найти в ней мудрые мысли,</a:t>
            </a:r>
          </a:p>
          <a:p>
            <a:r>
              <a:rPr lang="ru-RU" b="1" dirty="0" smtClean="0"/>
              <a:t>-исследовать построение русской народной сказки,</a:t>
            </a:r>
          </a:p>
          <a:p>
            <a:r>
              <a:rPr lang="ru-RU" b="1" dirty="0" smtClean="0"/>
              <a:t>-познакомиться с устаревшими словами,</a:t>
            </a:r>
          </a:p>
          <a:p>
            <a:r>
              <a:rPr lang="ru-RU" b="1" dirty="0" smtClean="0"/>
              <a:t>-уметь договариваться друг с другом.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сад\Развитие речи\презентации\журавль и цапля\skazki-01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627784" y="5445224"/>
            <a:ext cx="6516216" cy="2060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normalizeH="0" baseline="0" noProof="0" dirty="0">
              <a:solidFill>
                <a:srgbClr val="FFFF00"/>
              </a:solidFill>
              <a:uLnTx/>
              <a:uFillTx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0"/>
            <a:ext cx="846043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Русская народная сказка   «Журавль и цапля»</a:t>
            </a:r>
            <a:r>
              <a:rPr lang="ru-RU" i="1" dirty="0" smtClean="0"/>
              <a:t> </a:t>
            </a:r>
          </a:p>
          <a:p>
            <a:pPr algn="r"/>
            <a:r>
              <a:rPr lang="ru-RU" sz="3200" i="1" dirty="0" smtClean="0">
                <a:solidFill>
                  <a:srgbClr val="FFFF00"/>
                </a:solidFill>
              </a:rPr>
              <a:t>в пересказе В.И.Даля. </a:t>
            </a:r>
          </a:p>
          <a:p>
            <a:pPr algn="r"/>
            <a:r>
              <a:rPr lang="ru-RU" sz="3200" i="1" dirty="0" smtClean="0">
                <a:solidFill>
                  <a:srgbClr val="FFFF00"/>
                </a:solidFill>
              </a:rPr>
              <a:t>Художник </a:t>
            </a:r>
            <a:r>
              <a:rPr lang="ru-RU" sz="3200" i="1" dirty="0" err="1" smtClean="0">
                <a:solidFill>
                  <a:srgbClr val="FFFF00"/>
                </a:solidFill>
              </a:rPr>
              <a:t>E.Гpoмoв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286248" y="4857760"/>
            <a:ext cx="4572032" cy="1714512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r"/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Выполнила</a:t>
            </a:r>
            <a:b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учитель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нач.классов</a:t>
            </a: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b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МБОУ СОШ 31 п.Родники</a:t>
            </a:r>
            <a:b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</a:rPr>
              <a:t>Акопян Анна </a:t>
            </a:r>
            <a:r>
              <a:rPr lang="ru-RU" sz="3200" dirty="0" err="1" smtClean="0">
                <a:solidFill>
                  <a:schemeClr val="bg1">
                    <a:lumMod val="95000"/>
                  </a:schemeClr>
                </a:solidFill>
              </a:rPr>
              <a:t>Рубеновна</a:t>
            </a:r>
            <a:endParaRPr lang="ru-RU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сад\Развитие речи\презентации\журавль и цапля\skazki-01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76056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76055" y="0"/>
            <a:ext cx="4067945" cy="6858000"/>
          </a:xfrm>
          <a:prstGeom prst="rect">
            <a:avLst/>
          </a:prstGeom>
          <a:solidFill>
            <a:srgbClr val="92D050">
              <a:alpha val="85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Летела сова - веселая голова; вот она летела, летела да и села, головой повертела, по сторонам посмотрела, снялась и опять полетела; летала, летала да села, головой повертела, по сторонам посмотрела, а глаза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неё как плошки, не видят ни крошки!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не сказка, это присказка, а сказка впереди.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0"/>
            <a:ext cx="4427984" cy="6858000"/>
          </a:xfrm>
          <a:solidFill>
            <a:srgbClr val="92D050">
              <a:alpha val="79000"/>
            </a:srgbClr>
          </a:solidFill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Пришла весна по зиму и ну её солнышком гнать – допекать, а травку-муравку из земли вызывать; высыпала-выбежала травка на солнышко поглядеть, вынесла цветы первые - подснежные: и голубые и белые, сине-алые и жёлто-серые. Потянулась из-за моря перелётная птица: гуси да лебеди, журавли да цапли, кулики да утки, певчие пташки и хвастунья-синичка. Все слетелись к нам на Русь гнёзда вить, семьями жить. Вот разошлись они по своим краям: по степям, по лесам, по болотам, по ручьям.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ru-RU" sz="2400" dirty="0" smtClean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Иллюстрация 1 к сказке Журавль и цапля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471601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7192" y="0"/>
            <a:ext cx="4186808" cy="6858000"/>
          </a:xfrm>
          <a:solidFill>
            <a:srgbClr val="92D050">
              <a:alpha val="82000"/>
            </a:srgbClr>
          </a:solidFill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Стоит журавль один в поле, по сторонам всё поглядывает, головушку поглаживает, а сам думает: "Надо-де мне хозяйством обзавестись, гнездо свить да хозяюшку добыть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". Вот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свил он гнездо вплоть у болота, а в болоте, в кочкарнике, 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сидит долгоносая  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цапля, сидит, на журавля поглядывает да про себя посмеивается: "Ведь уродился же неуклюжий какой!"</a:t>
            </a:r>
            <a:br>
              <a:rPr lang="ru-RU" sz="2400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32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168" y="0"/>
            <a:ext cx="4402832" cy="6858000"/>
          </a:xfrm>
          <a:solidFill>
            <a:srgbClr val="92D050">
              <a:alpha val="84000"/>
            </a:srgbClr>
          </a:solidFill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Тем временем надумался журавль: "Дай, говорит, посватаю цаплю, она в наш род пошла: и клюв наш, и 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ногах высока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". Вот и пошел он нетореной дорожкой по болоту тяп да тяп ногами, а ноги да хвост так и вязнут; вот он упрётся клювом - хвост вытащит, а клюв увязнет; клюв вытащит - хвост увязнет- насилу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цаплиной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кочки дошёл, поглядел в тростник и спрашивает: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-А дома ли сударушка-цапля?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" name="Рисунок 3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76694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0"/>
            <a:ext cx="4283968" cy="6858000"/>
          </a:xfrm>
          <a:solidFill>
            <a:srgbClr val="92D050">
              <a:alpha val="82000"/>
            </a:srgbClr>
          </a:solidFill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-Здесь она. Что надо? - ответила цапля.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-Иди за меня замуж, - сказал журавль.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-Как не так, пойду за тебя, за долговязого: на тебе и платье короткое, и сам ты пешком гуляешь, скупо живешь, меня на гнезде с голоду уморишь!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Слова эти показались журавлю обидными. Молча, он повернул, да и пошел домой: тяп да тяп, тяп да тяп.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Иллюстрация 1 к сказке Журавль и цапля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32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602</Words>
  <Application>Microsoft Office PowerPoint</Application>
  <PresentationFormat>Экран (4:3)</PresentationFormat>
  <Paragraphs>66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К.Ушинский «Плутишка кот»</vt:lpstr>
      <vt:lpstr>Загадки На одной ноге стоит,  В воду пристально глядит. Тычет клювом наугад- Ищет в речке лягушат.</vt:lpstr>
      <vt:lpstr>Цели урока</vt:lpstr>
      <vt:lpstr>Выполнила учитель нач.классов  МБОУ СОШ 31 п.Родники Акопян Анна Рубеновна</vt:lpstr>
      <vt:lpstr>Слайд 5</vt:lpstr>
      <vt:lpstr>   Пришла весна по зиму и ну её солнышком гнать – допекать, а травку-муравку из земли вызывать; высыпала-выбежала травка на солнышко поглядеть, вынесла цветы первые - подснежные: и голубые и белые, сине-алые и жёлто-серые. Потянулась из-за моря перелётная птица: гуси да лебеди, журавли да цапли, кулики да утки, певчие пташки и хвастунья-синичка. Все слетелись к нам на Русь гнёзда вить, семьями жить. Вот разошлись они по своим краям: по степям, по лесам, по болотам, по ручьям.    </vt:lpstr>
      <vt:lpstr>Стоит журавль один в поле, по сторонам всё поглядывает, головушку поглаживает, а сам думает: "Надо-де мне хозяйством обзавестись, гнездо свить да хозяюшку добыть". Вот свил он гнездо вплоть у болота, а в болоте, в кочкарнике, сидит долгоносая  цапля, сидит, на журавля поглядывает да про себя посмеивается: "Ведь уродился же неуклюжий какой!" </vt:lpstr>
      <vt:lpstr>Тем временем надумался журавль: "Дай, говорит, посватаю цаплю, она в наш род пошла: и клюв наш, и на ногах высока". Вот и пошел он нетореной дорожкой по болоту тяп да тяп ногами, а ноги да хвост так и вязнут; вот он упрётся клювом - хвост вытащит, а клюв увязнет; клюв вытащит - хвост увязнет- насилу до цаплиной кочки дошёл, поглядел в тростник и спрашивает: -А дома ли сударушка-цапля? </vt:lpstr>
      <vt:lpstr>-Здесь она. Что надо? - ответила цапля. -Иди за меня замуж, - сказал журавль. -Как не так, пойду за тебя, за долговязого: на тебе и платье короткое, и сам ты пешком гуляешь, скупо живешь, меня на гнезде с голоду уморишь! Слова эти показались журавлю обидными. Молча, он повернул, да и пошел домой: тяп да тяп, тяп да тяп. </vt:lpstr>
      <vt:lpstr>Цапля, сидючи дома, пораздумалась: "А что ж; и вправду для чего я ему отказала, нешто мне лучше жить одной? Он хорошего роду, зовут его щегольком, ходит с хохолком; пойду к нему доброе слово перемолвить". Пошла цапля, а путь по болоту не близок: то одну ногу увязит, то другую. Одну вытащит - другую увязит. Крылышко вытащит - клюв засадит; ну пришла и говорит: -Журавль, я иду за тебя! </vt:lpstr>
      <vt:lpstr>-Нет, цапля, - говорит ей журавль, - уж я раздумал, не хочу на тебе жениться. Иди туда, откуда пришла! Стыдно стало цапле, закрылась она крылышком и пошла к своей кочке; а журавль, глядя за нею, пожалел, что отказал; вот он выскочил из гнезда и пошел следом за нею болото месить. Приходит и говорит: -Ну, так уж быть, цапля, я беру тебя за себя. А цапля сидит сердитая-пресердитая и говорить с журавлём хочет. </vt:lpstr>
      <vt:lpstr>-Слышь, сударыня-цапля, я беру тебя за себя, - повторил журавль. -Ты берёшь, да я не иду, - отвечала она. Нечего делать, пошёл опять журавль домой. "Этакая нравная, - подумал он, - теперь ни за что не возьму её!" Уселся журавль в траве и глядеть не хочет в ту сторону Где цапля живет. А та опять передумала: "Лучше жить вдвоем, чем одной. Пойду помирюсь с ним и выйду за него". </vt:lpstr>
      <vt:lpstr> Вот и пошла опять ковылять по болоту. Путь до журавля долог, болото вязко: то одну ножку увязит, то другую. Крылышко вытащит - клюв засадит; насилу добралась до журавлиного гнезда и говорит: -Журонька, послушай-ка, так и быть, я иду за тебя! А журавль ей в ответ: -Федора за Егора, а и пошла бы Федора за Егора, да Егор не берёт. Сказав такие слова, журавль отвернулся. Цапля ушла.  </vt:lpstr>
      <vt:lpstr>Думал, думал журавль, да опять пожалел, для чего ему было не согласиться взять за себя цаплю, пока та сама хотела; встал скорехонько и пошел опять по болоту: тяп, тяп ногами, а ноги да хвост так и вязнут; вот упрется он клювом, хвост вытащит - клюв увязит, а клюв вытащит - хвост увязнет. Вот так-то и по сию пору ходят они друг за дружкой; дорожку проторили, а пива не сварили. </vt:lpstr>
      <vt:lpstr>Слайд 15</vt:lpstr>
      <vt:lpstr>Рефлексия</vt:lpstr>
      <vt:lpstr>Источник  http://bayb.ru/detskie-skazki/1773-zhuravl-i-caplya.html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Кабинет 102</cp:lastModifiedBy>
  <cp:revision>31</cp:revision>
  <dcterms:created xsi:type="dcterms:W3CDTF">2014-01-11T06:33:46Z</dcterms:created>
  <dcterms:modified xsi:type="dcterms:W3CDTF">2015-01-27T14:52:25Z</dcterms:modified>
</cp:coreProperties>
</file>