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30.10.2012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30.10.2012</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30.10.2012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30.10.2012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urwiki.ru/wiki/index.php/%D0%A4%D0%B0%D0%B9%D0%BB:Tsiolkovski_-_%D0%BA%D0%BE%D0%BF%D0%B8%D1%8F.jp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surwiki.ru/wiki/index.php/%D0%A4%D0%B0%D0%B9%D0%BB:Korolev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urwiki.ru/wiki/index.php/%D0%A4%D0%B0%D0%B9%D0%BB:Image015.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ommons.wikimedia.org/w/index.php?title=File:STS-134_International_Space_Station_after_undocking.jpg&amp;filetimestamp=20110530193454&amp;uselang=ru"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commons.wikimedia.org/w/index.php?title=File:ISS_insignia.svg&amp;page=1&amp;filetimestamp=20120922044535&amp;uselang=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Освоение человеком космического пространства.</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19" descr="http://content.foto.mail.ru/mail/golosnik/_myphoto/i-362.jpg"/>
          <p:cNvPicPr>
            <a:picLocks noGrp="1" noChangeAspect="1" noChangeArrowheads="1"/>
          </p:cNvPicPr>
          <p:nvPr>
            <p:ph idx="1"/>
          </p:nvPr>
        </p:nvPicPr>
        <p:blipFill>
          <a:blip r:embed="rId2" cstate="print"/>
          <a:srcRect l="47501" t="64999"/>
          <a:stretch>
            <a:fillRect/>
          </a:stretch>
        </p:blipFill>
        <p:spPr bwMode="auto">
          <a:xfrm>
            <a:off x="-116446" y="714356"/>
            <a:ext cx="9215028" cy="6143644"/>
          </a:xfrm>
          <a:prstGeom prst="rect">
            <a:avLst/>
          </a:prstGeom>
          <a:noFill/>
          <a:ln w="9525">
            <a:noFill/>
            <a:miter lim="800000"/>
            <a:headEnd/>
            <a:tailEnd/>
          </a:ln>
        </p:spPr>
      </p:pic>
      <p:pic>
        <p:nvPicPr>
          <p:cNvPr id="5" name="Picture 8" descr="1277984138_gagarin"/>
          <p:cNvPicPr>
            <a:picLocks noChangeAspect="1" noChangeArrowheads="1"/>
          </p:cNvPicPr>
          <p:nvPr/>
        </p:nvPicPr>
        <p:blipFill>
          <a:blip r:embed="rId3" cstate="print"/>
          <a:srcRect/>
          <a:stretch>
            <a:fillRect/>
          </a:stretch>
        </p:blipFill>
        <p:spPr bwMode="auto">
          <a:xfrm>
            <a:off x="0" y="785794"/>
            <a:ext cx="4048125" cy="4786346"/>
          </a:xfrm>
          <a:prstGeom prst="rect">
            <a:avLst/>
          </a:prstGeom>
          <a:noFill/>
          <a:ln w="9525">
            <a:noFill/>
            <a:miter lim="800000"/>
            <a:headEnd/>
            <a:tailEnd/>
          </a:ln>
        </p:spPr>
      </p:pic>
      <p:sp>
        <p:nvSpPr>
          <p:cNvPr id="6" name="Прямоугольник 5"/>
          <p:cNvSpPr/>
          <p:nvPr/>
        </p:nvSpPr>
        <p:spPr>
          <a:xfrm>
            <a:off x="4143372" y="4286256"/>
            <a:ext cx="4786346" cy="2308324"/>
          </a:xfrm>
          <a:prstGeom prst="rect">
            <a:avLst/>
          </a:prstGeom>
        </p:spPr>
        <p:txBody>
          <a:bodyPr wrap="square">
            <a:spAutoFit/>
          </a:bodyPr>
          <a:lstStyle/>
          <a:p>
            <a:r>
              <a:rPr lang="ru-RU" dirty="0" smtClean="0">
                <a:solidFill>
                  <a:schemeClr val="bg1"/>
                </a:solidFill>
                <a:latin typeface="Times New Roman" pitchFamily="18" charset="0"/>
              </a:rPr>
              <a:t>« Хорошо  учитесь.  Путь  к  знаниям</a:t>
            </a:r>
          </a:p>
          <a:p>
            <a:r>
              <a:rPr lang="ru-RU" dirty="0" smtClean="0">
                <a:solidFill>
                  <a:schemeClr val="bg1"/>
                </a:solidFill>
                <a:latin typeface="Times New Roman" pitchFamily="18" charset="0"/>
              </a:rPr>
              <a:t>начинается  с  таблицы  умножения  и</a:t>
            </a:r>
          </a:p>
          <a:p>
            <a:r>
              <a:rPr lang="ru-RU" dirty="0" smtClean="0">
                <a:solidFill>
                  <a:schemeClr val="bg1"/>
                </a:solidFill>
                <a:latin typeface="Times New Roman" pitchFamily="18" charset="0"/>
              </a:rPr>
              <a:t>первого  диктанта.  Часто говорят,  что</a:t>
            </a:r>
          </a:p>
          <a:p>
            <a:r>
              <a:rPr lang="ru-RU" dirty="0" smtClean="0">
                <a:solidFill>
                  <a:schemeClr val="bg1"/>
                </a:solidFill>
                <a:latin typeface="Times New Roman" pitchFamily="18" charset="0"/>
              </a:rPr>
              <a:t>космический  полёт  –  это  подвиг. </a:t>
            </a:r>
          </a:p>
          <a:p>
            <a:r>
              <a:rPr lang="ru-RU" dirty="0" smtClean="0">
                <a:solidFill>
                  <a:schemeClr val="bg1"/>
                </a:solidFill>
                <a:latin typeface="Times New Roman" pitchFamily="18" charset="0"/>
              </a:rPr>
              <a:t>А  к  подвигу  готовятся.  И на утренней</a:t>
            </a:r>
          </a:p>
          <a:p>
            <a:r>
              <a:rPr lang="ru-RU" dirty="0" smtClean="0">
                <a:solidFill>
                  <a:schemeClr val="bg1"/>
                </a:solidFill>
                <a:latin typeface="Times New Roman" pitchFamily="18" charset="0"/>
              </a:rPr>
              <a:t>зарядке,  и  за  партой,  и  в  походе.» </a:t>
            </a:r>
          </a:p>
          <a:p>
            <a:r>
              <a:rPr lang="ru-RU" dirty="0" smtClean="0">
                <a:solidFill>
                  <a:schemeClr val="bg1"/>
                </a:solidFill>
                <a:latin typeface="Times New Roman" pitchFamily="18" charset="0"/>
              </a:rPr>
              <a:t>			                       Ю.А.Гагарин</a:t>
            </a:r>
            <a:endParaRPr lang="ru-RU"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000108"/>
            <a:ext cx="4214842" cy="5286412"/>
          </a:xfrm>
        </p:spPr>
        <p:txBody>
          <a:bodyPr>
            <a:normAutofit fontScale="90000"/>
          </a:bodyPr>
          <a:lstStyle/>
          <a:p>
            <a:r>
              <a:rPr lang="ru-RU" sz="1200" b="1" dirty="0" smtClean="0"/>
              <a:t>ЦИОЛКОВСКИЙ Константин Эдуардович</a:t>
            </a:r>
            <a:r>
              <a:rPr lang="ru-RU" sz="1200" dirty="0" smtClean="0"/>
              <a:t> (1857—1935) — русский советский учёный и изобретатель в области аэродинамики, </a:t>
            </a:r>
            <a:r>
              <a:rPr lang="ru-RU" sz="1200" dirty="0" err="1" smtClean="0"/>
              <a:t>ракетодинамики</a:t>
            </a:r>
            <a:r>
              <a:rPr lang="ru-RU" sz="1200" dirty="0" smtClean="0"/>
              <a:t>, теории самолёта и дирижабля; основоположник современной Космонавтики. В 1903 году опубликовал труд "Исследование мировых пространств реактивными приборами".</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b="1" dirty="0" smtClean="0"/>
              <a:t>КОРОЛЕВ Сергей Павлович</a:t>
            </a:r>
            <a:r>
              <a:rPr lang="ru-RU" sz="1200" dirty="0" smtClean="0"/>
              <a:t> (1907-1966) - советский ученый и конструктор в области ракетостроения и космонавтики, главный конструктор первых ракет-носителей, ИСЗ, пилотируемых космических кораблей, основоположник практической космонавтики, академик АН СССР, член президиума АН СССР, дважды Герой Социалистического Труда.</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endParaRPr lang="ru-RU" sz="1200" dirty="0"/>
          </a:p>
        </p:txBody>
      </p:sp>
      <p:pic>
        <p:nvPicPr>
          <p:cNvPr id="4" name="Содержимое 3" descr="Файл:Tsiolkovski_-_копия.jpg">
            <a:hlinkClick r:id="rId2" tooltip="&quot;Файл:Tsiolkovski_-_копия.jpg&quo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500042"/>
            <a:ext cx="1536807" cy="2213002"/>
          </a:xfrm>
          <a:prstGeom prst="rect">
            <a:avLst/>
          </a:prstGeom>
          <a:noFill/>
          <a:ln>
            <a:noFill/>
          </a:ln>
        </p:spPr>
      </p:pic>
      <p:pic>
        <p:nvPicPr>
          <p:cNvPr id="6" name="Рисунок 5" descr="Файл:Korolev2.jpg">
            <a:hlinkClick r:id="rId4" tooltip="&quot;Файл:Korolev2.jpg&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12" y="3357562"/>
            <a:ext cx="2381250" cy="32575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85720" y="3214686"/>
            <a:ext cx="8401080" cy="3359850"/>
          </a:xfrm>
        </p:spPr>
        <p:txBody>
          <a:bodyPr>
            <a:normAutofit/>
          </a:bodyPr>
          <a:lstStyle/>
          <a:p>
            <a:r>
              <a:rPr lang="ru-RU" sz="1200" b="1" dirty="0" smtClean="0"/>
              <a:t> 19.08.1960 года</a:t>
            </a:r>
            <a:r>
              <a:rPr lang="ru-RU" sz="1200" dirty="0" smtClean="0"/>
              <a:t> стартовал </a:t>
            </a:r>
            <a:r>
              <a:rPr lang="ru-RU" sz="1200" dirty="0" smtClean="0"/>
              <a:t> </a:t>
            </a:r>
            <a:r>
              <a:rPr lang="ru-RU" sz="1200" dirty="0" smtClean="0"/>
              <a:t>корабль-спутник с собаками Белкой и Стрелкой на борту, а вместе с ними 40 мышей, 2 крысы, различные мухи, растения и микроорганизмы. Эта веселая команда 17 раз облетели вокруг Земли и </a:t>
            </a:r>
            <a:r>
              <a:rPr lang="ru-RU" sz="1200" dirty="0" err="1" smtClean="0"/>
              <a:t>приземлилась.Впервые</a:t>
            </a:r>
            <a:r>
              <a:rPr lang="ru-RU" sz="1200" dirty="0" smtClean="0"/>
              <a:t> в мире живые существа, побывав в Космосе, возвратились на Землю после орбитального полёта. Через несколько месяцев у Стрелки родились шесть здоровых щенков. </a:t>
            </a:r>
            <a:endParaRPr lang="ru-RU" sz="1200" dirty="0"/>
          </a:p>
        </p:txBody>
      </p:sp>
      <p:pic>
        <p:nvPicPr>
          <p:cNvPr id="4" name="Рисунок 3" descr="Файл:Image015.jpg">
            <a:hlinkClick r:id="rId2" tooltip="&quot;Файл:Image015.jpg&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1142984"/>
            <a:ext cx="2628900" cy="20574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305472"/>
            <a:ext cx="8229600" cy="1066800"/>
          </a:xfrm>
        </p:spPr>
        <p:txBody>
          <a:bodyPr>
            <a:normAutofit/>
          </a:bodyPr>
          <a:lstStyle/>
          <a:p>
            <a:r>
              <a:rPr lang="ru-RU" sz="1300" dirty="0"/>
              <a:t>Первым космонавтом стал Юрий Алексеевич Гагарин.</a:t>
            </a:r>
            <a:br>
              <a:rPr lang="ru-RU" sz="1300" dirty="0"/>
            </a:br>
            <a:r>
              <a:rPr lang="ru-RU" sz="1300" dirty="0" smtClean="0"/>
              <a:t>12 апреля 1961 г. на ракете «Восток» он облетел вокруг нашей планеты за 108 минут. Мир замер, слушая голос человека из космоса, смотрящего на планету Земля из окна иллюминатора, пролетающего над странами и океанами. Так планета узнала слова «Гагарин», «Россия». </a:t>
            </a:r>
            <a:endParaRPr lang="ru-RU" sz="1300" dirty="0"/>
          </a:p>
        </p:txBody>
      </p:sp>
      <p:pic>
        <p:nvPicPr>
          <p:cNvPr id="53250" name="Picture 2" descr="L:\КОСМОС1\0_64371_a51ddf9b_orig[1].jpg"/>
          <p:cNvPicPr>
            <a:picLocks noGrp="1" noChangeAspect="1" noChangeArrowheads="1"/>
          </p:cNvPicPr>
          <p:nvPr>
            <p:ph idx="1"/>
          </p:nvPr>
        </p:nvPicPr>
        <p:blipFill>
          <a:blip r:embed="rId2" cstate="print"/>
          <a:srcRect/>
          <a:stretch>
            <a:fillRect/>
          </a:stretch>
        </p:blipFill>
        <p:spPr>
          <a:xfrm>
            <a:off x="683568" y="3441616"/>
            <a:ext cx="2689412" cy="2689412"/>
          </a:xfrm>
        </p:spPr>
      </p:pic>
      <p:pic>
        <p:nvPicPr>
          <p:cNvPr id="53251" name="Picture 3" descr="L:\КОСМОС1\4ffb58c0615c0_normal_700[1].jpg"/>
          <p:cNvPicPr>
            <a:picLocks noChangeAspect="1" noChangeArrowheads="1"/>
          </p:cNvPicPr>
          <p:nvPr/>
        </p:nvPicPr>
        <p:blipFill>
          <a:blip r:embed="rId3" cstate="print"/>
          <a:srcRect/>
          <a:stretch>
            <a:fillRect/>
          </a:stretch>
        </p:blipFill>
        <p:spPr bwMode="auto">
          <a:xfrm>
            <a:off x="323528" y="476672"/>
            <a:ext cx="1341437" cy="1828800"/>
          </a:xfrm>
          <a:prstGeom prst="rect">
            <a:avLst/>
          </a:prstGeom>
          <a:noFill/>
        </p:spPr>
      </p:pic>
      <p:pic>
        <p:nvPicPr>
          <p:cNvPr id="53253" name="Picture 5" descr="L:\КОСМОС1\gagarin1[1].jpg"/>
          <p:cNvPicPr>
            <a:picLocks noChangeAspect="1" noChangeArrowheads="1"/>
          </p:cNvPicPr>
          <p:nvPr/>
        </p:nvPicPr>
        <p:blipFill>
          <a:blip r:embed="rId4" cstate="print"/>
          <a:srcRect/>
          <a:stretch>
            <a:fillRect/>
          </a:stretch>
        </p:blipFill>
        <p:spPr bwMode="auto">
          <a:xfrm>
            <a:off x="6372200" y="5085184"/>
            <a:ext cx="2311395" cy="161070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1357298"/>
            <a:ext cx="5043494" cy="2000264"/>
          </a:xfrm>
        </p:spPr>
        <p:txBody>
          <a:bodyPr>
            <a:normAutofit/>
          </a:bodyPr>
          <a:lstStyle/>
          <a:p>
            <a:r>
              <a:rPr lang="ru-RU" sz="1200" b="1" dirty="0" smtClean="0"/>
              <a:t>16 июня 1963 года</a:t>
            </a:r>
            <a:r>
              <a:rPr lang="ru-RU" sz="1200" dirty="0" smtClean="0"/>
              <a:t> в 12 часов 30 минут в Советском Союзе на орбиту спутника Земли выведен космический корабль "Восток-6" впервые в мире пилотируемый женщиной - космонавтом Терешковой Валентиной Владимировной.</a:t>
            </a:r>
            <a:endParaRPr lang="ru-RU" sz="1200" dirty="0"/>
          </a:p>
        </p:txBody>
      </p:sp>
      <p:pic>
        <p:nvPicPr>
          <p:cNvPr id="55298" name="Picture 2" descr="L:\КОСМОС1\41802914[1].jpg"/>
          <p:cNvPicPr>
            <a:picLocks noChangeAspect="1" noChangeArrowheads="1"/>
          </p:cNvPicPr>
          <p:nvPr/>
        </p:nvPicPr>
        <p:blipFill>
          <a:blip r:embed="rId2" cstate="print"/>
          <a:srcRect/>
          <a:stretch>
            <a:fillRect/>
          </a:stretch>
        </p:blipFill>
        <p:spPr bwMode="auto">
          <a:xfrm>
            <a:off x="214282" y="642918"/>
            <a:ext cx="3187731" cy="3562358"/>
          </a:xfrm>
          <a:prstGeom prst="rect">
            <a:avLst/>
          </a:prstGeom>
          <a:noFill/>
        </p:spPr>
      </p:pic>
      <p:pic>
        <p:nvPicPr>
          <p:cNvPr id="55299" name="Picture 3" descr="L:\КОСМОС1\0_e864_bfaed17d_XL[1].jpg"/>
          <p:cNvPicPr>
            <a:picLocks noGrp="1" noChangeAspect="1" noChangeArrowheads="1"/>
          </p:cNvPicPr>
          <p:nvPr>
            <p:ph idx="1"/>
          </p:nvPr>
        </p:nvPicPr>
        <p:blipFill>
          <a:blip r:embed="rId3" cstate="print"/>
          <a:srcRect/>
          <a:stretch>
            <a:fillRect/>
          </a:stretch>
        </p:blipFill>
        <p:spPr bwMode="auto">
          <a:xfrm>
            <a:off x="6336032" y="3500438"/>
            <a:ext cx="2404854" cy="33575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1142984"/>
            <a:ext cx="5186370" cy="2500330"/>
          </a:xfrm>
        </p:spPr>
        <p:txBody>
          <a:bodyPr/>
          <a:lstStyle/>
          <a:p>
            <a:endParaRPr lang="ru-RU" dirty="0"/>
          </a:p>
        </p:txBody>
      </p:sp>
      <p:sp>
        <p:nvSpPr>
          <p:cNvPr id="3" name="Содержимое 2"/>
          <p:cNvSpPr>
            <a:spLocks noGrp="1"/>
          </p:cNvSpPr>
          <p:nvPr>
            <p:ph idx="1"/>
          </p:nvPr>
        </p:nvSpPr>
        <p:spPr>
          <a:xfrm>
            <a:off x="3857620" y="3929066"/>
            <a:ext cx="4829180" cy="2645470"/>
          </a:xfrm>
        </p:spPr>
        <p:txBody>
          <a:bodyPr>
            <a:normAutofit/>
          </a:bodyPr>
          <a:lstStyle/>
          <a:p>
            <a:r>
              <a:rPr lang="ru-RU" sz="1200" b="1" dirty="0" smtClean="0"/>
              <a:t>Первый выход в космос</a:t>
            </a:r>
            <a:r>
              <a:rPr lang="ru-RU" sz="1200" dirty="0" smtClean="0"/>
              <a:t> был совершён советским космонавтом </a:t>
            </a:r>
            <a:r>
              <a:rPr lang="ru-RU" sz="1200" b="1" dirty="0" smtClean="0"/>
              <a:t>Алексеем Архиповичем Леоновым 18 марта 1965 года</a:t>
            </a:r>
            <a:r>
              <a:rPr lang="ru-RU" sz="1200" dirty="0" smtClean="0"/>
              <a:t> с борта космического корабля “Восход-2” с использованием гибкой шлюзовой камеры.</a:t>
            </a:r>
            <a:endParaRPr lang="ru-RU" sz="1200" dirty="0"/>
          </a:p>
        </p:txBody>
      </p:sp>
      <p:pic>
        <p:nvPicPr>
          <p:cNvPr id="56322" name="Picture 2" descr="L:\КОСМОС1\0af55342[1].jpg"/>
          <p:cNvPicPr>
            <a:picLocks noChangeAspect="1" noChangeArrowheads="1"/>
          </p:cNvPicPr>
          <p:nvPr/>
        </p:nvPicPr>
        <p:blipFill>
          <a:blip r:embed="rId2" cstate="print"/>
          <a:srcRect/>
          <a:stretch>
            <a:fillRect/>
          </a:stretch>
        </p:blipFill>
        <p:spPr bwMode="auto">
          <a:xfrm>
            <a:off x="357158" y="642918"/>
            <a:ext cx="3048000" cy="4048125"/>
          </a:xfrm>
          <a:prstGeom prst="rect">
            <a:avLst/>
          </a:prstGeom>
          <a:noFill/>
        </p:spPr>
      </p:pic>
      <p:pic>
        <p:nvPicPr>
          <p:cNvPr id="56323" name="Picture 3" descr="L:\КОСМОС1\47[1].jpg"/>
          <p:cNvPicPr>
            <a:picLocks noChangeAspect="1" noChangeArrowheads="1"/>
          </p:cNvPicPr>
          <p:nvPr/>
        </p:nvPicPr>
        <p:blipFill>
          <a:blip r:embed="rId3" cstate="print"/>
          <a:srcRect/>
          <a:stretch>
            <a:fillRect/>
          </a:stretch>
        </p:blipFill>
        <p:spPr bwMode="auto">
          <a:xfrm>
            <a:off x="4115255" y="900113"/>
            <a:ext cx="3690483" cy="288607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 name="Рисунок 19" descr="http://content.foto.mail.ru/mail/golosnik/_myphoto/i-362.jpg"/>
          <p:cNvPicPr>
            <a:picLocks noChangeAspect="1" noChangeArrowheads="1"/>
          </p:cNvPicPr>
          <p:nvPr/>
        </p:nvPicPr>
        <p:blipFill>
          <a:blip r:embed="rId2" cstate="print"/>
          <a:srcRect t="26167"/>
          <a:stretch>
            <a:fillRect/>
          </a:stretch>
        </p:blipFill>
        <p:spPr bwMode="auto">
          <a:xfrm>
            <a:off x="0" y="0"/>
            <a:ext cx="9288463" cy="6858000"/>
          </a:xfrm>
          <a:prstGeom prst="rect">
            <a:avLst/>
          </a:prstGeom>
          <a:noFill/>
          <a:ln w="9525">
            <a:noFill/>
            <a:miter lim="800000"/>
            <a:headEnd/>
            <a:tailEnd/>
          </a:ln>
        </p:spPr>
      </p:pic>
      <p:pic>
        <p:nvPicPr>
          <p:cNvPr id="5" name="Рисунок 4" descr="http://upload.wikimedia.org/wikipedia/commons/thumb/b/b0/Ap11-s69-31740.jpg/717px-Ap11-s69-31740.jpg"/>
          <p:cNvPicPr>
            <a:picLocks noChangeAspect="1" noChangeArrowheads="1"/>
          </p:cNvPicPr>
          <p:nvPr/>
        </p:nvPicPr>
        <p:blipFill>
          <a:blip r:embed="rId3" cstate="print"/>
          <a:srcRect/>
          <a:stretch>
            <a:fillRect/>
          </a:stretch>
        </p:blipFill>
        <p:spPr bwMode="auto">
          <a:xfrm>
            <a:off x="1214438" y="0"/>
            <a:ext cx="6858000" cy="5735638"/>
          </a:xfrm>
          <a:prstGeom prst="rect">
            <a:avLst/>
          </a:prstGeom>
          <a:noFill/>
          <a:ln w="9525">
            <a:noFill/>
            <a:miter lim="800000"/>
            <a:headEnd/>
            <a:tailEnd/>
          </a:ln>
        </p:spPr>
      </p:pic>
      <p:sp>
        <p:nvSpPr>
          <p:cNvPr id="6" name="TextBox 4"/>
          <p:cNvSpPr txBox="1">
            <a:spLocks noChangeArrowheads="1"/>
          </p:cNvSpPr>
          <p:nvPr/>
        </p:nvSpPr>
        <p:spPr bwMode="auto">
          <a:xfrm>
            <a:off x="357188" y="6143625"/>
            <a:ext cx="2751137" cy="523875"/>
          </a:xfrm>
          <a:prstGeom prst="rect">
            <a:avLst/>
          </a:prstGeom>
          <a:noFill/>
          <a:ln w="9525">
            <a:noFill/>
            <a:miter lim="800000"/>
            <a:headEnd/>
            <a:tailEnd/>
          </a:ln>
        </p:spPr>
        <p:txBody>
          <a:bodyPr wrap="none">
            <a:spAutoFit/>
          </a:bodyPr>
          <a:lstStyle/>
          <a:p>
            <a:r>
              <a:rPr lang="ru-RU" sz="2800" b="1" dirty="0">
                <a:solidFill>
                  <a:schemeClr val="bg1"/>
                </a:solidFill>
                <a:latin typeface="Times New Roman" pitchFamily="18" charset="0"/>
              </a:rPr>
              <a:t>Нил </a:t>
            </a:r>
            <a:r>
              <a:rPr lang="ru-RU" sz="2800" b="1" dirty="0" err="1">
                <a:solidFill>
                  <a:schemeClr val="bg1"/>
                </a:solidFill>
                <a:latin typeface="Times New Roman" pitchFamily="18" charset="0"/>
              </a:rPr>
              <a:t>Армстронг</a:t>
            </a:r>
            <a:endParaRPr lang="ru-RU" sz="2800" b="1" dirty="0">
              <a:solidFill>
                <a:schemeClr val="bg1"/>
              </a:solidFill>
              <a:latin typeface="Times New Roman" pitchFamily="18" charset="0"/>
            </a:endParaRPr>
          </a:p>
        </p:txBody>
      </p:sp>
      <p:sp>
        <p:nvSpPr>
          <p:cNvPr id="7" name="Прямоугольник 6"/>
          <p:cNvSpPr/>
          <p:nvPr/>
        </p:nvSpPr>
        <p:spPr>
          <a:xfrm>
            <a:off x="3428992" y="6143644"/>
            <a:ext cx="2875915" cy="523220"/>
          </a:xfrm>
          <a:prstGeom prst="rect">
            <a:avLst/>
          </a:prstGeom>
        </p:spPr>
        <p:txBody>
          <a:bodyPr wrap="none">
            <a:spAutoFit/>
          </a:bodyPr>
          <a:lstStyle/>
          <a:p>
            <a:r>
              <a:rPr lang="ru-RU" sz="2800" b="1" dirty="0" smtClean="0">
                <a:solidFill>
                  <a:schemeClr val="bg1"/>
                </a:solidFill>
                <a:latin typeface="Times New Roman" pitchFamily="18" charset="0"/>
              </a:rPr>
              <a:t>Майкл Коллинз </a:t>
            </a:r>
            <a:endParaRPr lang="ru-RU" sz="2800" b="1" dirty="0">
              <a:solidFill>
                <a:schemeClr val="bg1"/>
              </a:solidFill>
              <a:latin typeface="Times New Roman" pitchFamily="18" charset="0"/>
            </a:endParaRPr>
          </a:p>
        </p:txBody>
      </p:sp>
      <p:sp>
        <p:nvSpPr>
          <p:cNvPr id="8" name="Прямоугольник 7"/>
          <p:cNvSpPr/>
          <p:nvPr/>
        </p:nvSpPr>
        <p:spPr>
          <a:xfrm>
            <a:off x="6429388" y="6143644"/>
            <a:ext cx="2573846" cy="523220"/>
          </a:xfrm>
          <a:prstGeom prst="rect">
            <a:avLst/>
          </a:prstGeom>
        </p:spPr>
        <p:txBody>
          <a:bodyPr wrap="none">
            <a:spAutoFit/>
          </a:bodyPr>
          <a:lstStyle/>
          <a:p>
            <a:r>
              <a:rPr lang="ru-RU" sz="2800" b="1" dirty="0" smtClean="0">
                <a:solidFill>
                  <a:schemeClr val="bg1"/>
                </a:solidFill>
                <a:latin typeface="Times New Roman" pitchFamily="18" charset="0"/>
              </a:rPr>
              <a:t>Эдвин </a:t>
            </a:r>
            <a:r>
              <a:rPr lang="ru-RU" sz="2800" b="1" dirty="0" err="1" smtClean="0">
                <a:solidFill>
                  <a:schemeClr val="bg1"/>
                </a:solidFill>
                <a:latin typeface="Times New Roman" pitchFamily="18" charset="0"/>
              </a:rPr>
              <a:t>Олдрин</a:t>
            </a:r>
            <a:endParaRPr lang="ru-RU" sz="28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 name="Picture 2" descr="C:\Documents and Settings\Наташа\Рабочий стол\ВСЕ ФАЙЛЫ МАМЫ И ВСЕ ФАЙЛЫ НУЖНО СКИДЫВАТЬ СУДА\файлы с рабочего стола\Космос\1247675213_neil_armstrong_b.jpg"/>
          <p:cNvPicPr>
            <a:picLocks noChangeAspect="1" noChangeArrowheads="1"/>
          </p:cNvPicPr>
          <p:nvPr/>
        </p:nvPicPr>
        <p:blipFill>
          <a:blip r:embed="rId2" cstate="print"/>
          <a:srcRect l="22260" r="19177" b="20296"/>
          <a:stretch>
            <a:fillRect/>
          </a:stretch>
        </p:blipFill>
        <p:spPr bwMode="auto">
          <a:xfrm>
            <a:off x="142844" y="285729"/>
            <a:ext cx="8715436" cy="6449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3286124"/>
            <a:ext cx="3971924" cy="995378"/>
          </a:xfrm>
        </p:spPr>
        <p:txBody>
          <a:bodyPr/>
          <a:lstStyle/>
          <a:p>
            <a:r>
              <a:rPr lang="ru-RU" b="1" dirty="0" smtClean="0"/>
              <a:t>Эмблема МКС</a:t>
            </a:r>
            <a:endParaRPr lang="ru-RU" dirty="0"/>
          </a:p>
        </p:txBody>
      </p:sp>
      <p:sp>
        <p:nvSpPr>
          <p:cNvPr id="3" name="Содержимое 2"/>
          <p:cNvSpPr>
            <a:spLocks noGrp="1"/>
          </p:cNvSpPr>
          <p:nvPr>
            <p:ph idx="1"/>
          </p:nvPr>
        </p:nvSpPr>
        <p:spPr/>
        <p:txBody>
          <a:bodyPr/>
          <a:lstStyle/>
          <a:p>
            <a:endParaRPr lang="ru-RU" dirty="0" smtClean="0"/>
          </a:p>
          <a:p>
            <a:endParaRPr lang="ru-RU" dirty="0"/>
          </a:p>
        </p:txBody>
      </p:sp>
      <p:pic>
        <p:nvPicPr>
          <p:cNvPr id="4" name="Рисунок 3" descr="STS-134 International Space Station after undock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714356"/>
            <a:ext cx="4071966" cy="3429024"/>
          </a:xfrm>
          <a:prstGeom prst="rect">
            <a:avLst/>
          </a:prstGeom>
          <a:noFill/>
          <a:ln>
            <a:noFill/>
          </a:ln>
        </p:spPr>
      </p:pic>
      <p:pic>
        <p:nvPicPr>
          <p:cNvPr id="5" name="Рисунок 4" descr="ISS insignia.sv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9388" y="1643050"/>
            <a:ext cx="1190625" cy="1476375"/>
          </a:xfrm>
          <a:prstGeom prst="rect">
            <a:avLst/>
          </a:prstGeom>
          <a:noFill/>
          <a:ln>
            <a:noFill/>
          </a:ln>
        </p:spPr>
      </p:pic>
      <p:pic>
        <p:nvPicPr>
          <p:cNvPr id="57346" name="Picture 2" descr="L:\КОСМОС1\PHO-09May14-162074[1].jpg"/>
          <p:cNvPicPr>
            <a:picLocks noChangeAspect="1" noChangeArrowheads="1"/>
          </p:cNvPicPr>
          <p:nvPr/>
        </p:nvPicPr>
        <p:blipFill>
          <a:blip r:embed="rId6" cstate="print"/>
          <a:srcRect/>
          <a:stretch>
            <a:fillRect/>
          </a:stretch>
        </p:blipFill>
        <p:spPr bwMode="auto">
          <a:xfrm>
            <a:off x="2357422" y="4357694"/>
            <a:ext cx="4786346" cy="228601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193</TotalTime>
  <Words>229</Words>
  <Application>Microsoft Office PowerPoint</Application>
  <PresentationFormat>Экран (4:3)</PresentationFormat>
  <Paragraphs>17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Городская</vt:lpstr>
      <vt:lpstr>Освоение человеком космического пространства.</vt:lpstr>
      <vt:lpstr>ЦИОЛКОВСКИЙ Константин Эдуардович (1857—1935) — русский советский учёный и изобретатель в области аэродинамики, ракетодинамики, теории самолёта и дирижабля; основоположник современной Космонавтики. В 1903 году опубликовал труд "Исследование мировых пространств реактивными приборами".          КОРОЛЕВ Сергей Павлович (1907-1966) - советский ученый и конструктор в области ракетостроения и космонавтики, главный конструктор первых ракет-носителей, ИСЗ, пилотируемых космических кораблей, основоположник практической космонавтики, академик АН СССР, член президиума АН СССР, дважды Герой Социалистического Труда.       </vt:lpstr>
      <vt:lpstr>Презентация PowerPoint</vt:lpstr>
      <vt:lpstr>Первым космонавтом стал Юрий Алексеевич Гагарин. 12 апреля 1961 г. на ракете «Восток» он облетел вокруг нашей планеты за 108 минут. Мир замер, слушая голос человека из космоса, смотрящего на планету Земля из окна иллюминатора, пролетающего над странами и океанами. Так планета узнала слова «Гагарин», «Россия». </vt:lpstr>
      <vt:lpstr>16 июня 1963 года в 12 часов 30 минут в Советском Союзе на орбиту спутника Земли выведен космический корабль "Восток-6" впервые в мире пилотируемый женщиной - космонавтом Терешковой Валентиной Владимировной.</vt:lpstr>
      <vt:lpstr>Презентация PowerPoint</vt:lpstr>
      <vt:lpstr>Презентация PowerPoint</vt:lpstr>
      <vt:lpstr>Презентация PowerPoint</vt:lpstr>
      <vt:lpstr>Эмблема МКС</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Освоение человеком космического пространства.</dc:title>
  <cp:lastModifiedBy>user</cp:lastModifiedBy>
  <cp:revision>12</cp:revision>
  <dcterms:modified xsi:type="dcterms:W3CDTF">2012-10-30T02:44:07Z</dcterms:modified>
</cp:coreProperties>
</file>